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27"/>
  </p:notesMasterIdLst>
  <p:handoutMasterIdLst>
    <p:handoutMasterId r:id="rId228"/>
  </p:handoutMasterIdLst>
  <p:sldIdLst>
    <p:sldId id="486" r:id="rId2"/>
    <p:sldId id="258" r:id="rId3"/>
    <p:sldId id="259" r:id="rId4"/>
    <p:sldId id="318" r:id="rId5"/>
    <p:sldId id="257" r:id="rId6"/>
    <p:sldId id="319" r:id="rId7"/>
    <p:sldId id="450" r:id="rId8"/>
    <p:sldId id="260" r:id="rId9"/>
    <p:sldId id="261" r:id="rId10"/>
    <p:sldId id="262" r:id="rId11"/>
    <p:sldId id="263" r:id="rId12"/>
    <p:sldId id="485" r:id="rId13"/>
    <p:sldId id="264" r:id="rId14"/>
    <p:sldId id="265" r:id="rId15"/>
    <p:sldId id="493" r:id="rId16"/>
    <p:sldId id="520" r:id="rId17"/>
    <p:sldId id="517" r:id="rId18"/>
    <p:sldId id="521" r:id="rId19"/>
    <p:sldId id="518" r:id="rId20"/>
    <p:sldId id="519" r:id="rId21"/>
    <p:sldId id="266" r:id="rId22"/>
    <p:sldId id="267" r:id="rId23"/>
    <p:sldId id="473" r:id="rId24"/>
    <p:sldId id="268" r:id="rId25"/>
    <p:sldId id="269" r:id="rId26"/>
    <p:sldId id="270" r:id="rId27"/>
    <p:sldId id="271" r:id="rId28"/>
    <p:sldId id="272" r:id="rId29"/>
    <p:sldId id="273" r:id="rId30"/>
    <p:sldId id="474" r:id="rId31"/>
    <p:sldId id="274" r:id="rId32"/>
    <p:sldId id="275" r:id="rId33"/>
    <p:sldId id="276" r:id="rId34"/>
    <p:sldId id="449" r:id="rId35"/>
    <p:sldId id="277" r:id="rId36"/>
    <p:sldId id="278" r:id="rId37"/>
    <p:sldId id="478" r:id="rId38"/>
    <p:sldId id="279" r:id="rId39"/>
    <p:sldId id="280" r:id="rId40"/>
    <p:sldId id="492" r:id="rId41"/>
    <p:sldId id="530" r:id="rId42"/>
    <p:sldId id="522" r:id="rId43"/>
    <p:sldId id="523" r:id="rId44"/>
    <p:sldId id="281" r:id="rId45"/>
    <p:sldId id="524"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302" r:id="rId60"/>
    <p:sldId id="295" r:id="rId61"/>
    <p:sldId id="303" r:id="rId62"/>
    <p:sldId id="304" r:id="rId63"/>
    <p:sldId id="305" r:id="rId64"/>
    <p:sldId id="306" r:id="rId65"/>
    <p:sldId id="484" r:id="rId66"/>
    <p:sldId id="533" r:id="rId67"/>
    <p:sldId id="310" r:id="rId68"/>
    <p:sldId id="525" r:id="rId69"/>
    <p:sldId id="526" r:id="rId70"/>
    <p:sldId id="527" r:id="rId71"/>
    <p:sldId id="308" r:id="rId72"/>
    <p:sldId id="534" r:id="rId73"/>
    <p:sldId id="535" r:id="rId74"/>
    <p:sldId id="531" r:id="rId75"/>
    <p:sldId id="532" r:id="rId76"/>
    <p:sldId id="536" r:id="rId77"/>
    <p:sldId id="537" r:id="rId78"/>
    <p:sldId id="538" r:id="rId79"/>
    <p:sldId id="539" r:id="rId80"/>
    <p:sldId id="540" r:id="rId81"/>
    <p:sldId id="307" r:id="rId82"/>
    <p:sldId id="467" r:id="rId83"/>
    <p:sldId id="488" r:id="rId84"/>
    <p:sldId id="528" r:id="rId85"/>
    <p:sldId id="529" r:id="rId86"/>
    <p:sldId id="490" r:id="rId87"/>
    <p:sldId id="489" r:id="rId88"/>
    <p:sldId id="311" r:id="rId89"/>
    <p:sldId id="323" r:id="rId90"/>
    <p:sldId id="309" r:id="rId91"/>
    <p:sldId id="324" r:id="rId92"/>
    <p:sldId id="491" r:id="rId93"/>
    <p:sldId id="312" r:id="rId94"/>
    <p:sldId id="314" r:id="rId95"/>
    <p:sldId id="315" r:id="rId96"/>
    <p:sldId id="316" r:id="rId97"/>
    <p:sldId id="317" r:id="rId98"/>
    <p:sldId id="326" r:id="rId99"/>
    <p:sldId id="327" r:id="rId100"/>
    <p:sldId id="328" r:id="rId101"/>
    <p:sldId id="329" r:id="rId102"/>
    <p:sldId id="330" r:id="rId103"/>
    <p:sldId id="331" r:id="rId104"/>
    <p:sldId id="332" r:id="rId105"/>
    <p:sldId id="333" r:id="rId106"/>
    <p:sldId id="334" r:id="rId107"/>
    <p:sldId id="345" r:id="rId108"/>
    <p:sldId id="346" r:id="rId109"/>
    <p:sldId id="347" r:id="rId110"/>
    <p:sldId id="348" r:id="rId111"/>
    <p:sldId id="335" r:id="rId112"/>
    <p:sldId id="336" r:id="rId113"/>
    <p:sldId id="337" r:id="rId114"/>
    <p:sldId id="349" r:id="rId115"/>
    <p:sldId id="338" r:id="rId116"/>
    <p:sldId id="339" r:id="rId117"/>
    <p:sldId id="340" r:id="rId118"/>
    <p:sldId id="341" r:id="rId119"/>
    <p:sldId id="342" r:id="rId120"/>
    <p:sldId id="343" r:id="rId121"/>
    <p:sldId id="344" r:id="rId122"/>
    <p:sldId id="388" r:id="rId123"/>
    <p:sldId id="390" r:id="rId124"/>
    <p:sldId id="391" r:id="rId125"/>
    <p:sldId id="392" r:id="rId126"/>
    <p:sldId id="396" r:id="rId127"/>
    <p:sldId id="397" r:id="rId128"/>
    <p:sldId id="398" r:id="rId129"/>
    <p:sldId id="393" r:id="rId130"/>
    <p:sldId id="399" r:id="rId131"/>
    <p:sldId id="394" r:id="rId132"/>
    <p:sldId id="395" r:id="rId133"/>
    <p:sldId id="400" r:id="rId134"/>
    <p:sldId id="401" r:id="rId135"/>
    <p:sldId id="403" r:id="rId136"/>
    <p:sldId id="405" r:id="rId137"/>
    <p:sldId id="406" r:id="rId138"/>
    <p:sldId id="408" r:id="rId139"/>
    <p:sldId id="402" r:id="rId140"/>
    <p:sldId id="418" r:id="rId141"/>
    <p:sldId id="407" r:id="rId142"/>
    <p:sldId id="404" r:id="rId143"/>
    <p:sldId id="409" r:id="rId144"/>
    <p:sldId id="410" r:id="rId145"/>
    <p:sldId id="411" r:id="rId146"/>
    <p:sldId id="415" r:id="rId147"/>
    <p:sldId id="412" r:id="rId148"/>
    <p:sldId id="413" r:id="rId149"/>
    <p:sldId id="414" r:id="rId150"/>
    <p:sldId id="416" r:id="rId151"/>
    <p:sldId id="417" r:id="rId152"/>
    <p:sldId id="445" r:id="rId153"/>
    <p:sldId id="447" r:id="rId154"/>
    <p:sldId id="448" r:id="rId155"/>
    <p:sldId id="446" r:id="rId156"/>
    <p:sldId id="313" r:id="rId157"/>
    <p:sldId id="475" r:id="rId158"/>
    <p:sldId id="479" r:id="rId159"/>
    <p:sldId id="297" r:id="rId160"/>
    <p:sldId id="298" r:id="rId161"/>
    <p:sldId id="299" r:id="rId162"/>
    <p:sldId id="300" r:id="rId163"/>
    <p:sldId id="480" r:id="rId164"/>
    <p:sldId id="301" r:id="rId165"/>
    <p:sldId id="350" r:id="rId166"/>
    <p:sldId id="351" r:id="rId167"/>
    <p:sldId id="352" r:id="rId168"/>
    <p:sldId id="353" r:id="rId169"/>
    <p:sldId id="354" r:id="rId170"/>
    <p:sldId id="355" r:id="rId171"/>
    <p:sldId id="357" r:id="rId172"/>
    <p:sldId id="358" r:id="rId173"/>
    <p:sldId id="359" r:id="rId174"/>
    <p:sldId id="360" r:id="rId175"/>
    <p:sldId id="481" r:id="rId176"/>
    <p:sldId id="419" r:id="rId177"/>
    <p:sldId id="421" r:id="rId178"/>
    <p:sldId id="420" r:id="rId179"/>
    <p:sldId id="368" r:id="rId180"/>
    <p:sldId id="369" r:id="rId181"/>
    <p:sldId id="370" r:id="rId182"/>
    <p:sldId id="422" r:id="rId183"/>
    <p:sldId id="372" r:id="rId184"/>
    <p:sldId id="423" r:id="rId185"/>
    <p:sldId id="424" r:id="rId186"/>
    <p:sldId id="425" r:id="rId187"/>
    <p:sldId id="428" r:id="rId188"/>
    <p:sldId id="429" r:id="rId189"/>
    <p:sldId id="430" r:id="rId190"/>
    <p:sldId id="431" r:id="rId191"/>
    <p:sldId id="432" r:id="rId192"/>
    <p:sldId id="434" r:id="rId193"/>
    <p:sldId id="435" r:id="rId194"/>
    <p:sldId id="437" r:id="rId195"/>
    <p:sldId id="439" r:id="rId196"/>
    <p:sldId id="441" r:id="rId197"/>
    <p:sldId id="444" r:id="rId198"/>
    <p:sldId id="453" r:id="rId199"/>
    <p:sldId id="454" r:id="rId200"/>
    <p:sldId id="457" r:id="rId201"/>
    <p:sldId id="462" r:id="rId202"/>
    <p:sldId id="455" r:id="rId203"/>
    <p:sldId id="456" r:id="rId204"/>
    <p:sldId id="459" r:id="rId205"/>
    <p:sldId id="461" r:id="rId206"/>
    <p:sldId id="463" r:id="rId207"/>
    <p:sldId id="494" r:id="rId208"/>
    <p:sldId id="495" r:id="rId209"/>
    <p:sldId id="497" r:id="rId210"/>
    <p:sldId id="498" r:id="rId211"/>
    <p:sldId id="499" r:id="rId212"/>
    <p:sldId id="505" r:id="rId213"/>
    <p:sldId id="514" r:id="rId214"/>
    <p:sldId id="515" r:id="rId215"/>
    <p:sldId id="507" r:id="rId216"/>
    <p:sldId id="516" r:id="rId217"/>
    <p:sldId id="458" r:id="rId218"/>
    <p:sldId id="512" r:id="rId219"/>
    <p:sldId id="509" r:id="rId220"/>
    <p:sldId id="510" r:id="rId221"/>
    <p:sldId id="500" r:id="rId222"/>
    <p:sldId id="501" r:id="rId223"/>
    <p:sldId id="502" r:id="rId224"/>
    <p:sldId id="503" r:id="rId225"/>
    <p:sldId id="504" r:id="rId226"/>
  </p:sldIdLst>
  <p:sldSz cx="9144000" cy="6858000" type="screen4x3"/>
  <p:notesSz cx="6834188" cy="9979025"/>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111" d="100"/>
          <a:sy n="111" d="100"/>
        </p:scale>
        <p:origin x="93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charts/_rels/chart1.xml.rels><?xml version="1.0" encoding="UTF-8" standalone="yes"?>
<Relationships xmlns="http://schemas.openxmlformats.org/package/2006/relationships"><Relationship Id="rId2" Type="http://schemas.openxmlformats.org/officeDocument/2006/relationships/oleObject" Target="file:///F:\MEXIKO_2011\Mexiko_VYHODNOTENIE%2025.11.10%20(FS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12852074651629641"/>
          <c:y val="0.13641018365428803"/>
          <c:w val="0.82893194325620001"/>
          <c:h val="0.74968305676971436"/>
        </c:manualLayout>
      </c:layout>
      <c:scatterChart>
        <c:scatterStyle val="lineMarker"/>
        <c:varyColors val="0"/>
        <c:ser>
          <c:idx val="2"/>
          <c:order val="0"/>
          <c:spPr>
            <a:ln w="28575">
              <a:noFill/>
            </a:ln>
          </c:spPr>
          <c:marker>
            <c:symbol val="circle"/>
            <c:size val="3"/>
            <c:spPr>
              <a:solidFill>
                <a:schemeClr val="tx1"/>
              </a:solidFill>
              <a:ln>
                <a:solidFill>
                  <a:schemeClr val="tx1"/>
                </a:solidFill>
                <a:prstDash val="solid"/>
              </a:ln>
            </c:spPr>
          </c:marker>
          <c:dLbls>
            <c:delete val="1"/>
          </c:dLbls>
          <c:trendline>
            <c:spPr>
              <a:ln w="25400">
                <a:solidFill>
                  <a:schemeClr val="tx1"/>
                </a:solidFill>
                <a:prstDash val="solid"/>
              </a:ln>
            </c:spPr>
            <c:trendlineType val="power"/>
            <c:dispRSqr val="1"/>
            <c:dispEq val="1"/>
            <c:trendlineLbl>
              <c:layout>
                <c:manualLayout>
                  <c:x val="0.31321737857156695"/>
                  <c:y val="-0.73639858798390001"/>
                </c:manualLayout>
              </c:layout>
              <c:tx>
                <c:rich>
                  <a:bodyPr/>
                  <a:lstStyle/>
                  <a:p>
                    <a:pPr>
                      <a:defRPr sz="800" b="0" i="0" u="none" strike="noStrike" baseline="0">
                        <a:solidFill>
                          <a:srgbClr val="000000"/>
                        </a:solidFill>
                        <a:latin typeface="Arial CE"/>
                        <a:ea typeface="Arial CE"/>
                        <a:cs typeface="Arial CE"/>
                      </a:defRPr>
                    </a:pPr>
                    <a:r>
                      <a:rPr lang="sk-SK" sz="1000" b="0" i="0" u="none" strike="noStrike" baseline="0">
                        <a:solidFill>
                          <a:srgbClr val="000000"/>
                        </a:solidFill>
                        <a:latin typeface="Arial"/>
                        <a:cs typeface="Arial"/>
                      </a:rPr>
                      <a:t>y = 1E-17x</a:t>
                    </a:r>
                    <a:r>
                      <a:rPr lang="sk-SK" sz="1000" b="0" i="0" u="none" strike="noStrike" baseline="30000">
                        <a:solidFill>
                          <a:srgbClr val="000000"/>
                        </a:solidFill>
                        <a:latin typeface="Arial"/>
                        <a:cs typeface="Arial"/>
                      </a:rPr>
                      <a:t>-5,8022</a:t>
                    </a:r>
                    <a:endParaRPr lang="sk-SK" sz="1000" b="0" i="0" u="none" strike="noStrike" baseline="0">
                      <a:solidFill>
                        <a:srgbClr val="000000"/>
                      </a:solidFill>
                      <a:latin typeface="Arial"/>
                      <a:cs typeface="Arial"/>
                    </a:endParaRPr>
                  </a:p>
                  <a:p>
                    <a:pPr>
                      <a:defRPr sz="800" b="0" i="0" u="none" strike="noStrike" baseline="0">
                        <a:solidFill>
                          <a:srgbClr val="000000"/>
                        </a:solidFill>
                        <a:latin typeface="Arial CE"/>
                        <a:ea typeface="Arial CE"/>
                        <a:cs typeface="Arial CE"/>
                      </a:defRPr>
                    </a:pPr>
                    <a:r>
                      <a:rPr lang="sk-SK" sz="1000" b="0" i="0" u="none" strike="noStrike" baseline="0">
                        <a:solidFill>
                          <a:srgbClr val="000000"/>
                        </a:solidFill>
                        <a:latin typeface="Arial"/>
                        <a:cs typeface="Arial"/>
                      </a:rPr>
                      <a:t>R</a:t>
                    </a:r>
                    <a:r>
                      <a:rPr lang="sk-SK" sz="1000" b="0" i="0" u="none" strike="noStrike" baseline="30000">
                        <a:solidFill>
                          <a:srgbClr val="000000"/>
                        </a:solidFill>
                        <a:latin typeface="Arial"/>
                        <a:cs typeface="Arial"/>
                      </a:rPr>
                      <a:t>2</a:t>
                    </a:r>
                    <a:r>
                      <a:rPr lang="sk-SK" sz="1000" b="0" i="0" u="none" strike="noStrike" baseline="0">
                        <a:solidFill>
                          <a:srgbClr val="000000"/>
                        </a:solidFill>
                        <a:latin typeface="Arial"/>
                        <a:cs typeface="Arial"/>
                      </a:rPr>
                      <a:t> = 0,9408</a:t>
                    </a:r>
                  </a:p>
                </c:rich>
              </c:tx>
              <c:numFmt formatCode="General" sourceLinked="0"/>
              <c:spPr>
                <a:noFill/>
                <a:ln w="25400">
                  <a:noFill/>
                </a:ln>
              </c:spPr>
            </c:trendlineLbl>
          </c:trendline>
          <c:xVal>
            <c:numRef>
              <c:f>AKM1V991!$F$674:$AC$674</c:f>
              <c:numCache>
                <c:formatCode>General</c:formatCode>
                <c:ptCount val="24"/>
                <c:pt idx="0">
                  <c:v>2.8600000000001015E-4</c:v>
                </c:pt>
                <c:pt idx="1">
                  <c:v>3.2400000000002907E-4</c:v>
                </c:pt>
                <c:pt idx="2">
                  <c:v>3.8000000000001867E-4</c:v>
                </c:pt>
                <c:pt idx="3">
                  <c:v>2.6000000000001846E-4</c:v>
                </c:pt>
                <c:pt idx="4">
                  <c:v>1.6900000000001671E-4</c:v>
                </c:pt>
                <c:pt idx="5">
                  <c:v>2.1600000000002013E-4</c:v>
                </c:pt>
                <c:pt idx="6">
                  <c:v>1.0100000000000617E-4</c:v>
                </c:pt>
                <c:pt idx="7">
                  <c:v>1.3200000000001101E-4</c:v>
                </c:pt>
                <c:pt idx="8">
                  <c:v>1.5000000000001012E-4</c:v>
                </c:pt>
                <c:pt idx="9">
                  <c:v>1.160000000000125E-4</c:v>
                </c:pt>
                <c:pt idx="10">
                  <c:v>1.9400000000001718E-4</c:v>
                </c:pt>
                <c:pt idx="11">
                  <c:v>1.0000000000000513E-4</c:v>
                </c:pt>
              </c:numCache>
            </c:numRef>
          </c:xVal>
          <c:yVal>
            <c:numRef>
              <c:f>AKM1V991!$F$677:$AC$677</c:f>
              <c:numCache>
                <c:formatCode>General</c:formatCode>
                <c:ptCount val="24"/>
                <c:pt idx="0">
                  <c:v>950</c:v>
                </c:pt>
                <c:pt idx="1">
                  <c:v>3415</c:v>
                </c:pt>
                <c:pt idx="2">
                  <c:v>770</c:v>
                </c:pt>
                <c:pt idx="3">
                  <c:v>10900</c:v>
                </c:pt>
                <c:pt idx="4">
                  <c:v>68000</c:v>
                </c:pt>
                <c:pt idx="5">
                  <c:v>61135</c:v>
                </c:pt>
                <c:pt idx="6">
                  <c:v>1761000</c:v>
                </c:pt>
                <c:pt idx="7">
                  <c:v>182300</c:v>
                </c:pt>
                <c:pt idx="8">
                  <c:v>128950</c:v>
                </c:pt>
                <c:pt idx="9">
                  <c:v>847000</c:v>
                </c:pt>
                <c:pt idx="10">
                  <c:v>20100</c:v>
                </c:pt>
                <c:pt idx="11">
                  <c:v>2453500</c:v>
                </c:pt>
              </c:numCache>
            </c:numRef>
          </c:yVal>
          <c:smooth val="0"/>
          <c:extLst>
            <c:ext xmlns:c16="http://schemas.microsoft.com/office/drawing/2014/chart" uri="{C3380CC4-5D6E-409C-BE32-E72D297353CC}">
              <c16:uniqueId val="{00000000-C0A1-4249-874E-2ACAB5DD20AB}"/>
            </c:ext>
          </c:extLst>
        </c:ser>
        <c:dLbls>
          <c:showLegendKey val="0"/>
          <c:showVal val="1"/>
          <c:showCatName val="1"/>
          <c:showSerName val="0"/>
          <c:showPercent val="0"/>
          <c:showBubbleSize val="0"/>
        </c:dLbls>
        <c:axId val="188237312"/>
        <c:axId val="188239232"/>
      </c:scatterChart>
      <c:valAx>
        <c:axId val="188237312"/>
        <c:scaling>
          <c:logBase val="10"/>
          <c:orientation val="minMax"/>
          <c:max val="1.0000000000000041E-3"/>
          <c:min val="1.0000000000000513E-4"/>
        </c:scaling>
        <c:delete val="0"/>
        <c:axPos val="b"/>
        <c:minorGridlines>
          <c:spPr>
            <a:ln w="3175">
              <a:solidFill>
                <a:schemeClr val="bg1">
                  <a:lumMod val="75000"/>
                </a:schemeClr>
              </a:solidFill>
              <a:prstDash val="solid"/>
            </a:ln>
          </c:spPr>
        </c:minorGridlines>
        <c:title>
          <c:tx>
            <c:rich>
              <a:bodyPr/>
              <a:lstStyle/>
              <a:p>
                <a:pPr>
                  <a:defRPr sz="1100" b="0" i="0" u="none" strike="noStrike" baseline="0">
                    <a:solidFill>
                      <a:srgbClr val="000000"/>
                    </a:solidFill>
                    <a:latin typeface="Calibri"/>
                    <a:ea typeface="Calibri"/>
                    <a:cs typeface="Calibri"/>
                  </a:defRPr>
                </a:pPr>
                <a:r>
                  <a:rPr lang="sk-SK" sz="950" b="1" i="0" u="none" strike="noStrike" baseline="0">
                    <a:solidFill>
                      <a:srgbClr val="000000"/>
                    </a:solidFill>
                    <a:latin typeface="Arial CE"/>
                    <a:cs typeface="Arial CE"/>
                  </a:rPr>
                  <a:t>Related strain log [</a:t>
                </a:r>
                <a:r>
                  <a:rPr lang="sk-SK" sz="950" b="1" i="0" u="none" strike="noStrike" baseline="0">
                    <a:solidFill>
                      <a:srgbClr val="000000"/>
                    </a:solidFill>
                    <a:latin typeface="Symbol"/>
                  </a:rPr>
                  <a:t>e</a:t>
                </a:r>
                <a:r>
                  <a:rPr lang="sk-SK" sz="950" b="1" i="0" u="none" strike="noStrike" baseline="0">
                    <a:solidFill>
                      <a:srgbClr val="000000"/>
                    </a:solidFill>
                    <a:latin typeface="Arial CE"/>
                    <a:cs typeface="Arial CE"/>
                  </a:rPr>
                  <a:t>]</a:t>
                </a:r>
              </a:p>
            </c:rich>
          </c:tx>
          <c:layout>
            <c:manualLayout>
              <c:xMode val="edge"/>
              <c:yMode val="edge"/>
              <c:x val="0.43311516130417094"/>
              <c:y val="0.93055556663012062"/>
            </c:manualLayout>
          </c:layout>
          <c:overlay val="0"/>
          <c:spPr>
            <a:noFill/>
            <a:ln w="25400">
              <a:noFill/>
            </a:ln>
          </c:spPr>
        </c:title>
        <c:numFmt formatCode="0.0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rgbClr val="000000"/>
                </a:solidFill>
                <a:latin typeface="Arial CE"/>
                <a:ea typeface="Arial CE"/>
                <a:cs typeface="Arial CE"/>
              </a:defRPr>
            </a:pPr>
            <a:endParaRPr lang="sk-SK"/>
          </a:p>
        </c:txPr>
        <c:crossAx val="188239232"/>
        <c:crossesAt val="1"/>
        <c:crossBetween val="midCat"/>
        <c:majorUnit val="10"/>
        <c:minorUnit val="10"/>
      </c:valAx>
      <c:valAx>
        <c:axId val="188239232"/>
        <c:scaling>
          <c:logBase val="10"/>
          <c:orientation val="minMax"/>
          <c:max val="10000000"/>
          <c:min val="100"/>
        </c:scaling>
        <c:delete val="0"/>
        <c:axPos val="l"/>
        <c:majorGridlines>
          <c:spPr>
            <a:ln w="3175">
              <a:solidFill>
                <a:schemeClr val="bg1">
                  <a:lumMod val="50000"/>
                </a:schemeClr>
              </a:solidFill>
              <a:prstDash val="solid"/>
            </a:ln>
          </c:spPr>
        </c:majorGridlines>
        <c:minorGridlines>
          <c:spPr>
            <a:ln w="3175">
              <a:solidFill>
                <a:schemeClr val="bg1">
                  <a:lumMod val="75000"/>
                </a:schemeClr>
              </a:solidFill>
              <a:prstDash val="solid"/>
            </a:ln>
          </c:spPr>
        </c:minorGridlines>
        <c:title>
          <c:tx>
            <c:rich>
              <a:bodyPr/>
              <a:lstStyle/>
              <a:p>
                <a:pPr>
                  <a:defRPr sz="900" b="1" i="0" u="none" strike="noStrike" baseline="0">
                    <a:solidFill>
                      <a:srgbClr val="000000"/>
                    </a:solidFill>
                    <a:latin typeface="Arial CE"/>
                    <a:ea typeface="Arial CE"/>
                    <a:cs typeface="Arial CE"/>
                  </a:defRPr>
                </a:pPr>
                <a:r>
                  <a:rPr lang="sk-SK" sz="900"/>
                  <a:t>Number</a:t>
                </a:r>
                <a:r>
                  <a:rPr lang="sk-SK" sz="900" baseline="0"/>
                  <a:t> of loading cyces log</a:t>
                </a:r>
                <a:r>
                  <a:rPr lang="sk-SK" sz="900"/>
                  <a:t>(Ni)</a:t>
                </a:r>
              </a:p>
            </c:rich>
          </c:tx>
          <c:layout>
            <c:manualLayout>
              <c:xMode val="edge"/>
              <c:yMode val="edge"/>
              <c:x val="6.8322133140099458E-3"/>
              <c:y val="0.12815174331424237"/>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CE"/>
                <a:ea typeface="Arial CE"/>
                <a:cs typeface="Arial CE"/>
              </a:defRPr>
            </a:pPr>
            <a:endParaRPr lang="sk-SK"/>
          </a:p>
        </c:txPr>
        <c:crossAx val="188237312"/>
        <c:crossesAt val="1.0000000000000513E-4"/>
        <c:crossBetween val="midCat"/>
      </c:valAx>
      <c:spPr>
        <a:solidFill>
          <a:srgbClr val="FFFFFF"/>
        </a:solidFill>
        <a:ln w="12700">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CE"/>
          <a:ea typeface="Arial CE"/>
          <a:cs typeface="Arial CE"/>
        </a:defRPr>
      </a:pPr>
      <a:endParaRPr lang="sk-SK"/>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F82D4F06-1703-4497-B319-58FABA66E390}" type="datetimeFigureOut">
              <a:rPr lang="sk-SK" smtClean="0"/>
              <a:pPr/>
              <a:t>2. 5. 2025</a:t>
            </a:fld>
            <a:endParaRPr lang="sk-SK"/>
          </a:p>
        </p:txBody>
      </p:sp>
      <p:sp>
        <p:nvSpPr>
          <p:cNvPr id="4" name="Zástupný symbol päty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CCD32B60-25E0-4F38-A609-860D9B7AD635}" type="slidenum">
              <a:rPr lang="sk-SK" smtClean="0"/>
              <a:pPr/>
              <a:t>‹#›</a:t>
            </a:fld>
            <a:endParaRPr lang="sk-SK"/>
          </a:p>
        </p:txBody>
      </p:sp>
    </p:spTree>
    <p:extLst>
      <p:ext uri="{BB962C8B-B14F-4D97-AF65-F5344CB8AC3E}">
        <p14:creationId xmlns:p14="http://schemas.microsoft.com/office/powerpoint/2010/main" val="2401559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pPr>
              <a:defRPr/>
            </a:pPr>
            <a:endParaRPr lang="sk-SK"/>
          </a:p>
        </p:txBody>
      </p:sp>
      <p:sp>
        <p:nvSpPr>
          <p:cNvPr id="3" name="Zástupný symbol dátumu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pPr>
              <a:defRPr/>
            </a:pPr>
            <a:fld id="{3204655B-87DB-4AEF-B689-99AEC13417F6}" type="datetimeFigureOut">
              <a:rPr lang="sk-SK"/>
              <a:pPr>
                <a:defRPr/>
              </a:pPr>
              <a:t>2. 5. 2025</a:t>
            </a:fld>
            <a:endParaRPr lang="sk-SK"/>
          </a:p>
        </p:txBody>
      </p:sp>
      <p:sp>
        <p:nvSpPr>
          <p:cNvPr id="4" name="Zástupný symbol obrazu snímky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sk-SK" noProof="0" smtClean="0"/>
          </a:p>
        </p:txBody>
      </p:sp>
      <p:sp>
        <p:nvSpPr>
          <p:cNvPr id="5" name="Zástupný symbol poznámok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6" name="Zástupný symbol päty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pPr>
              <a:defRPr/>
            </a:pPr>
            <a:endParaRPr lang="sk-SK"/>
          </a:p>
        </p:txBody>
      </p:sp>
      <p:sp>
        <p:nvSpPr>
          <p:cNvPr id="7" name="Zástupný symbol čísla snímky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pPr>
              <a:defRPr/>
            </a:pPr>
            <a:fld id="{45B6022D-0FC4-4189-B690-A194E4AE48D2}" type="slidenum">
              <a:rPr lang="sk-SK"/>
              <a:pPr>
                <a:defRPr/>
              </a:pPr>
              <a:t>‹#›</a:t>
            </a:fld>
            <a:endParaRPr lang="sk-SK"/>
          </a:p>
        </p:txBody>
      </p:sp>
    </p:spTree>
    <p:extLst>
      <p:ext uri="{BB962C8B-B14F-4D97-AF65-F5344CB8AC3E}">
        <p14:creationId xmlns:p14="http://schemas.microsoft.com/office/powerpoint/2010/main" val="176197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smtClean="0"/>
          </a:p>
        </p:txBody>
      </p:sp>
      <p:sp>
        <p:nvSpPr>
          <p:cNvPr id="12595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A32D6-8369-4E5D-8FA2-926D726375FE}" type="slidenum">
              <a:rPr lang="sk-SK" smtClean="0"/>
              <a:pPr eaLnBrk="1" hangingPunct="1"/>
              <a:t>3</a:t>
            </a:fld>
            <a:endParaRPr lang="sk-SK" smtClean="0"/>
          </a:p>
        </p:txBody>
      </p:sp>
    </p:spTree>
    <p:extLst>
      <p:ext uri="{BB962C8B-B14F-4D97-AF65-F5344CB8AC3E}">
        <p14:creationId xmlns:p14="http://schemas.microsoft.com/office/powerpoint/2010/main" val="264346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smtClean="0"/>
          </a:p>
        </p:txBody>
      </p:sp>
      <p:sp>
        <p:nvSpPr>
          <p:cNvPr id="12698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4399DD-A7F6-467E-B19C-F417B7F6EFD7}" type="slidenum">
              <a:rPr lang="sk-SK" smtClean="0"/>
              <a:pPr eaLnBrk="1" hangingPunct="1"/>
              <a:t>14</a:t>
            </a:fld>
            <a:endParaRPr lang="sk-SK" smtClean="0"/>
          </a:p>
        </p:txBody>
      </p:sp>
    </p:spTree>
    <p:extLst>
      <p:ext uri="{BB962C8B-B14F-4D97-AF65-F5344CB8AC3E}">
        <p14:creationId xmlns:p14="http://schemas.microsoft.com/office/powerpoint/2010/main" val="53309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sk-SK" smtClean="0"/>
              <a:t>Upravte štýly predlohy textu</a:t>
            </a:r>
            <a:endParaRPr lang="sk-SK"/>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pPr>
              <a:defRPr/>
            </a:pPr>
            <a:fld id="{F9E3E145-43D8-4041-822D-11B6A4F76694}" type="datetime1">
              <a:rPr lang="sk-SK" smtClean="0"/>
              <a:pPr>
                <a:defRPr/>
              </a:pPr>
              <a:t>2. 5. 2025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D316DCD7-C330-416C-8EB1-9240C1FB52BD}" type="slidenum">
              <a:rPr lang="sk-SK" smtClean="0"/>
              <a:pPr>
                <a:defRPr/>
              </a:pPr>
              <a:t>‹#›</a:t>
            </a:fld>
            <a:endParaRPr lang="sk-SK"/>
          </a:p>
        </p:txBody>
      </p:sp>
    </p:spTree>
    <p:extLst>
      <p:ext uri="{BB962C8B-B14F-4D97-AF65-F5344CB8AC3E}">
        <p14:creationId xmlns:p14="http://schemas.microsoft.com/office/powerpoint/2010/main" val="39969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EFE165F0-AD5B-48B6-AF76-17F053B0A7D1}" type="datetime1">
              <a:rPr lang="sk-SK" smtClean="0"/>
              <a:pPr>
                <a:defRPr/>
              </a:pPr>
              <a:t>2. 5. 2025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9809FFD2-4363-484F-8EC8-50CA26A17959}" type="slidenum">
              <a:rPr lang="sk-SK" smtClean="0"/>
              <a:pPr>
                <a:defRPr/>
              </a:pPr>
              <a:t>‹#›</a:t>
            </a:fld>
            <a:endParaRPr lang="sk-SK"/>
          </a:p>
        </p:txBody>
      </p:sp>
    </p:spTree>
    <p:extLst>
      <p:ext uri="{BB962C8B-B14F-4D97-AF65-F5344CB8AC3E}">
        <p14:creationId xmlns:p14="http://schemas.microsoft.com/office/powerpoint/2010/main" val="15164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43675" y="365125"/>
            <a:ext cx="1971675"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628650" y="365125"/>
            <a:ext cx="5800725"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1D29275F-4D95-4D62-8C0F-EE1ED8A04F41}" type="datetime1">
              <a:rPr lang="sk-SK" smtClean="0"/>
              <a:pPr>
                <a:defRPr/>
              </a:pPr>
              <a:t>2. 5. 2025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9780A4A6-745A-450D-B100-E9C54926FE79}" type="slidenum">
              <a:rPr lang="sk-SK" smtClean="0"/>
              <a:pPr>
                <a:defRPr/>
              </a:pPr>
              <a:t>‹#›</a:t>
            </a:fld>
            <a:endParaRPr lang="sk-SK"/>
          </a:p>
        </p:txBody>
      </p:sp>
    </p:spTree>
    <p:extLst>
      <p:ext uri="{BB962C8B-B14F-4D97-AF65-F5344CB8AC3E}">
        <p14:creationId xmlns:p14="http://schemas.microsoft.com/office/powerpoint/2010/main" val="28028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C35096EF-3525-4DAD-91DC-806C171C4E78}" type="datetime1">
              <a:rPr lang="sk-SK" smtClean="0"/>
              <a:pPr>
                <a:defRPr/>
              </a:pPr>
              <a:t>2. 5. 2025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3C3ACF76-5331-46C1-BAB9-20DB66FCCC10}" type="slidenum">
              <a:rPr lang="sk-SK" smtClean="0"/>
              <a:pPr>
                <a:defRPr/>
              </a:pPr>
              <a:t>‹#›</a:t>
            </a:fld>
            <a:endParaRPr lang="sk-SK"/>
          </a:p>
        </p:txBody>
      </p:sp>
    </p:spTree>
    <p:extLst>
      <p:ext uri="{BB962C8B-B14F-4D97-AF65-F5344CB8AC3E}">
        <p14:creationId xmlns:p14="http://schemas.microsoft.com/office/powerpoint/2010/main" val="32272181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sk-SK" smtClean="0"/>
              <a:t>Upravte štýly predlohy textu</a:t>
            </a:r>
            <a:endParaRPr lang="sk-SK"/>
          </a:p>
        </p:txBody>
      </p:sp>
      <p:sp>
        <p:nvSpPr>
          <p:cNvPr id="3" name="Zástupný objekt pre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pPr>
              <a:defRPr/>
            </a:pPr>
            <a:fld id="{1712F42B-84E0-43BD-8722-0212CFF6D0BE}" type="datetime1">
              <a:rPr lang="sk-SK" smtClean="0"/>
              <a:pPr>
                <a:defRPr/>
              </a:pPr>
              <a:t>2. 5. 2025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E1482836-D295-4D75-AA67-29FFD4C119DF}" type="slidenum">
              <a:rPr lang="sk-SK" smtClean="0"/>
              <a:pPr>
                <a:defRPr/>
              </a:pPr>
              <a:t>‹#›</a:t>
            </a:fld>
            <a:endParaRPr lang="sk-SK"/>
          </a:p>
        </p:txBody>
      </p:sp>
    </p:spTree>
    <p:extLst>
      <p:ext uri="{BB962C8B-B14F-4D97-AF65-F5344CB8AC3E}">
        <p14:creationId xmlns:p14="http://schemas.microsoft.com/office/powerpoint/2010/main" val="240200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6286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46291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pPr>
              <a:defRPr/>
            </a:pPr>
            <a:fld id="{A53E602A-540C-4E42-BB39-229273F2CF62}" type="datetime1">
              <a:rPr lang="sk-SK" smtClean="0"/>
              <a:pPr>
                <a:defRPr/>
              </a:pPr>
              <a:t>2. 5. 2025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E8D909A5-C1BA-41E9-972A-6FA1AD7C4A8E}" type="slidenum">
              <a:rPr lang="sk-SK" smtClean="0"/>
              <a:pPr>
                <a:defRPr/>
              </a:pPr>
              <a:t>‹#›</a:t>
            </a:fld>
            <a:endParaRPr lang="sk-SK"/>
          </a:p>
        </p:txBody>
      </p:sp>
    </p:spTree>
    <p:extLst>
      <p:ext uri="{BB962C8B-B14F-4D97-AF65-F5344CB8AC3E}">
        <p14:creationId xmlns:p14="http://schemas.microsoft.com/office/powerpoint/2010/main" val="36948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4" name="Zástupný objekt pre obsah 3"/>
          <p:cNvSpPr>
            <a:spLocks noGrp="1"/>
          </p:cNvSpPr>
          <p:nvPr>
            <p:ph sz="half" idx="2"/>
          </p:nvPr>
        </p:nvSpPr>
        <p:spPr>
          <a:xfrm>
            <a:off x="629842" y="2505075"/>
            <a:ext cx="3868340"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6" name="Zástupný objekt pre obsah 5"/>
          <p:cNvSpPr>
            <a:spLocks noGrp="1"/>
          </p:cNvSpPr>
          <p:nvPr>
            <p:ph sz="quarter" idx="4"/>
          </p:nvPr>
        </p:nvSpPr>
        <p:spPr>
          <a:xfrm>
            <a:off x="4629150" y="2505075"/>
            <a:ext cx="3887391"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pPr>
              <a:defRPr/>
            </a:pPr>
            <a:fld id="{B60FB8B1-97C3-4696-B65E-E335245A48AD}" type="datetime1">
              <a:rPr lang="sk-SK" smtClean="0"/>
              <a:pPr>
                <a:defRPr/>
              </a:pPr>
              <a:t>2. 5. 2025</a:t>
            </a:fld>
            <a:endParaRPr lang="sk-SK"/>
          </a:p>
        </p:txBody>
      </p:sp>
      <p:sp>
        <p:nvSpPr>
          <p:cNvPr id="8" name="Zástupný objekt pre pätu 7"/>
          <p:cNvSpPr>
            <a:spLocks noGrp="1"/>
          </p:cNvSpPr>
          <p:nvPr>
            <p:ph type="ftr" sz="quarter" idx="11"/>
          </p:nvPr>
        </p:nvSpPr>
        <p:spPr/>
        <p:txBody>
          <a:bodyPr/>
          <a:lstStyle/>
          <a:p>
            <a:pPr>
              <a:defRPr/>
            </a:pPr>
            <a:endParaRPr lang="sk-SK"/>
          </a:p>
        </p:txBody>
      </p:sp>
      <p:sp>
        <p:nvSpPr>
          <p:cNvPr id="9" name="Zástupný objekt pre číslo snímky 8"/>
          <p:cNvSpPr>
            <a:spLocks noGrp="1"/>
          </p:cNvSpPr>
          <p:nvPr>
            <p:ph type="sldNum" sz="quarter" idx="12"/>
          </p:nvPr>
        </p:nvSpPr>
        <p:spPr/>
        <p:txBody>
          <a:bodyPr/>
          <a:lstStyle/>
          <a:p>
            <a:pPr>
              <a:defRPr/>
            </a:pPr>
            <a:fld id="{85850AA1-547C-4F97-90CE-E1610D60244C}" type="slidenum">
              <a:rPr lang="sk-SK" smtClean="0"/>
              <a:pPr>
                <a:defRPr/>
              </a:pPr>
              <a:t>‹#›</a:t>
            </a:fld>
            <a:endParaRPr lang="sk-SK"/>
          </a:p>
        </p:txBody>
      </p:sp>
    </p:spTree>
    <p:extLst>
      <p:ext uri="{BB962C8B-B14F-4D97-AF65-F5344CB8AC3E}">
        <p14:creationId xmlns:p14="http://schemas.microsoft.com/office/powerpoint/2010/main" val="393676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pPr>
              <a:defRPr/>
            </a:pPr>
            <a:fld id="{9D069B9E-0054-44B0-8F60-CE8BB6E6D479}" type="datetime1">
              <a:rPr lang="sk-SK" smtClean="0"/>
              <a:pPr>
                <a:defRPr/>
              </a:pPr>
              <a:t>2. 5. 2025</a:t>
            </a:fld>
            <a:endParaRPr lang="sk-SK"/>
          </a:p>
        </p:txBody>
      </p:sp>
      <p:sp>
        <p:nvSpPr>
          <p:cNvPr id="4" name="Zástupný objekt pre pätu 3"/>
          <p:cNvSpPr>
            <a:spLocks noGrp="1"/>
          </p:cNvSpPr>
          <p:nvPr>
            <p:ph type="ftr" sz="quarter" idx="11"/>
          </p:nvPr>
        </p:nvSpPr>
        <p:spPr/>
        <p:txBody>
          <a:bodyPr/>
          <a:lstStyle/>
          <a:p>
            <a:pPr>
              <a:defRPr/>
            </a:pPr>
            <a:endParaRPr lang="sk-SK"/>
          </a:p>
        </p:txBody>
      </p:sp>
      <p:sp>
        <p:nvSpPr>
          <p:cNvPr id="5" name="Zástupný objekt pre číslo snímky 4"/>
          <p:cNvSpPr>
            <a:spLocks noGrp="1"/>
          </p:cNvSpPr>
          <p:nvPr>
            <p:ph type="sldNum" sz="quarter" idx="12"/>
          </p:nvPr>
        </p:nvSpPr>
        <p:spPr/>
        <p:txBody>
          <a:bodyPr/>
          <a:lstStyle/>
          <a:p>
            <a:pPr>
              <a:defRPr/>
            </a:pPr>
            <a:fld id="{91A0C3F6-5D9C-4D51-B75A-65DDDFF97A28}" type="slidenum">
              <a:rPr lang="sk-SK" smtClean="0"/>
              <a:pPr>
                <a:defRPr/>
              </a:pPr>
              <a:t>‹#›</a:t>
            </a:fld>
            <a:endParaRPr lang="sk-SK"/>
          </a:p>
        </p:txBody>
      </p:sp>
    </p:spTree>
    <p:extLst>
      <p:ext uri="{BB962C8B-B14F-4D97-AF65-F5344CB8AC3E}">
        <p14:creationId xmlns:p14="http://schemas.microsoft.com/office/powerpoint/2010/main" val="111985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pPr>
              <a:defRPr/>
            </a:pPr>
            <a:fld id="{D7454115-121C-42A1-B274-ECEF2EDC3687}" type="datetime1">
              <a:rPr lang="sk-SK" smtClean="0"/>
              <a:pPr>
                <a:defRPr/>
              </a:pPr>
              <a:t>2. 5. 2025</a:t>
            </a:fld>
            <a:endParaRPr lang="sk-SK"/>
          </a:p>
        </p:txBody>
      </p:sp>
      <p:sp>
        <p:nvSpPr>
          <p:cNvPr id="3" name="Zástupný objekt pre pätu 2"/>
          <p:cNvSpPr>
            <a:spLocks noGrp="1"/>
          </p:cNvSpPr>
          <p:nvPr>
            <p:ph type="ftr" sz="quarter" idx="11"/>
          </p:nvPr>
        </p:nvSpPr>
        <p:spPr/>
        <p:txBody>
          <a:bodyPr/>
          <a:lstStyle/>
          <a:p>
            <a:pPr>
              <a:defRPr/>
            </a:pPr>
            <a:endParaRPr lang="sk-SK"/>
          </a:p>
        </p:txBody>
      </p:sp>
      <p:sp>
        <p:nvSpPr>
          <p:cNvPr id="4" name="Zástupný objekt pre číslo snímky 3"/>
          <p:cNvSpPr>
            <a:spLocks noGrp="1"/>
          </p:cNvSpPr>
          <p:nvPr>
            <p:ph type="sldNum" sz="quarter" idx="12"/>
          </p:nvPr>
        </p:nvSpPr>
        <p:spPr/>
        <p:txBody>
          <a:bodyPr/>
          <a:lstStyle/>
          <a:p>
            <a:pPr>
              <a:defRPr/>
            </a:pPr>
            <a:fld id="{97113B6E-97DB-4E31-97F3-AA4D839ED7FB}" type="slidenum">
              <a:rPr lang="sk-SK" smtClean="0"/>
              <a:pPr>
                <a:defRPr/>
              </a:pPr>
              <a:t>‹#›</a:t>
            </a:fld>
            <a:endParaRPr lang="sk-SK"/>
          </a:p>
        </p:txBody>
      </p:sp>
    </p:spTree>
    <p:extLst>
      <p:ext uri="{BB962C8B-B14F-4D97-AF65-F5344CB8AC3E}">
        <p14:creationId xmlns:p14="http://schemas.microsoft.com/office/powerpoint/2010/main" val="33531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pPr>
              <a:defRPr/>
            </a:pPr>
            <a:fld id="{80E3A3E3-DBF6-4450-BAA9-73E8E1002645}" type="datetime1">
              <a:rPr lang="sk-SK" smtClean="0"/>
              <a:pPr>
                <a:defRPr/>
              </a:pPr>
              <a:t>2. 5. 2025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1E0D661A-6422-4961-B056-C283A1E1DEE0}" type="slidenum">
              <a:rPr lang="sk-SK" smtClean="0"/>
              <a:pPr>
                <a:defRPr/>
              </a:pPr>
              <a:t>‹#›</a:t>
            </a:fld>
            <a:endParaRPr lang="sk-SK"/>
          </a:p>
        </p:txBody>
      </p:sp>
    </p:spTree>
    <p:extLst>
      <p:ext uri="{BB962C8B-B14F-4D97-AF65-F5344CB8AC3E}">
        <p14:creationId xmlns:p14="http://schemas.microsoft.com/office/powerpoint/2010/main" val="302845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rázo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pPr>
              <a:defRPr/>
            </a:pPr>
            <a:fld id="{F11D1C0D-E6E4-4FD4-A567-E39472ABF266}" type="datetime1">
              <a:rPr lang="sk-SK" smtClean="0"/>
              <a:pPr>
                <a:defRPr/>
              </a:pPr>
              <a:t>2. 5. 2025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5F523886-85C8-465C-8527-974C4B18D28D}" type="slidenum">
              <a:rPr lang="sk-SK" smtClean="0"/>
              <a:pPr>
                <a:defRPr/>
              </a:pPr>
              <a:t>‹#›</a:t>
            </a:fld>
            <a:endParaRPr lang="sk-SK"/>
          </a:p>
        </p:txBody>
      </p:sp>
    </p:spTree>
    <p:extLst>
      <p:ext uri="{BB962C8B-B14F-4D97-AF65-F5344CB8AC3E}">
        <p14:creationId xmlns:p14="http://schemas.microsoft.com/office/powerpoint/2010/main" val="230937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35096EF-3525-4DAD-91DC-806C171C4E78}" type="datetime1">
              <a:rPr lang="sk-SK" smtClean="0"/>
              <a:pPr>
                <a:defRPr/>
              </a:pPr>
              <a:t>2. 5. 2025</a:t>
            </a:fld>
            <a:endParaRPr lang="sk-SK"/>
          </a:p>
        </p:txBody>
      </p:sp>
      <p:sp>
        <p:nvSpPr>
          <p:cNvPr id="5" name="Zástupný objekt pre pät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sk-SK"/>
          </a:p>
        </p:txBody>
      </p:sp>
      <p:sp>
        <p:nvSpPr>
          <p:cNvPr id="6" name="Zástupný objekt pre číslo snímky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C3ACF76-5331-46C1-BAB9-20DB66FCCC10}" type="slidenum">
              <a:rPr lang="sk-SK" smtClean="0"/>
              <a:pPr>
                <a:defRPr/>
              </a:pPr>
              <a:t>‹#›</a:t>
            </a:fld>
            <a:endParaRPr lang="sk-SK"/>
          </a:p>
        </p:txBody>
      </p:sp>
    </p:spTree>
    <p:extLst>
      <p:ext uri="{BB962C8B-B14F-4D97-AF65-F5344CB8AC3E}">
        <p14:creationId xmlns:p14="http://schemas.microsoft.com/office/powerpoint/2010/main" val="40332883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package" Target="../embeddings/Dokument_programu_Microsoft_Word.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3.wmf"/><Relationship Id="rId5" Type="http://schemas.openxmlformats.org/officeDocument/2006/relationships/oleObject" Target="../embeddings/oleObject3.bin"/><Relationship Id="rId4" Type="http://schemas.openxmlformats.org/officeDocument/2006/relationships/image" Target="../media/image62.wmf"/></Relationships>
</file>

<file path=ppt/slides/_rels/slide2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dsas.sk/uploads/media/priprava_stavieb/Casova_os.pn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a:t>
            </a:fld>
            <a:endParaRPr lang="sk-SK"/>
          </a:p>
        </p:txBody>
      </p:sp>
      <p:pic>
        <p:nvPicPr>
          <p:cNvPr id="1026" name="Picture 2" descr="C:\Users\Mikolaj\Desktop\Project-Management.jpg"/>
          <p:cNvPicPr>
            <a:picLocks noChangeAspect="1" noChangeArrowheads="1"/>
          </p:cNvPicPr>
          <p:nvPr/>
        </p:nvPicPr>
        <p:blipFill>
          <a:blip r:embed="rId2" cstate="print"/>
          <a:srcRect/>
          <a:stretch>
            <a:fillRect/>
          </a:stretch>
        </p:blipFill>
        <p:spPr bwMode="auto">
          <a:xfrm>
            <a:off x="467544" y="476672"/>
            <a:ext cx="8136904" cy="53285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ľka 5"/>
          <p:cNvGraphicFramePr>
            <a:graphicFrameLocks noGrp="1"/>
          </p:cNvGraphicFramePr>
          <p:nvPr>
            <p:extLst>
              <p:ext uri="{D42A27DB-BD31-4B8C-83A1-F6EECF244321}">
                <p14:modId xmlns:p14="http://schemas.microsoft.com/office/powerpoint/2010/main" val="1492396759"/>
              </p:ext>
            </p:extLst>
          </p:nvPr>
        </p:nvGraphicFramePr>
        <p:xfrm>
          <a:off x="285720" y="357166"/>
          <a:ext cx="8429655" cy="6105547"/>
        </p:xfrm>
        <a:graphic>
          <a:graphicData uri="http://schemas.openxmlformats.org/drawingml/2006/table">
            <a:tbl>
              <a:tblPr/>
              <a:tblGrid>
                <a:gridCol w="4215642">
                  <a:extLst>
                    <a:ext uri="{9D8B030D-6E8A-4147-A177-3AD203B41FA5}">
                      <a16:colId xmlns:a16="http://schemas.microsoft.com/office/drawing/2014/main" val="20000"/>
                    </a:ext>
                  </a:extLst>
                </a:gridCol>
                <a:gridCol w="4214013">
                  <a:extLst>
                    <a:ext uri="{9D8B030D-6E8A-4147-A177-3AD203B41FA5}">
                      <a16:colId xmlns:a16="http://schemas.microsoft.com/office/drawing/2014/main" val="20001"/>
                    </a:ext>
                  </a:extLst>
                </a:gridCol>
              </a:tblGrid>
              <a:tr h="7133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dirty="0" smtClean="0">
                          <a:ln>
                            <a:noFill/>
                          </a:ln>
                          <a:solidFill>
                            <a:srgbClr val="FFC000"/>
                          </a:solidFill>
                          <a:effectLst/>
                          <a:latin typeface="+mn-lt"/>
                          <a:cs typeface="Times New Roman" pitchFamily="18" charset="0"/>
                        </a:rPr>
                        <a:t>Tradičné riadenie:</a:t>
                      </a:r>
                      <a:endParaRPr kumimoji="0" lang="sk-SK" sz="2000" b="0" i="0" u="none" strike="noStrike" cap="none" normalizeH="0" baseline="0" dirty="0" smtClean="0">
                        <a:ln>
                          <a:noFill/>
                        </a:ln>
                        <a:solidFill>
                          <a:srgbClr val="FFC000"/>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dirty="0" smtClean="0">
                          <a:ln>
                            <a:noFill/>
                          </a:ln>
                          <a:solidFill>
                            <a:srgbClr val="FFC000"/>
                          </a:solidFill>
                          <a:effectLst/>
                          <a:latin typeface="+mn-lt"/>
                          <a:cs typeface="Times New Roman" pitchFamily="18" charset="0"/>
                        </a:rPr>
                        <a:t>Projektové riadenie:</a:t>
                      </a:r>
                      <a:endParaRPr kumimoji="0" lang="sk-SK" sz="2000" b="0" i="0" u="none" strike="noStrike" cap="none" normalizeH="0" baseline="0" dirty="0" smtClean="0">
                        <a:ln>
                          <a:noFill/>
                        </a:ln>
                        <a:solidFill>
                          <a:srgbClr val="FFC000"/>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2202">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zabezpečenie zdrojov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predvídavosť</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uniformita</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hospodárenie s majetkom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kontrola v absolútnych mierach</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prijateľnosti výsledkov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kvalita riadenia na základe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inšpekcie výstupov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stabilný počet pracovníkov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hlásenie mimo podnikateľského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zoskupenia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úspešnosť meraná absolútnym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výkonom podľa vybraných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Constantia" pitchFamily="18" charset="0"/>
                          <a:cs typeface="Times New Roman" pitchFamily="18" charset="0"/>
                        </a:rPr>
                        <a:t>    ukazovateľov</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sk-SK" sz="2000" b="0" i="0" u="none" strike="noStrike" cap="none" normalizeH="0" baseline="0" dirty="0" smtClean="0">
                          <a:ln>
                            <a:noFill/>
                          </a:ln>
                          <a:solidFill>
                            <a:schemeClr val="tx1"/>
                          </a:solidFill>
                          <a:effectLst/>
                          <a:latin typeface="+mn-lt"/>
                          <a:cs typeface="Times New Roman" pitchFamily="18" charset="0"/>
                        </a:rPr>
                        <a:t>využitie zdrojov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riadenie v neistote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unikátnosť</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kontrola čerpania nákladov</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kontrola skutočného postupu voči  </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mn-lt"/>
                          <a:cs typeface="Times New Roman" pitchFamily="18" charset="0"/>
                        </a:rPr>
                        <a:t>    plánu</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riadenie kvality prostredníctvom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mn-lt"/>
                          <a:cs typeface="Times New Roman" pitchFamily="18" charset="0"/>
                        </a:rPr>
                        <a:t>    plánu a preventívnych opatrení</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premenlivý počet pracovníkov</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interné hlásenie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sk-SK" sz="2000" b="0" i="0" u="none" strike="noStrike" cap="none" normalizeH="0" baseline="0" dirty="0" smtClean="0">
                          <a:ln>
                            <a:noFill/>
                          </a:ln>
                          <a:solidFill>
                            <a:schemeClr val="tx1"/>
                          </a:solidFill>
                          <a:effectLst/>
                          <a:latin typeface="+mn-lt"/>
                          <a:cs typeface="Times New Roman" pitchFamily="18" charset="0"/>
                        </a:rPr>
                        <a:t> úspešnosť hodnotená podľa miery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sk-SK" sz="2000" b="0" i="0" u="none" strike="noStrike" cap="none" normalizeH="0" baseline="0" dirty="0" smtClean="0">
                          <a:ln>
                            <a:noFill/>
                          </a:ln>
                          <a:solidFill>
                            <a:schemeClr val="tx1"/>
                          </a:solidFill>
                          <a:effectLst/>
                          <a:latin typeface="+mn-lt"/>
                          <a:cs typeface="Times New Roman" pitchFamily="18" charset="0"/>
                        </a:rPr>
                        <a:t>    naplnenia stanovených cieľov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a:t>
            </a:fld>
            <a:endParaRPr lang="sk-SK"/>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odnadpis 4"/>
          <p:cNvSpPr>
            <a:spLocks noGrp="1"/>
          </p:cNvSpPr>
          <p:nvPr>
            <p:ph type="subTitle" idx="1"/>
          </p:nvPr>
        </p:nvSpPr>
        <p:spPr>
          <a:xfrm>
            <a:off x="571500" y="404813"/>
            <a:ext cx="7854950" cy="6119812"/>
          </a:xfrm>
        </p:spPr>
        <p:txBody>
          <a:bodyPr>
            <a:normAutofit/>
          </a:bodyPr>
          <a:lstStyle/>
          <a:p>
            <a:pPr marL="457200" marR="0" indent="-457200" algn="just">
              <a:buFont typeface="Calibri" pitchFamily="34" charset="0"/>
              <a:buAutoNum type="arabicPeriod" startAt="2"/>
            </a:pPr>
            <a:r>
              <a:rPr lang="sk-SK" sz="2000" b="1" dirty="0" smtClean="0">
                <a:solidFill>
                  <a:srgbClr val="FFC000"/>
                </a:solidFill>
              </a:rPr>
              <a:t>Identifikácia projektu</a:t>
            </a:r>
            <a:endParaRPr lang="sk-SK" sz="2000" b="1" dirty="0">
              <a:solidFill>
                <a:srgbClr val="FFC000"/>
              </a:solidFill>
            </a:endParaRPr>
          </a:p>
          <a:p>
            <a:pPr marL="457200" marR="0" indent="-457200" algn="just"/>
            <a:r>
              <a:rPr lang="sk-SK" sz="2000" b="1" dirty="0" smtClean="0"/>
              <a:t> 	</a:t>
            </a:r>
            <a:r>
              <a:rPr lang="sk-SK" sz="2000" dirty="0"/>
              <a:t>Charakteristika a popis projektu. Popis prác, činností, služieb, vzťah medi nákladmi a výnosmi, definícia projektových fáz.</a:t>
            </a:r>
          </a:p>
          <a:p>
            <a:pPr marL="457200" marR="0" indent="-457200" algn="just"/>
            <a:endParaRPr lang="sk-SK" sz="2000" dirty="0" smtClean="0"/>
          </a:p>
          <a:p>
            <a:pPr marL="457200" marR="0" indent="-457200" algn="just">
              <a:buFont typeface="Calibri" pitchFamily="34" charset="0"/>
              <a:buAutoNum type="arabicPeriod" startAt="3"/>
            </a:pPr>
            <a:r>
              <a:rPr lang="sk-SK" sz="2000" b="1" dirty="0" smtClean="0">
                <a:solidFill>
                  <a:srgbClr val="FFC000"/>
                </a:solidFill>
              </a:rPr>
              <a:t>Analýza uskutočniteľnosti a analýza variantov</a:t>
            </a:r>
            <a:endParaRPr lang="sk-SK" sz="2000" dirty="0" smtClean="0">
              <a:solidFill>
                <a:srgbClr val="FFC000"/>
              </a:solidFill>
            </a:endParaRPr>
          </a:p>
          <a:p>
            <a:pPr marL="457200" marR="0" indent="-457200" algn="just"/>
            <a:r>
              <a:rPr lang="sk-SK" sz="2000" dirty="0" smtClean="0"/>
              <a:t>	Obsahom analýzy uskutočniteľnosti a analýzy variantov je preskúmať všetky možné varianty a rozhodnúť, ktorý by mal byť vybraný z hľadiska technického, ekonomického a z pohľadu životného prostredia. Dôležitá súčasť analýzy uskutočniteľnosti je </a:t>
            </a:r>
            <a:r>
              <a:rPr lang="sk-SK" sz="2000" dirty="0" smtClean="0">
                <a:solidFill>
                  <a:srgbClr val="FFC000"/>
                </a:solidFill>
              </a:rPr>
              <a:t>analýza dopytu, </a:t>
            </a:r>
            <a:r>
              <a:rPr lang="sk-SK" sz="2000" dirty="0" smtClean="0"/>
              <a:t>ktorá by mala poskytnúť dáta o očakávanom dopyte po službe projektu.</a:t>
            </a:r>
          </a:p>
          <a:p>
            <a:pPr marL="457200" marR="0" indent="-457200" algn="just"/>
            <a:r>
              <a:rPr lang="sk-SK" sz="2000" dirty="0" smtClean="0"/>
              <a:t>	Variant predstavuje technické riešenie schopné naplniť stanovené ciele. Analýza variantov by mala navrhnúť najvhodnejšie riešenie z rozsahu uskutočniteľných možností. Jednotlivé varianty sa môžu líšiť v použitej technológii, lokalite, vybavení, veľkosti a časovom nastavení projektu. Ako súčasť analýzy variantov by sa malo brať do úvahy aj porovnanie finančných nákladov. Každá analýza variantov by mala obsahovať minimálne tri základné typy variantov:  </a:t>
            </a:r>
          </a:p>
          <a:p>
            <a:pPr marL="457200" marR="0" indent="-45720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100</a:t>
            </a:fld>
            <a:endParaRPr lang="sk-SK"/>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odnadpis 4"/>
          <p:cNvSpPr>
            <a:spLocks noGrp="1"/>
          </p:cNvSpPr>
          <p:nvPr>
            <p:ph type="subTitle" idx="1"/>
          </p:nvPr>
        </p:nvSpPr>
        <p:spPr>
          <a:xfrm>
            <a:off x="571500" y="404813"/>
            <a:ext cx="7854950" cy="6119812"/>
          </a:xfrm>
        </p:spPr>
        <p:txBody>
          <a:bodyPr/>
          <a:lstStyle/>
          <a:p>
            <a:pPr marR="0" algn="just"/>
            <a:r>
              <a:rPr lang="sk-SK" sz="2000" b="1" u="sng" dirty="0" smtClean="0">
                <a:solidFill>
                  <a:srgbClr val="FFC000"/>
                </a:solidFill>
              </a:rPr>
              <a:t>Variant „nerob nič” (</a:t>
            </a:r>
            <a:r>
              <a:rPr lang="sk-SK" sz="2000" b="1" u="sng" dirty="0" err="1" smtClean="0">
                <a:solidFill>
                  <a:srgbClr val="FFC000"/>
                </a:solidFill>
              </a:rPr>
              <a:t>ang</a:t>
            </a:r>
            <a:r>
              <a:rPr lang="sk-SK" sz="2000" b="1" u="sng" dirty="0" smtClean="0">
                <a:solidFill>
                  <a:srgbClr val="FFC000"/>
                </a:solidFill>
              </a:rPr>
              <a:t>. </a:t>
            </a:r>
            <a:r>
              <a:rPr lang="sk-SK" sz="2000" b="1" i="1" u="sng" dirty="0" smtClean="0">
                <a:solidFill>
                  <a:srgbClr val="FFC000"/>
                </a:solidFill>
              </a:rPr>
              <a:t>„do </a:t>
            </a:r>
            <a:r>
              <a:rPr lang="sk-SK" sz="2000" b="1" i="1" u="sng" dirty="0" err="1" smtClean="0">
                <a:solidFill>
                  <a:srgbClr val="FFC000"/>
                </a:solidFill>
              </a:rPr>
              <a:t>nothing</a:t>
            </a:r>
            <a:r>
              <a:rPr lang="sk-SK" sz="2000" b="1" i="1" u="sng" dirty="0" smtClean="0">
                <a:solidFill>
                  <a:srgbClr val="FFC000"/>
                </a:solidFill>
              </a:rPr>
              <a:t>“</a:t>
            </a:r>
            <a:r>
              <a:rPr lang="sk-SK" sz="2000" b="1" u="sng" dirty="0" smtClean="0">
                <a:solidFill>
                  <a:srgbClr val="FFC000"/>
                </a:solidFill>
              </a:rPr>
              <a:t>)  </a:t>
            </a:r>
            <a:endParaRPr lang="sk-SK" sz="2000" dirty="0" smtClean="0">
              <a:solidFill>
                <a:srgbClr val="FFC000"/>
              </a:solidFill>
            </a:endParaRPr>
          </a:p>
          <a:p>
            <a:pPr marR="0" algn="just"/>
            <a:r>
              <a:rPr lang="sk-SK" sz="2000" dirty="0" smtClean="0"/>
              <a:t>Variant „nerob nič“ (alebo aj „základný scenár“, variant „bez projektu“ alebo variant „bez zmeny“) predstavuje súčasnú situáciu alebo budúci stav súčasnej situácie bez akýchkoľvek dodatočných investičných výdavkov. Variant „nerob nič“ neznamená zánik súčasných podmienok, ale zotrvávanie v súčasnej situácii alebo jej prirodzenom vývoji v budúcnosti bez kapitálových výdavkov (bez investícií).</a:t>
            </a:r>
          </a:p>
          <a:p>
            <a:pPr marR="0" algn="just"/>
            <a:endParaRPr lang="sk-SK" sz="2000" b="1" u="sng" dirty="0" smtClean="0"/>
          </a:p>
          <a:p>
            <a:pPr marR="0" algn="just"/>
            <a:r>
              <a:rPr lang="sk-SK" sz="2000" b="1" u="sng" dirty="0" smtClean="0">
                <a:solidFill>
                  <a:srgbClr val="FFC000"/>
                </a:solidFill>
              </a:rPr>
              <a:t>Variant „urob minimum” (angl. </a:t>
            </a:r>
            <a:r>
              <a:rPr lang="sk-SK" sz="2000" b="1" i="1" u="sng" dirty="0" smtClean="0">
                <a:solidFill>
                  <a:srgbClr val="FFC000"/>
                </a:solidFill>
              </a:rPr>
              <a:t>„do minimum“</a:t>
            </a:r>
            <a:r>
              <a:rPr lang="sk-SK" sz="2000" b="1" u="sng" dirty="0" smtClean="0">
                <a:solidFill>
                  <a:srgbClr val="FFC000"/>
                </a:solidFill>
              </a:rPr>
              <a:t>)</a:t>
            </a:r>
            <a:endParaRPr lang="sk-SK" sz="2000" dirty="0" smtClean="0">
              <a:solidFill>
                <a:srgbClr val="FFC000"/>
              </a:solidFill>
            </a:endParaRPr>
          </a:p>
          <a:p>
            <a:pPr marR="0" algn="just"/>
            <a:r>
              <a:rPr lang="sk-SK" sz="2000" dirty="0" smtClean="0"/>
              <a:t>Variant „urob minimum“ je možnosť, ktorá zahŕňa všetky potrebné reálne úrovne nákladov na údržbu a minimálny objem investičných nákladov. </a:t>
            </a:r>
          </a:p>
          <a:p>
            <a:pPr marR="0" algn="just"/>
            <a:endParaRPr lang="sk-SK" sz="2000" dirty="0" smtClean="0"/>
          </a:p>
          <a:p>
            <a:pPr marR="0" algn="just"/>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101</a:t>
            </a:fld>
            <a:endParaRPr lang="sk-SK"/>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dnadpis 4"/>
          <p:cNvSpPr>
            <a:spLocks noGrp="1"/>
          </p:cNvSpPr>
          <p:nvPr>
            <p:ph type="subTitle" idx="1"/>
          </p:nvPr>
        </p:nvSpPr>
        <p:spPr>
          <a:xfrm>
            <a:off x="571500" y="404813"/>
            <a:ext cx="7854950" cy="6119812"/>
          </a:xfrm>
        </p:spPr>
        <p:txBody>
          <a:bodyPr/>
          <a:lstStyle/>
          <a:p>
            <a:pPr marR="0" algn="just"/>
            <a:r>
              <a:rPr lang="sk-SK" sz="2000" b="1" u="sng" dirty="0" smtClean="0">
                <a:solidFill>
                  <a:srgbClr val="FFC000"/>
                </a:solidFill>
              </a:rPr>
              <a:t>Variant „urob niečo“ (angl. </a:t>
            </a:r>
            <a:r>
              <a:rPr lang="sk-SK" sz="2000" b="1" i="1" u="sng" dirty="0" smtClean="0">
                <a:solidFill>
                  <a:srgbClr val="FFC000"/>
                </a:solidFill>
              </a:rPr>
              <a:t>„do </a:t>
            </a:r>
            <a:r>
              <a:rPr lang="sk-SK" sz="2000" b="1" i="1" u="sng" dirty="0" err="1" smtClean="0">
                <a:solidFill>
                  <a:srgbClr val="FFC000"/>
                </a:solidFill>
              </a:rPr>
              <a:t>something</a:t>
            </a:r>
            <a:r>
              <a:rPr lang="sk-SK" sz="2000" b="1" i="1" u="sng" dirty="0" smtClean="0">
                <a:solidFill>
                  <a:srgbClr val="FFC000"/>
                </a:solidFill>
              </a:rPr>
              <a:t>“</a:t>
            </a:r>
            <a:r>
              <a:rPr lang="sk-SK" sz="2000" b="1" u="sng" dirty="0" smtClean="0">
                <a:solidFill>
                  <a:srgbClr val="FFC000"/>
                </a:solidFill>
              </a:rPr>
              <a:t>)</a:t>
            </a:r>
            <a:endParaRPr lang="sk-SK" sz="2000" dirty="0" smtClean="0">
              <a:solidFill>
                <a:srgbClr val="FFC000"/>
              </a:solidFill>
            </a:endParaRPr>
          </a:p>
          <a:p>
            <a:pPr marR="0" algn="just"/>
            <a:r>
              <a:rPr lang="sk-SK" sz="2000" dirty="0" smtClean="0"/>
              <a:t>Hoci každá analýza variantov obsahuje iba jeden „nerob nič“ alebo „urob minimum“ variant, v rámci analýzy variantov by sa malo analyzovať veľa variantov „urob niečo“. Tento scenár predstavuje komplexné riešenie pre dosiahnutie cieľov projektu a vyžaduje rozsiahle investície. Výber niektorého z variantov „urob niečo“ ako najvhodnejšieho riešenia naštartuje kroky aplikačného procesu, keďže tento scenár vyžaduje významné investície. </a:t>
            </a:r>
          </a:p>
          <a:p>
            <a:pPr marR="0" algn="just"/>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102</a:t>
            </a:fld>
            <a:endParaRPr lang="sk-SK"/>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dnadpis 4"/>
          <p:cNvSpPr>
            <a:spLocks noGrp="1"/>
          </p:cNvSpPr>
          <p:nvPr>
            <p:ph type="subTitle" idx="1"/>
          </p:nvPr>
        </p:nvSpPr>
        <p:spPr>
          <a:xfrm>
            <a:off x="571500" y="404813"/>
            <a:ext cx="7854950" cy="6119812"/>
          </a:xfrm>
        </p:spPr>
        <p:txBody>
          <a:bodyPr>
            <a:normAutofit fontScale="92500" lnSpcReduction="10000"/>
          </a:bodyPr>
          <a:lstStyle/>
          <a:p>
            <a:pPr marL="457200" marR="0" indent="-457200" algn="just">
              <a:buFont typeface="Calibri" pitchFamily="34" charset="0"/>
              <a:buAutoNum type="arabicPeriod" startAt="4"/>
            </a:pPr>
            <a:r>
              <a:rPr lang="sk-SK" sz="2000" b="1" dirty="0" smtClean="0">
                <a:solidFill>
                  <a:srgbClr val="FFC000"/>
                </a:solidFill>
              </a:rPr>
              <a:t>Technický popis projektu</a:t>
            </a:r>
          </a:p>
          <a:p>
            <a:pPr marL="457200" marR="0" indent="-457200" algn="just"/>
            <a:endParaRPr lang="sk-SK" sz="2000" b="1" dirty="0" smtClean="0"/>
          </a:p>
          <a:p>
            <a:pPr marL="457200" marR="0" indent="-457200" algn="just"/>
            <a:r>
              <a:rPr lang="sk-SK" sz="2000" dirty="0" smtClean="0"/>
              <a:t>	Slúži na</a:t>
            </a:r>
            <a:r>
              <a:rPr lang="sk-SK" sz="2000" b="1" dirty="0" smtClean="0"/>
              <a:t> </a:t>
            </a:r>
            <a:r>
              <a:rPr lang="sk-SK" sz="2000" dirty="0" smtClean="0"/>
              <a:t>porovnanie projektu a jeho nákladov s ostatnými technicky porovnateľnými projektmi. Vzájomná porovnateľnosť technicky podobných projektov sa používa ako dôležitý nástroj pre zdôvodnenie projektových nákladov. Neoddeliteľnou súčasťou technického popisu je situačná mapa. Tá by mala umožniť  dostatočne detailne identifikovať všetky hlavné časti projektu.</a:t>
            </a:r>
          </a:p>
          <a:p>
            <a:pPr marL="457200" marR="0" indent="-457200" algn="just"/>
            <a:r>
              <a:rPr lang="sk-SK" sz="2000" dirty="0" smtClean="0">
                <a:solidFill>
                  <a:srgbClr val="FFC000"/>
                </a:solidFill>
              </a:rPr>
              <a:t> </a:t>
            </a:r>
          </a:p>
          <a:p>
            <a:pPr marL="457200" marR="0" indent="-457200" algn="just">
              <a:buFont typeface="Calibri" pitchFamily="34" charset="0"/>
              <a:buAutoNum type="arabicPeriod" startAt="5"/>
            </a:pPr>
            <a:r>
              <a:rPr lang="sk-SK" sz="2000" b="1" dirty="0" smtClean="0">
                <a:solidFill>
                  <a:srgbClr val="FFC000"/>
                </a:solidFill>
              </a:rPr>
              <a:t>Finančná analýza</a:t>
            </a:r>
            <a:endParaRPr lang="sk-SK" sz="2000" dirty="0" smtClean="0">
              <a:solidFill>
                <a:srgbClr val="FFC000"/>
              </a:solidFill>
            </a:endParaRPr>
          </a:p>
          <a:p>
            <a:pPr marL="457200" marR="0" indent="-457200" algn="just"/>
            <a:r>
              <a:rPr lang="sk-SK" sz="2000" dirty="0" smtClean="0"/>
              <a:t> </a:t>
            </a:r>
          </a:p>
          <a:p>
            <a:pPr marL="457200" marR="0" indent="-457200" algn="just"/>
            <a:r>
              <a:rPr lang="sk-SK" sz="2000" dirty="0" smtClean="0"/>
              <a:t>	Finančná aj ekonomická analýza predstavujú výpočty komplexných ukazovateľov založených na predpokladaných peňažných tokoch a výnosoch/nákladoch.</a:t>
            </a:r>
          </a:p>
          <a:p>
            <a:pPr marL="457200" marR="0" indent="-457200" algn="just"/>
            <a:r>
              <a:rPr lang="sk-SK" sz="2000" dirty="0" smtClean="0"/>
              <a:t> </a:t>
            </a:r>
          </a:p>
          <a:p>
            <a:pPr marL="457200" marR="0" indent="-457200" algn="just"/>
            <a:r>
              <a:rPr lang="sk-SK" sz="2000" b="1" i="1" dirty="0" smtClean="0"/>
              <a:t> </a:t>
            </a:r>
          </a:p>
          <a:p>
            <a:pPr marL="457200" marR="0" indent="-457200" algn="just">
              <a:buFont typeface="Calibri" pitchFamily="34" charset="0"/>
              <a:buAutoNum type="arabicPeriod" startAt="5"/>
            </a:pPr>
            <a:endParaRPr lang="sk-SK" sz="2000" dirty="0" smtClean="0"/>
          </a:p>
          <a:p>
            <a:pPr marL="457200" marR="0" indent="-457200" algn="just"/>
            <a:endParaRPr lang="sk-SK" sz="2000" dirty="0" smtClean="0"/>
          </a:p>
          <a:p>
            <a:pPr marL="457200" marR="0" indent="-457200" algn="just"/>
            <a:r>
              <a:rPr lang="sk-SK" sz="2000" dirty="0" smtClean="0"/>
              <a:t> </a:t>
            </a:r>
          </a:p>
          <a:p>
            <a:pPr marL="457200" marR="0" indent="-45720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103</a:t>
            </a:fld>
            <a:endParaRPr lang="sk-SK"/>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dnadpis 4"/>
          <p:cNvSpPr>
            <a:spLocks noGrp="1"/>
          </p:cNvSpPr>
          <p:nvPr>
            <p:ph type="subTitle" idx="1"/>
          </p:nvPr>
        </p:nvSpPr>
        <p:spPr>
          <a:xfrm>
            <a:off x="571500" y="404813"/>
            <a:ext cx="7854950" cy="6119812"/>
          </a:xfrm>
        </p:spPr>
        <p:txBody>
          <a:bodyPr>
            <a:normAutofit/>
          </a:bodyPr>
          <a:lstStyle/>
          <a:p>
            <a:pPr marR="0" algn="just"/>
            <a:r>
              <a:rPr lang="sk-SK" sz="2000" dirty="0" smtClean="0"/>
              <a:t> </a:t>
            </a:r>
            <a:r>
              <a:rPr lang="sk-SK" sz="2000" b="1" u="sng" dirty="0" smtClean="0"/>
              <a:t>Kritériom sú nasledovné metódy:</a:t>
            </a:r>
          </a:p>
          <a:p>
            <a:pPr marR="0" algn="just"/>
            <a:endParaRPr lang="sk-SK" sz="2000" dirty="0" smtClean="0"/>
          </a:p>
          <a:p>
            <a:pPr marL="342900" marR="0" indent="-342900" algn="just">
              <a:buFont typeface="Wingdings" pitchFamily="2" charset="2"/>
              <a:buChar char="Ø"/>
            </a:pPr>
            <a:r>
              <a:rPr lang="sk-SK" sz="2000" b="1" dirty="0" smtClean="0">
                <a:solidFill>
                  <a:srgbClr val="FFC000"/>
                </a:solidFill>
              </a:rPr>
              <a:t>diskontované peňažné toky </a:t>
            </a:r>
            <a:r>
              <a:rPr lang="sk-SK" sz="2000" dirty="0" smtClean="0"/>
              <a:t>(angl. </a:t>
            </a:r>
            <a:r>
              <a:rPr lang="sk-SK" sz="2000" dirty="0" err="1" smtClean="0"/>
              <a:t>Discounted</a:t>
            </a:r>
            <a:r>
              <a:rPr lang="sk-SK" sz="2000" dirty="0" smtClean="0"/>
              <a:t> </a:t>
            </a:r>
            <a:r>
              <a:rPr lang="sk-SK" sz="2000" dirty="0" err="1" smtClean="0"/>
              <a:t>Cash-flow</a:t>
            </a:r>
            <a:r>
              <a:rPr lang="sk-SK" sz="2000" dirty="0" smtClean="0"/>
              <a:t>, DCF)</a:t>
            </a:r>
          </a:p>
          <a:p>
            <a:pPr marR="0" algn="just"/>
            <a:r>
              <a:rPr lang="sk-SK" sz="2000" dirty="0" smtClean="0"/>
              <a:t> </a:t>
            </a:r>
            <a:endParaRPr lang="sk-SK" sz="2000" dirty="0" smtClean="0">
              <a:solidFill>
                <a:srgbClr val="FFC000"/>
              </a:solidFill>
            </a:endParaRPr>
          </a:p>
          <a:p>
            <a:pPr marL="342900" marR="0" indent="-342900" algn="just">
              <a:buFont typeface="Wingdings" pitchFamily="2" charset="2"/>
              <a:buChar char="Ø"/>
            </a:pPr>
            <a:r>
              <a:rPr lang="sk-SK" sz="2000" b="1" dirty="0" smtClean="0">
                <a:solidFill>
                  <a:srgbClr val="FFC000"/>
                </a:solidFill>
              </a:rPr>
              <a:t>súčasná a budúca hodnota investície</a:t>
            </a:r>
            <a:r>
              <a:rPr lang="sk-SK" sz="2000" dirty="0" smtClean="0">
                <a:solidFill>
                  <a:srgbClr val="FFC000"/>
                </a:solidFill>
              </a:rPr>
              <a:t>, </a:t>
            </a:r>
            <a:r>
              <a:rPr lang="sk-SK" sz="2000" dirty="0" smtClean="0"/>
              <a:t>čistá súčasná hodnota (angl. </a:t>
            </a:r>
            <a:r>
              <a:rPr lang="sk-SK" sz="2000" dirty="0" err="1" smtClean="0"/>
              <a:t>Net</a:t>
            </a:r>
            <a:r>
              <a:rPr lang="sk-SK" sz="2000" dirty="0" smtClean="0"/>
              <a:t> </a:t>
            </a:r>
            <a:r>
              <a:rPr lang="sk-SK" sz="2000" dirty="0" err="1" smtClean="0"/>
              <a:t>Present</a:t>
            </a:r>
            <a:r>
              <a:rPr lang="sk-SK" sz="2000" dirty="0" smtClean="0"/>
              <a:t> </a:t>
            </a:r>
            <a:r>
              <a:rPr lang="sk-SK" sz="2000" dirty="0" err="1" smtClean="0"/>
              <a:t>Value</a:t>
            </a:r>
            <a:r>
              <a:rPr lang="sk-SK" sz="2000" dirty="0" smtClean="0"/>
              <a:t>, NPV) </a:t>
            </a:r>
          </a:p>
          <a:p>
            <a:pPr marR="0" algn="just"/>
            <a:endParaRPr lang="sk-SK" sz="2000" b="1" dirty="0" smtClean="0"/>
          </a:p>
          <a:p>
            <a:pPr marL="342900" marR="0" indent="-342900" algn="just">
              <a:buFont typeface="Wingdings" pitchFamily="2" charset="2"/>
              <a:buChar char="Ø"/>
            </a:pPr>
            <a:r>
              <a:rPr lang="sk-SK" sz="2000" b="1" dirty="0" smtClean="0">
                <a:solidFill>
                  <a:srgbClr val="FFC000"/>
                </a:solidFill>
              </a:rPr>
              <a:t>index súčasnej hodnoty, index ziskovosti </a:t>
            </a:r>
            <a:r>
              <a:rPr lang="sk-SK" sz="2000" dirty="0" smtClean="0"/>
              <a:t>/</a:t>
            </a:r>
            <a:r>
              <a:rPr lang="sk-SK" sz="2000" dirty="0" err="1" smtClean="0"/>
              <a:t>ang</a:t>
            </a:r>
            <a:r>
              <a:rPr lang="sk-SK" sz="2000" dirty="0" smtClean="0"/>
              <a:t>. </a:t>
            </a:r>
            <a:r>
              <a:rPr lang="sk-SK" sz="2000" dirty="0" err="1" smtClean="0"/>
              <a:t>Profitability</a:t>
            </a:r>
            <a:r>
              <a:rPr lang="sk-SK" sz="2000" dirty="0" smtClean="0"/>
              <a:t> Index /</a:t>
            </a:r>
          </a:p>
          <a:p>
            <a:pPr marR="0" algn="just"/>
            <a:endParaRPr lang="sk-SK" sz="2000" b="1" dirty="0" smtClean="0"/>
          </a:p>
          <a:p>
            <a:pPr marL="342900" marR="0" indent="-342900" algn="just">
              <a:buFont typeface="Wingdings" pitchFamily="2" charset="2"/>
              <a:buChar char="Ø"/>
            </a:pPr>
            <a:r>
              <a:rPr lang="sk-SK" sz="2000" b="1">
                <a:solidFill>
                  <a:srgbClr val="FFC000"/>
                </a:solidFill>
              </a:rPr>
              <a:t>vnútorná miera výnosnosti</a:t>
            </a:r>
            <a:r>
              <a:rPr lang="sk-SK" sz="2000" b="1" smtClean="0"/>
              <a:t> /vnútorn</a:t>
            </a:r>
            <a:r>
              <a:rPr lang="sk-SK" sz="2000" b="1" smtClean="0">
                <a:solidFill>
                  <a:srgbClr val="FFC000"/>
                </a:solidFill>
              </a:rPr>
              <a:t>é </a:t>
            </a:r>
            <a:r>
              <a:rPr lang="sk-SK" sz="2000" b="1" dirty="0" smtClean="0">
                <a:solidFill>
                  <a:srgbClr val="FFC000"/>
                </a:solidFill>
              </a:rPr>
              <a:t>výnosové  </a:t>
            </a:r>
            <a:r>
              <a:rPr lang="sk-SK" sz="2000" b="1" smtClean="0">
                <a:solidFill>
                  <a:srgbClr val="FFC000"/>
                </a:solidFill>
              </a:rPr>
              <a:t>percento /</a:t>
            </a:r>
            <a:r>
              <a:rPr lang="sk-SK" sz="2000" smtClean="0">
                <a:solidFill>
                  <a:srgbClr val="FFC000"/>
                </a:solidFill>
              </a:rPr>
              <a:t> </a:t>
            </a:r>
            <a:r>
              <a:rPr lang="sk-SK" sz="2000" dirty="0" smtClean="0"/>
              <a:t>(angl. </a:t>
            </a:r>
            <a:r>
              <a:rPr lang="sk-SK" sz="2000" dirty="0" err="1" smtClean="0"/>
              <a:t>Internal</a:t>
            </a:r>
            <a:r>
              <a:rPr lang="sk-SK" sz="2000" dirty="0" smtClean="0"/>
              <a:t> Rate </a:t>
            </a:r>
            <a:r>
              <a:rPr lang="sk-SK" sz="2000" dirty="0" err="1" smtClean="0"/>
              <a:t>of</a:t>
            </a:r>
            <a:r>
              <a:rPr lang="sk-SK" sz="2000" dirty="0" smtClean="0"/>
              <a:t> </a:t>
            </a:r>
            <a:r>
              <a:rPr lang="sk-SK" sz="2000" dirty="0" err="1" smtClean="0"/>
              <a:t>Return</a:t>
            </a:r>
            <a:r>
              <a:rPr lang="sk-SK" sz="2000" dirty="0" smtClean="0"/>
              <a:t>, IRR) </a:t>
            </a:r>
          </a:p>
          <a:p>
            <a:pPr marR="0" algn="just"/>
            <a:endParaRPr lang="sk-SK" sz="2000" b="1" dirty="0" smtClean="0"/>
          </a:p>
          <a:p>
            <a:pPr marL="342900" marR="0" indent="-342900" algn="just">
              <a:buFont typeface="Wingdings" pitchFamily="2" charset="2"/>
              <a:buChar char="Ø"/>
            </a:pPr>
            <a:r>
              <a:rPr lang="sk-SK" sz="2000" b="1" dirty="0" smtClean="0">
                <a:solidFill>
                  <a:srgbClr val="FFC000"/>
                </a:solidFill>
              </a:rPr>
              <a:t>doba návratnosti projektu </a:t>
            </a:r>
            <a:r>
              <a:rPr lang="sk-SK" sz="2000" dirty="0" smtClean="0"/>
              <a:t>(angl. </a:t>
            </a:r>
            <a:r>
              <a:rPr lang="sk-SK" sz="2000" dirty="0" err="1" smtClean="0"/>
              <a:t>Payback</a:t>
            </a:r>
            <a:r>
              <a:rPr lang="sk-SK" sz="2000" dirty="0" smtClean="0"/>
              <a:t> </a:t>
            </a:r>
            <a:r>
              <a:rPr lang="sk-SK" sz="2000" dirty="0" err="1" smtClean="0"/>
              <a:t>Period</a:t>
            </a:r>
            <a:r>
              <a:rPr lang="sk-SK" sz="2000" dirty="0" smtClean="0"/>
              <a:t>)</a:t>
            </a:r>
          </a:p>
          <a:p>
            <a:pPr marR="0" algn="just"/>
            <a:r>
              <a:rPr lang="sk-SK" sz="2000" b="1" i="1" dirty="0" smtClean="0"/>
              <a:t> </a:t>
            </a:r>
          </a:p>
          <a:p>
            <a:pPr marR="0" algn="just"/>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104</a:t>
            </a:fld>
            <a:endParaRPr lang="sk-SK"/>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odnadpis 4"/>
          <p:cNvSpPr>
            <a:spLocks noGrp="1"/>
          </p:cNvSpPr>
          <p:nvPr>
            <p:ph type="subTitle" idx="1"/>
          </p:nvPr>
        </p:nvSpPr>
        <p:spPr>
          <a:xfrm>
            <a:off x="571500" y="260350"/>
            <a:ext cx="7854950" cy="6264275"/>
          </a:xfrm>
        </p:spPr>
        <p:txBody>
          <a:bodyPr>
            <a:normAutofit/>
          </a:bodyPr>
          <a:lstStyle/>
          <a:p>
            <a:pPr marR="0" algn="just"/>
            <a:r>
              <a:rPr lang="sk-SK" sz="2000" b="1" dirty="0" smtClean="0">
                <a:solidFill>
                  <a:srgbClr val="FFC000"/>
                </a:solidFill>
              </a:rPr>
              <a:t>Diskontovanie</a:t>
            </a:r>
            <a:r>
              <a:rPr lang="sk-SK" sz="2000" dirty="0" smtClean="0"/>
              <a:t> je finančná metóda, ktorá umožňuje porovnanie výnosov, nákladov a peňažných tokov vzniknutých v rôznych časových obdobiach. Táto metóda je založená na predpoklade časovej hodnoty peňazí, vychádzajúc, že súčasná hodnota peňažných tokov vzniknutých v budúcnosti je nižšia ako hodnota tokov vzniknutých dnes. Rozdiel je spôsobený úrokom, ktorý bude nadobudnutý súčasnými peňažnými tokmi do obdobia vzniku budúcich peňažných tokov.</a:t>
            </a:r>
          </a:p>
          <a:p>
            <a:pPr marR="0" algn="just"/>
            <a:endParaRPr lang="sk-SK" sz="2000" dirty="0" smtClean="0"/>
          </a:p>
          <a:p>
            <a:pPr marR="0" algn="just"/>
            <a:r>
              <a:rPr lang="sk-SK" sz="2000" dirty="0" smtClean="0">
                <a:solidFill>
                  <a:srgbClr val="FFC000"/>
                </a:solidFill>
              </a:rPr>
              <a:t>Súčasná hodnota </a:t>
            </a:r>
            <a:r>
              <a:rPr lang="sk-SK" sz="2000" dirty="0" smtClean="0"/>
              <a:t>budúcich peňažných tokov sa dá určiť ich diskontovaním s použitím úrokovej miery odrážajúcej úrok, ktorý môže byť zarobený z alternatívnej investície +/- riziko a likvidita. Diskontný faktor pre úpravu budúcich peňažných tokov (nákladov, výnosov, prínosov) pre konkrétny rok referenčného obdobia je rovný:</a:t>
            </a:r>
          </a:p>
          <a:p>
            <a:pPr marR="0" algn="just"/>
            <a:r>
              <a:rPr lang="sk-SK" sz="2000" dirty="0" smtClean="0"/>
              <a:t>				1/(1 + k)</a:t>
            </a:r>
            <a:r>
              <a:rPr lang="sk-SK" sz="2000" baseline="30000" dirty="0" smtClean="0"/>
              <a:t>n</a:t>
            </a:r>
            <a:endParaRPr lang="sk-SK" sz="2000" dirty="0" smtClean="0"/>
          </a:p>
          <a:p>
            <a:pPr marR="0" algn="just"/>
            <a:endParaRPr lang="sk-SK" sz="2000" dirty="0" smtClean="0"/>
          </a:p>
          <a:p>
            <a:pPr marR="0" algn="just"/>
            <a:r>
              <a:rPr lang="sk-SK" sz="2000" dirty="0" smtClean="0"/>
              <a:t>kde: 	k – reálna diskontná sadzba v %</a:t>
            </a:r>
          </a:p>
          <a:p>
            <a:pPr marR="0" algn="just"/>
            <a:r>
              <a:rPr lang="sk-SK" sz="2000" dirty="0" smtClean="0"/>
              <a:t>        	n – rok referenčného obdobia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105</a:t>
            </a:fld>
            <a:endParaRPr lang="sk-SK"/>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odnadpis 4"/>
          <p:cNvSpPr>
            <a:spLocks noGrp="1"/>
          </p:cNvSpPr>
          <p:nvPr>
            <p:ph type="subTitle" idx="1"/>
          </p:nvPr>
        </p:nvSpPr>
        <p:spPr>
          <a:xfrm>
            <a:off x="571500" y="404813"/>
            <a:ext cx="7854950" cy="6119812"/>
          </a:xfrm>
        </p:spPr>
        <p:txBody>
          <a:bodyPr>
            <a:normAutofit fontScale="92500" lnSpcReduction="20000"/>
          </a:bodyPr>
          <a:lstStyle/>
          <a:p>
            <a:pPr marR="0" algn="just" eaLnBrk="1" hangingPunct="1">
              <a:lnSpc>
                <a:spcPct val="80000"/>
              </a:lnSpc>
            </a:pPr>
            <a:r>
              <a:rPr lang="sk-SK" sz="2000" b="1" dirty="0" smtClean="0">
                <a:solidFill>
                  <a:srgbClr val="FFC000"/>
                </a:solidFill>
              </a:rPr>
              <a:t>Reálna diskontná sadzba</a:t>
            </a:r>
            <a:r>
              <a:rPr lang="sk-SK" sz="2000" dirty="0" smtClean="0">
                <a:solidFill>
                  <a:srgbClr val="FFC000"/>
                </a:solidFill>
              </a:rPr>
              <a:t> </a:t>
            </a:r>
            <a:r>
              <a:rPr lang="sk-SK" sz="2000" dirty="0" smtClean="0"/>
              <a:t>sa môže použiť na diskontovanie iba ak všetky peňažné toky v modeli sú v stálych cenách. Ak sa žiadateľ rozhodne použiť bežné ceny, je nevyhnutné upraviť reálnu diskontnú sadzbu o priemernú úroveň inflácie počas referenčného obdobia. Výsledok takejto inflácie je nominálny diskontný faktor, ktorý sa musí použiť vo všetkých modeloch s bežnými cenami.</a:t>
            </a:r>
          </a:p>
          <a:p>
            <a:pPr marR="0" algn="just"/>
            <a:endParaRPr lang="sk-SK" sz="2000" dirty="0" smtClean="0"/>
          </a:p>
          <a:p>
            <a:pPr marR="0" algn="just"/>
            <a:r>
              <a:rPr lang="sk-SK" sz="2000" dirty="0" smtClean="0"/>
              <a:t>Vzorec na prepočet reálnej diskontnej sadzby na nominálnu diskontnú sadzbu je nasledovný:</a:t>
            </a:r>
          </a:p>
          <a:p>
            <a:pPr marR="0" algn="just"/>
            <a:r>
              <a:rPr lang="sk-SK" sz="2000" dirty="0" smtClean="0"/>
              <a:t>			</a:t>
            </a:r>
            <a:r>
              <a:rPr lang="sk-SK" sz="2000" dirty="0" err="1" smtClean="0"/>
              <a:t>k</a:t>
            </a:r>
            <a:r>
              <a:rPr lang="sk-SK" sz="2000" baseline="-25000" dirty="0" err="1" smtClean="0"/>
              <a:t>n</a:t>
            </a:r>
            <a:r>
              <a:rPr lang="sk-SK" sz="2000" baseline="-25000" dirty="0" smtClean="0"/>
              <a:t> </a:t>
            </a:r>
            <a:r>
              <a:rPr lang="sk-SK" sz="2000" dirty="0" smtClean="0"/>
              <a:t>= (1 + k)*(1 + i) - 1</a:t>
            </a:r>
          </a:p>
          <a:p>
            <a:pPr marR="0" algn="just"/>
            <a:endParaRPr lang="sk-SK" sz="2000" dirty="0" smtClean="0"/>
          </a:p>
          <a:p>
            <a:pPr marR="0" algn="just"/>
            <a:r>
              <a:rPr lang="sk-SK" sz="2000" dirty="0" smtClean="0"/>
              <a:t>kde: 	</a:t>
            </a:r>
            <a:r>
              <a:rPr lang="sk-SK" sz="2000" dirty="0" err="1" smtClean="0"/>
              <a:t>k</a:t>
            </a:r>
            <a:r>
              <a:rPr lang="sk-SK" sz="2000" baseline="-25000" dirty="0" err="1" smtClean="0"/>
              <a:t>n</a:t>
            </a:r>
            <a:r>
              <a:rPr lang="sk-SK" sz="2000" dirty="0" smtClean="0"/>
              <a:t> – nominálna diskontná sadzba v %</a:t>
            </a:r>
          </a:p>
          <a:p>
            <a:pPr marR="0" algn="just"/>
            <a:r>
              <a:rPr lang="sk-SK" sz="2000" dirty="0" smtClean="0"/>
              <a:t>	k  - reálna diskontná sadzba v %</a:t>
            </a:r>
          </a:p>
          <a:p>
            <a:pPr marR="0" algn="just"/>
            <a:r>
              <a:rPr lang="sk-SK" sz="2000" dirty="0" smtClean="0"/>
              <a:t>	i   - priemerná inflácia v %</a:t>
            </a:r>
          </a:p>
          <a:p>
            <a:pPr marR="0" algn="just" eaLnBrk="1" hangingPunct="1">
              <a:lnSpc>
                <a:spcPct val="80000"/>
              </a:lnSpc>
            </a:pPr>
            <a:endParaRPr lang="sk-SK" sz="2000" dirty="0" smtClean="0">
              <a:solidFill>
                <a:srgbClr val="FFC000"/>
              </a:solidFill>
            </a:endParaRPr>
          </a:p>
          <a:p>
            <a:pPr marR="0" algn="just" eaLnBrk="1" hangingPunct="1">
              <a:lnSpc>
                <a:spcPct val="80000"/>
              </a:lnSpc>
            </a:pPr>
            <a:r>
              <a:rPr lang="sk-SK" sz="2000" dirty="0" smtClean="0">
                <a:solidFill>
                  <a:srgbClr val="FFC000"/>
                </a:solidFill>
              </a:rPr>
              <a:t>Súčasná a budúca hodnota investície, </a:t>
            </a:r>
            <a:r>
              <a:rPr lang="sk-SK" sz="2000" dirty="0" smtClean="0"/>
              <a:t>čistá súčasná hodnota (angl. </a:t>
            </a:r>
            <a:r>
              <a:rPr lang="sk-SK" sz="2000" dirty="0" err="1" smtClean="0"/>
              <a:t>Net</a:t>
            </a:r>
            <a:r>
              <a:rPr lang="sk-SK" sz="2000" dirty="0" smtClean="0"/>
              <a:t> </a:t>
            </a:r>
            <a:r>
              <a:rPr lang="sk-SK" sz="2000" dirty="0" err="1" smtClean="0"/>
              <a:t>Present</a:t>
            </a:r>
            <a:r>
              <a:rPr lang="sk-SK" sz="2000" dirty="0" smtClean="0"/>
              <a:t> </a:t>
            </a:r>
            <a:r>
              <a:rPr lang="sk-SK" sz="2000" dirty="0" err="1" smtClean="0"/>
              <a:t>Value</a:t>
            </a:r>
            <a:r>
              <a:rPr lang="sk-SK" sz="2000" dirty="0" smtClean="0"/>
              <a:t>, NPV) zohľadňuje časovú hodnotu peňazí. Je to aktuálna hodnota investície/peňažného príjmu/, ktorá sa ma získať v budúcnosti.</a:t>
            </a:r>
          </a:p>
          <a:p>
            <a:pPr marR="0" algn="just" eaLnBrk="1" hangingPunct="1">
              <a:lnSpc>
                <a:spcPct val="80000"/>
              </a:lnSpc>
            </a:pPr>
            <a:endParaRPr lang="sk-SK" sz="2000" dirty="0" smtClean="0"/>
          </a:p>
          <a:p>
            <a:pPr marR="0" algn="just" eaLnBrk="1" hangingPunct="1">
              <a:lnSpc>
                <a:spcPct val="80000"/>
              </a:lnSpc>
            </a:pPr>
            <a:endParaRPr lang="sk-SK" sz="2000" dirty="0" smtClean="0"/>
          </a:p>
          <a:p>
            <a:pPr marR="0" algn="just"/>
            <a:endParaRPr lang="sk-SK" sz="2000" dirty="0" smtClean="0"/>
          </a:p>
          <a:p>
            <a:pPr marR="0" algn="just"/>
            <a:r>
              <a:rPr lang="sk-SK" sz="20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106</a:t>
            </a:fld>
            <a:endParaRPr lang="sk-SK"/>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84692" y="-27384"/>
            <a:ext cx="7854696" cy="6383734"/>
          </a:xfrm>
        </p:spPr>
        <p:txBody>
          <a:bodyPr>
            <a:normAutofit fontScale="92500" lnSpcReduction="20000"/>
          </a:bodyPr>
          <a:lstStyle/>
          <a:p>
            <a:pPr algn="just"/>
            <a:r>
              <a:rPr lang="sk-SK" sz="3600" dirty="0">
                <a:solidFill>
                  <a:srgbClr val="FFC000"/>
                </a:solidFill>
                <a:effectLst>
                  <a:outerShdw blurRad="38100" dist="38100" dir="2700000" algn="tl">
                    <a:srgbClr val="000000">
                      <a:alpha val="43137"/>
                    </a:srgbClr>
                  </a:outerShdw>
                </a:effectLst>
                <a:latin typeface="+mj-lt"/>
              </a:rPr>
              <a:t>Čistá súčasná </a:t>
            </a:r>
            <a:r>
              <a:rPr lang="sk-SK" sz="3600" dirty="0" smtClean="0">
                <a:solidFill>
                  <a:srgbClr val="FFC000"/>
                </a:solidFill>
                <a:effectLst>
                  <a:outerShdw blurRad="38100" dist="38100" dir="2700000" algn="tl">
                    <a:srgbClr val="000000">
                      <a:alpha val="43137"/>
                    </a:srgbClr>
                  </a:outerShdw>
                </a:effectLst>
                <a:latin typeface="+mj-lt"/>
              </a:rPr>
              <a:t>hodnota</a:t>
            </a:r>
          </a:p>
          <a:p>
            <a:pPr algn="just"/>
            <a:endParaRPr lang="sk-SK" sz="3600" dirty="0">
              <a:effectLst>
                <a:outerShdw blurRad="38100" dist="38100" dir="2700000" algn="tl">
                  <a:srgbClr val="000000">
                    <a:alpha val="43137"/>
                  </a:srgbClr>
                </a:outerShdw>
              </a:effectLst>
              <a:latin typeface="+mj-lt"/>
            </a:endParaRPr>
          </a:p>
          <a:p>
            <a:pPr algn="just"/>
            <a:r>
              <a:rPr lang="sk-SK" sz="2000" dirty="0"/>
              <a:t>Čistá súčasná hodnota predstavuje rozdiel medzi súčasnou hodnotou očakávaných výnosov (</a:t>
            </a:r>
            <a:r>
              <a:rPr lang="sk-SK" sz="2000" dirty="0" err="1"/>
              <a:t>cash</a:t>
            </a:r>
            <a:r>
              <a:rPr lang="sk-SK" sz="2000" dirty="0"/>
              <a:t> </a:t>
            </a:r>
            <a:r>
              <a:rPr lang="sk-SK" sz="2000" dirty="0" err="1"/>
              <a:t>flow</a:t>
            </a:r>
            <a:r>
              <a:rPr lang="sk-SK" sz="2000" dirty="0"/>
              <a:t>) a nákladmi na investíciu</a:t>
            </a:r>
            <a:r>
              <a:rPr lang="sk-SK" sz="2000" dirty="0" smtClean="0"/>
              <a:t>.</a:t>
            </a:r>
          </a:p>
          <a:p>
            <a:pPr algn="just"/>
            <a:endParaRPr lang="sk-SK" sz="2000" dirty="0"/>
          </a:p>
          <a:p>
            <a:pPr algn="just"/>
            <a:endParaRPr lang="sk-SK" sz="2000" dirty="0"/>
          </a:p>
          <a:p>
            <a:pPr algn="just"/>
            <a:r>
              <a:rPr lang="sk-SK" sz="2000" dirty="0"/>
              <a:t> </a:t>
            </a:r>
          </a:p>
          <a:p>
            <a:pPr algn="just"/>
            <a:endParaRPr lang="sk-SK" sz="2000" dirty="0" smtClean="0"/>
          </a:p>
          <a:p>
            <a:pPr algn="just"/>
            <a:endParaRPr lang="sk-SK" sz="2000" dirty="0"/>
          </a:p>
          <a:p>
            <a:pPr algn="just"/>
            <a:r>
              <a:rPr lang="sk-SK" sz="2000" dirty="0"/>
              <a:t>kde	ČSHI	- čistá súčasná hodnota investície</a:t>
            </a:r>
          </a:p>
          <a:p>
            <a:pPr algn="just"/>
            <a:r>
              <a:rPr lang="sk-SK" sz="2000" dirty="0"/>
              <a:t>	SHCF	- súčasná hodnota </a:t>
            </a:r>
            <a:r>
              <a:rPr lang="sk-SK" sz="2000" dirty="0" err="1"/>
              <a:t>cash</a:t>
            </a:r>
            <a:r>
              <a:rPr lang="sk-SK" sz="2000" dirty="0"/>
              <a:t> </a:t>
            </a:r>
            <a:r>
              <a:rPr lang="sk-SK" sz="2000" dirty="0" err="1"/>
              <a:t>flow</a:t>
            </a:r>
            <a:r>
              <a:rPr lang="sk-SK" sz="2000" dirty="0"/>
              <a:t> (výnos z investície)</a:t>
            </a:r>
          </a:p>
          <a:p>
            <a:pPr algn="just"/>
            <a:r>
              <a:rPr lang="sk-SK" sz="2000" dirty="0"/>
              <a:t>	CF	- očakávaná hodnota </a:t>
            </a:r>
            <a:r>
              <a:rPr lang="sk-SK" sz="2000" dirty="0" err="1"/>
              <a:t>cash</a:t>
            </a:r>
            <a:r>
              <a:rPr lang="sk-SK" sz="2000" dirty="0"/>
              <a:t> </a:t>
            </a:r>
            <a:r>
              <a:rPr lang="sk-SK" sz="2000" dirty="0" err="1"/>
              <a:t>flow</a:t>
            </a:r>
            <a:r>
              <a:rPr lang="sk-SK" sz="2000" dirty="0"/>
              <a:t> v období t</a:t>
            </a:r>
          </a:p>
          <a:p>
            <a:pPr algn="just"/>
            <a:r>
              <a:rPr lang="sk-SK" sz="2000" dirty="0"/>
              <a:t>	IN	- náklady na investíciu</a:t>
            </a:r>
          </a:p>
          <a:p>
            <a:pPr algn="just"/>
            <a:r>
              <a:rPr lang="sk-SK" sz="2000" dirty="0"/>
              <a:t>	k	- kapitálové náklady na investíciu (diskontná sadzba)</a:t>
            </a:r>
          </a:p>
          <a:p>
            <a:pPr algn="just"/>
            <a:r>
              <a:rPr lang="sk-SK" sz="2000" dirty="0"/>
              <a:t>	t	- 0 až n</a:t>
            </a:r>
          </a:p>
          <a:p>
            <a:pPr algn="just"/>
            <a:r>
              <a:rPr lang="sk-SK" sz="2000" dirty="0" smtClean="0"/>
              <a:t>	n</a:t>
            </a:r>
            <a:r>
              <a:rPr lang="sk-SK" sz="2000" dirty="0"/>
              <a:t>	- doba životnosti investície</a:t>
            </a:r>
          </a:p>
          <a:p>
            <a:pPr algn="just"/>
            <a:r>
              <a:rPr lang="sk-SK" sz="2000" dirty="0"/>
              <a:t> </a:t>
            </a:r>
          </a:p>
          <a:p>
            <a:pPr algn="just"/>
            <a:r>
              <a:rPr lang="sk-SK" sz="2000" dirty="0"/>
              <a:t> </a:t>
            </a:r>
          </a:p>
          <a:p>
            <a:pPr algn="just"/>
            <a:r>
              <a:rPr lang="sk-SK" sz="2000" dirty="0"/>
              <a:t> </a:t>
            </a:r>
          </a:p>
          <a:p>
            <a:pPr algn="just"/>
            <a:endParaRPr lang="sk-SK" sz="2000" dirty="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107</a:t>
            </a:fld>
            <a:endParaRPr lang="sk-SK"/>
          </a:p>
        </p:txBody>
      </p:sp>
      <mc:AlternateContent xmlns:mc="http://schemas.openxmlformats.org/markup-compatibility/2006" xmlns:a14="http://schemas.microsoft.com/office/drawing/2010/main">
        <mc:Choice Requires="a14">
          <p:sp>
            <p:nvSpPr>
              <p:cNvPr id="4" name="Obdĺžnik 3"/>
              <p:cNvSpPr/>
              <p:nvPr/>
            </p:nvSpPr>
            <p:spPr>
              <a:xfrm>
                <a:off x="1763688" y="1628800"/>
                <a:ext cx="5040560" cy="109254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k-SK" sz="2000" b="1" i="1" smtClean="0">
                          <a:solidFill>
                            <a:srgbClr val="FFC000"/>
                          </a:solidFill>
                          <a:latin typeface="Cambria Math" panose="02040503050406030204" pitchFamily="18" charset="0"/>
                          <a:ea typeface="Calibri" panose="020F0502020204030204" pitchFamily="34" charset="0"/>
                          <a:cs typeface="Times New Roman" panose="02020603050405020304" pitchFamily="18" charset="0"/>
                        </a:rPr>
                        <m:t>Č</m:t>
                      </m:r>
                      <m:r>
                        <a:rPr lang="sk-SK" sz="2000" b="1" i="1" smtClean="0">
                          <a:solidFill>
                            <a:srgbClr val="FFC000"/>
                          </a:solidFill>
                          <a:latin typeface="Cambria Math" panose="02040503050406030204" pitchFamily="18" charset="0"/>
                          <a:ea typeface="Calibri" panose="020F0502020204030204" pitchFamily="34" charset="0"/>
                          <a:cs typeface="Times New Roman" panose="02020603050405020304" pitchFamily="18" charset="0"/>
                        </a:rPr>
                        <m:t>𝑺𝑯𝑰</m:t>
                      </m:r>
                      <m:r>
                        <a:rPr lang="sk-SK" sz="2000" b="1" i="1" smtClean="0">
                          <a:solidFill>
                            <a:srgbClr val="FFC000"/>
                          </a:solidFill>
                          <a:latin typeface="Cambria Math" panose="02040503050406030204" pitchFamily="18" charset="0"/>
                          <a:ea typeface="Calibri" panose="020F0502020204030204" pitchFamily="34" charset="0"/>
                          <a:cs typeface="Times New Roman" panose="02020603050405020304" pitchFamily="18" charset="0"/>
                        </a:rPr>
                        <m:t>=</m:t>
                      </m:r>
                      <m:r>
                        <a:rPr lang="sk-SK" sz="2000" b="1" i="1" smtClean="0">
                          <a:solidFill>
                            <a:srgbClr val="FFC000"/>
                          </a:solidFill>
                          <a:latin typeface="Cambria Math" panose="02040503050406030204" pitchFamily="18" charset="0"/>
                          <a:ea typeface="Calibri" panose="020F0502020204030204" pitchFamily="34" charset="0"/>
                          <a:cs typeface="Times New Roman" panose="02020603050405020304" pitchFamily="18" charset="0"/>
                        </a:rPr>
                        <m:t>𝑺𝑯𝑪𝑭</m:t>
                      </m:r>
                      <m:r>
                        <a:rPr lang="sk-SK" sz="2000" b="1" i="1">
                          <a:solidFill>
                            <a:srgbClr val="FFC000"/>
                          </a:solidFill>
                          <a:latin typeface="Cambria Math" panose="02040503050406030204" pitchFamily="18" charset="0"/>
                          <a:ea typeface="Calibri" panose="020F0502020204030204" pitchFamily="34" charset="0"/>
                          <a:cs typeface="Times New Roman" panose="02020603050405020304" pitchFamily="18" charset="0"/>
                        </a:rPr>
                        <m:t>− </m:t>
                      </m:r>
                      <m:r>
                        <a:rPr lang="sk-SK" sz="2000" b="1" i="1">
                          <a:solidFill>
                            <a:srgbClr val="FFC000"/>
                          </a:solidFill>
                          <a:latin typeface="Cambria Math" panose="02040503050406030204" pitchFamily="18" charset="0"/>
                          <a:ea typeface="Calibri" panose="020F0502020204030204" pitchFamily="34" charset="0"/>
                          <a:cs typeface="Times New Roman" panose="02020603050405020304" pitchFamily="18" charset="0"/>
                        </a:rPr>
                        <m:t>𝑰𝑵</m:t>
                      </m:r>
                      <m:r>
                        <a:rPr lang="sk-SK" sz="2000" b="1" i="1">
                          <a:solidFill>
                            <a:srgbClr val="FFC000"/>
                          </a:solidFill>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𝒕</m:t>
                          </m:r>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𝟎</m:t>
                          </m:r>
                        </m:sub>
                        <m:sup>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𝒏</m:t>
                          </m:r>
                        </m:sup>
                        <m:e>
                          <m:f>
                            <m:fPr>
                              <m:ctrlP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𝑪𝑭</m:t>
                                  </m:r>
                                </m:e>
                                <m:sub>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𝒕</m:t>
                                  </m:r>
                                </m:sub>
                              </m:sSub>
                            </m:num>
                            <m:den>
                              <m:sSup>
                                <m:sSupPr>
                                  <m:ctrlP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𝒌</m:t>
                                      </m:r>
                                    </m:e>
                                  </m:d>
                                </m:e>
                                <m:sup>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𝒕</m:t>
                                  </m:r>
                                </m:sup>
                              </m:sSup>
                            </m:den>
                          </m:f>
                        </m:e>
                      </m:nary>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t>𝑰𝑵</m:t>
                      </m:r>
                    </m:oMath>
                  </m:oMathPara>
                </a14:m>
                <a:endParaRPr lang="sk-SK"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Obdĺžnik 3"/>
              <p:cNvSpPr>
                <a:spLocks noRot="1" noChangeAspect="1" noMove="1" noResize="1" noEditPoints="1" noAdjustHandles="1" noChangeArrowheads="1" noChangeShapeType="1" noTextEdit="1"/>
              </p:cNvSpPr>
              <p:nvPr/>
            </p:nvSpPr>
            <p:spPr>
              <a:xfrm>
                <a:off x="1763688" y="1628800"/>
                <a:ext cx="5040560" cy="1092543"/>
              </a:xfrm>
              <a:prstGeom prst="rect">
                <a:avLst/>
              </a:prstGeom>
              <a:blipFill>
                <a:blip r:embed="rId2"/>
                <a:stretch>
                  <a:fillRect/>
                </a:stretch>
              </a:blipFill>
            </p:spPr>
            <p:txBody>
              <a:bodyPr/>
              <a:lstStyle/>
              <a:p>
                <a:r>
                  <a:rPr lang="sk-SK">
                    <a:noFill/>
                  </a:rPr>
                  <a:t> </a:t>
                </a:r>
              </a:p>
            </p:txBody>
          </p:sp>
        </mc:Fallback>
      </mc:AlternateContent>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539552" y="566027"/>
            <a:ext cx="7854696" cy="5904656"/>
          </a:xfrm>
        </p:spPr>
        <p:txBody>
          <a:bodyPr>
            <a:normAutofit/>
          </a:bodyPr>
          <a:lstStyle/>
          <a:p>
            <a:pPr algn="just"/>
            <a:r>
              <a:rPr lang="en-GB" sz="2400" dirty="0">
                <a:solidFill>
                  <a:srgbClr val="FFC000"/>
                </a:solidFill>
                <a:effectLst>
                  <a:outerShdw blurRad="38100" dist="38100" dir="2700000" algn="tl">
                    <a:srgbClr val="000000">
                      <a:alpha val="43137"/>
                    </a:srgbClr>
                  </a:outerShdw>
                </a:effectLst>
                <a:latin typeface="+mj-lt"/>
              </a:rPr>
              <a:t>Index </a:t>
            </a:r>
            <a:r>
              <a:rPr lang="en-GB" sz="2400" dirty="0" err="1">
                <a:solidFill>
                  <a:srgbClr val="FFC000"/>
                </a:solidFill>
                <a:effectLst>
                  <a:outerShdw blurRad="38100" dist="38100" dir="2700000" algn="tl">
                    <a:srgbClr val="000000">
                      <a:alpha val="43137"/>
                    </a:srgbClr>
                  </a:outerShdw>
                </a:effectLst>
                <a:latin typeface="+mj-lt"/>
              </a:rPr>
              <a:t>súčasnej</a:t>
            </a:r>
            <a:r>
              <a:rPr lang="en-GB" sz="2400" dirty="0">
                <a:solidFill>
                  <a:srgbClr val="FFC000"/>
                </a:solidFill>
                <a:effectLst>
                  <a:outerShdw blurRad="38100" dist="38100" dir="2700000" algn="tl">
                    <a:srgbClr val="000000">
                      <a:alpha val="43137"/>
                    </a:srgbClr>
                  </a:outerShdw>
                </a:effectLst>
                <a:latin typeface="+mj-lt"/>
              </a:rPr>
              <a:t> </a:t>
            </a:r>
            <a:r>
              <a:rPr lang="en-GB" sz="2400" dirty="0" err="1">
                <a:solidFill>
                  <a:srgbClr val="FFC000"/>
                </a:solidFill>
                <a:effectLst>
                  <a:outerShdw blurRad="38100" dist="38100" dir="2700000" algn="tl">
                    <a:srgbClr val="000000">
                      <a:alpha val="43137"/>
                    </a:srgbClr>
                  </a:outerShdw>
                </a:effectLst>
                <a:latin typeface="+mj-lt"/>
              </a:rPr>
              <a:t>hodnoty</a:t>
            </a:r>
            <a:r>
              <a:rPr lang="en-GB" sz="2400" b="1" dirty="0">
                <a:solidFill>
                  <a:srgbClr val="FFC000"/>
                </a:solidFill>
              </a:rPr>
              <a:t>, </a:t>
            </a:r>
            <a:r>
              <a:rPr lang="en-GB" sz="2000" b="1" dirty="0"/>
              <a:t>/</a:t>
            </a:r>
            <a:r>
              <a:rPr lang="en-GB" sz="2000" b="1" dirty="0" err="1"/>
              <a:t>rentabilita</a:t>
            </a:r>
            <a:r>
              <a:rPr lang="en-GB" sz="2000" b="1" dirty="0"/>
              <a:t>, index </a:t>
            </a:r>
            <a:r>
              <a:rPr lang="en-GB" sz="2000" b="1" dirty="0" err="1"/>
              <a:t>ziskovosti</a:t>
            </a:r>
            <a:r>
              <a:rPr lang="en-GB" sz="2000" b="1" dirty="0"/>
              <a:t>/ </a:t>
            </a:r>
            <a:r>
              <a:rPr lang="en-GB" sz="2000" dirty="0"/>
              <a:t>(</a:t>
            </a:r>
            <a:r>
              <a:rPr lang="en-GB" sz="2000" dirty="0" err="1"/>
              <a:t>angl.</a:t>
            </a:r>
            <a:r>
              <a:rPr lang="en-GB" sz="2000" dirty="0"/>
              <a:t>  Profitability Index,/ </a:t>
            </a:r>
            <a:r>
              <a:rPr lang="en-GB" sz="2000" dirty="0" err="1"/>
              <a:t>meria</a:t>
            </a:r>
            <a:r>
              <a:rPr lang="en-GB" sz="2000" dirty="0"/>
              <a:t> </a:t>
            </a:r>
            <a:r>
              <a:rPr lang="en-GB" sz="2000" dirty="0" err="1"/>
              <a:t>celkovú</a:t>
            </a:r>
            <a:r>
              <a:rPr lang="en-GB" sz="2000" dirty="0"/>
              <a:t>  </a:t>
            </a:r>
            <a:r>
              <a:rPr lang="en-GB" sz="2000" dirty="0" err="1"/>
              <a:t>efektivitu</a:t>
            </a:r>
            <a:r>
              <a:rPr lang="en-GB" sz="2000" dirty="0"/>
              <a:t> </a:t>
            </a:r>
            <a:r>
              <a:rPr lang="en-GB" sz="2000" dirty="0" err="1"/>
              <a:t>dosiahnutia</a:t>
            </a:r>
            <a:r>
              <a:rPr lang="en-GB" sz="2000" dirty="0"/>
              <a:t> </a:t>
            </a:r>
            <a:r>
              <a:rPr lang="en-GB" sz="2000" dirty="0" err="1"/>
              <a:t>ziskovosti</a:t>
            </a:r>
            <a:r>
              <a:rPr lang="en-GB" sz="2000" dirty="0"/>
              <a:t> </a:t>
            </a:r>
            <a:endParaRPr lang="sk-SK" sz="2000" dirty="0"/>
          </a:p>
          <a:p>
            <a:pPr algn="just"/>
            <a:r>
              <a:rPr lang="sk-SK" sz="2000" b="1" i="1" dirty="0"/>
              <a:t> </a:t>
            </a:r>
          </a:p>
          <a:p>
            <a:pPr algn="just"/>
            <a:r>
              <a:rPr lang="sk-SK" sz="2000" dirty="0"/>
              <a:t>Metóda býva tiež doplnená </a:t>
            </a:r>
            <a:r>
              <a:rPr lang="sk-SK" sz="2000" dirty="0" smtClean="0"/>
              <a:t>indexom súčasnej </a:t>
            </a:r>
            <a:r>
              <a:rPr lang="sk-SK" sz="2000" dirty="0"/>
              <a:t>hodnoty nazývaným tiež index výnosnosti (</a:t>
            </a:r>
            <a:r>
              <a:rPr lang="sk-SK" sz="2000" dirty="0" err="1"/>
              <a:t>profitability</a:t>
            </a:r>
            <a:r>
              <a:rPr lang="sk-SK" sz="2000" dirty="0"/>
              <a:t> index), ktorý vypočítame ako podiel súčasnej hodnoty </a:t>
            </a:r>
            <a:r>
              <a:rPr lang="sk-SK" sz="2000" dirty="0" err="1"/>
              <a:t>cash</a:t>
            </a:r>
            <a:r>
              <a:rPr lang="sk-SK" sz="2000" dirty="0"/>
              <a:t> </a:t>
            </a:r>
            <a:r>
              <a:rPr lang="sk-SK" sz="2000" dirty="0" err="1"/>
              <a:t>flow</a:t>
            </a:r>
            <a:r>
              <a:rPr lang="sk-SK" sz="2000" dirty="0"/>
              <a:t> a nákladov na investíciu</a:t>
            </a:r>
            <a:r>
              <a:rPr lang="sk-SK" sz="2000" dirty="0" smtClean="0"/>
              <a:t>.</a:t>
            </a:r>
          </a:p>
          <a:p>
            <a:pPr algn="just"/>
            <a:endParaRPr lang="sk-SK" sz="2000" dirty="0"/>
          </a:p>
          <a:p>
            <a:pPr algn="just"/>
            <a:r>
              <a:rPr lang="sk-SK" sz="2000" dirty="0"/>
              <a:t> </a:t>
            </a:r>
          </a:p>
          <a:p>
            <a:pPr algn="just"/>
            <a:endParaRPr lang="sk-SK" sz="2000" dirty="0" smtClean="0"/>
          </a:p>
          <a:p>
            <a:pPr algn="just"/>
            <a:endParaRPr lang="sk-SK" sz="2000" dirty="0"/>
          </a:p>
          <a:p>
            <a:pPr algn="just"/>
            <a:r>
              <a:rPr lang="sk-SK" sz="2000" dirty="0" smtClean="0"/>
              <a:t>Ak </a:t>
            </a:r>
            <a:r>
              <a:rPr lang="sk-SK" sz="2000" dirty="0"/>
              <a:t>je hodnota indexu </a:t>
            </a:r>
            <a:r>
              <a:rPr lang="en-US" sz="2000" dirty="0"/>
              <a:t>&gt;</a:t>
            </a:r>
            <a:r>
              <a:rPr lang="sk-SK" sz="2000" dirty="0"/>
              <a:t> 1, môžeme investíciu prijať. Výpočet je zbytočný, ak čistá súčasná hodnota investície je kladná.</a:t>
            </a:r>
          </a:p>
          <a:p>
            <a:pPr algn="just"/>
            <a:r>
              <a:rPr lang="sk-SK" sz="2000" dirty="0"/>
              <a:t>Využijeme ho i pri porovnávaní variantov: z dvoch variantov vyberieme ten, ktorého index je väčší.</a:t>
            </a:r>
          </a:p>
          <a:p>
            <a:pPr algn="just"/>
            <a:endParaRPr lang="sk-SK" sz="2000" dirty="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108</a:t>
            </a:fld>
            <a:endParaRPr lang="sk-SK"/>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924944"/>
            <a:ext cx="1512168" cy="88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odnadpis 1"/>
              <p:cNvSpPr>
                <a:spLocks noGrp="1"/>
              </p:cNvSpPr>
              <p:nvPr>
                <p:ph type="subTitle" idx="1"/>
              </p:nvPr>
            </p:nvSpPr>
            <p:spPr>
              <a:xfrm>
                <a:off x="533400" y="44624"/>
                <a:ext cx="7783016" cy="6552728"/>
              </a:xfrm>
            </p:spPr>
            <p:txBody>
              <a:bodyPr/>
              <a:lstStyle/>
              <a:p>
                <a:pPr algn="just"/>
                <a:r>
                  <a:rPr lang="sk-SK" sz="3600" dirty="0">
                    <a:solidFill>
                      <a:srgbClr val="FFC000"/>
                    </a:solidFill>
                    <a:effectLst>
                      <a:outerShdw blurRad="38100" dist="38100" dir="2700000" algn="tl">
                        <a:srgbClr val="000000">
                          <a:alpha val="43137"/>
                        </a:srgbClr>
                      </a:outerShdw>
                    </a:effectLst>
                    <a:latin typeface="+mj-lt"/>
                  </a:rPr>
                  <a:t>Vnútorné výnosové  percento </a:t>
                </a:r>
                <a:r>
                  <a:rPr lang="sk-SK" sz="2000" b="1" dirty="0"/>
                  <a:t>/vnútorná miera výnosnosti</a:t>
                </a:r>
                <a:r>
                  <a:rPr lang="sk-SK" sz="2000" b="1" dirty="0" smtClean="0"/>
                  <a:t>/</a:t>
                </a:r>
                <a:r>
                  <a:rPr lang="sk-SK" sz="2000" dirty="0" smtClean="0"/>
                  <a:t> (</a:t>
                </a:r>
                <a:r>
                  <a:rPr lang="sk-SK" sz="2000" dirty="0"/>
                  <a:t>angl. </a:t>
                </a:r>
                <a:r>
                  <a:rPr lang="sk-SK" sz="2000" dirty="0" err="1"/>
                  <a:t>Internal</a:t>
                </a:r>
                <a:r>
                  <a:rPr lang="sk-SK" sz="2000" dirty="0"/>
                  <a:t> Rate </a:t>
                </a:r>
                <a:r>
                  <a:rPr lang="sk-SK" sz="2000" dirty="0" err="1"/>
                  <a:t>of</a:t>
                </a:r>
                <a:r>
                  <a:rPr lang="sk-SK" sz="2000" dirty="0"/>
                  <a:t> </a:t>
                </a:r>
                <a:r>
                  <a:rPr lang="sk-SK" sz="2000" dirty="0" err="1"/>
                  <a:t>Return</a:t>
                </a:r>
                <a:r>
                  <a:rPr lang="sk-SK" sz="2000" dirty="0"/>
                  <a:t>, IRR) </a:t>
                </a:r>
                <a:r>
                  <a:rPr lang="sk-SK" sz="2000" dirty="0" smtClean="0"/>
                  <a:t>je </a:t>
                </a:r>
                <a:r>
                  <a:rPr lang="sk-SK" sz="2000" dirty="0"/>
                  <a:t>úroková miera, pri ktorej sa súčasná hodnota peňažných príjmov z investičného projektu rovná investičným výdavkom</a:t>
                </a:r>
              </a:p>
              <a:p>
                <a:pPr algn="just"/>
                <a:r>
                  <a:rPr lang="sk-SK" sz="2000" dirty="0" smtClean="0"/>
                  <a:t>Je </a:t>
                </a:r>
                <a:r>
                  <a:rPr lang="sk-SK" sz="2000" dirty="0"/>
                  <a:t>rovnako založená metóda na koncepcii súčasnej hodnoty. Spočíva v nájdení diskontnej miery, pri ktorej hodnota očakávaných výnosov z investície (</a:t>
                </a:r>
                <a:r>
                  <a:rPr lang="sk-SK" sz="2000" dirty="0" err="1"/>
                  <a:t>cash</a:t>
                </a:r>
                <a:r>
                  <a:rPr lang="sk-SK" sz="2000" dirty="0"/>
                  <a:t> </a:t>
                </a:r>
                <a:r>
                  <a:rPr lang="sk-SK" sz="2000" dirty="0" err="1"/>
                  <a:t>flow</a:t>
                </a:r>
                <a:r>
                  <a:rPr lang="sk-SK" sz="2000" dirty="0"/>
                  <a:t>) sa rovná súčasnej hodnote výdavkov na investíciu</a:t>
                </a:r>
                <a:r>
                  <a:rPr lang="sk-SK" sz="2000" dirty="0" smtClean="0"/>
                  <a:t>.</a:t>
                </a:r>
              </a:p>
              <a:p>
                <a:pPr algn="just"/>
                <a:endParaRPr lang="sk-SK" sz="2000" dirty="0"/>
              </a:p>
              <a:p>
                <a:pPr/>
                <a14:m>
                  <m:oMathPara xmlns:m="http://schemas.openxmlformats.org/officeDocument/2006/math">
                    <m:oMathParaPr>
                      <m:jc m:val="centerGroup"/>
                    </m:oMathParaPr>
                    <m:oMath xmlns:m="http://schemas.openxmlformats.org/officeDocument/2006/math">
                      <m:r>
                        <a:rPr lang="sk-SK" b="1" i="1" smtClean="0">
                          <a:solidFill>
                            <a:srgbClr val="FFC000"/>
                          </a:solidFill>
                          <a:latin typeface="Cambria Math" panose="02040503050406030204" pitchFamily="18" charset="0"/>
                        </a:rPr>
                        <m:t>𝑺𝑯𝑪𝑭</m:t>
                      </m:r>
                      <m:r>
                        <a:rPr lang="sk-SK" b="1" i="1" smtClean="0">
                          <a:solidFill>
                            <a:srgbClr val="FFC000"/>
                          </a:solidFill>
                          <a:latin typeface="Cambria Math" panose="02040503050406030204" pitchFamily="18" charset="0"/>
                        </a:rPr>
                        <m:t>=</m:t>
                      </m:r>
                      <m:r>
                        <a:rPr lang="sk-SK" b="1" i="1" smtClean="0">
                          <a:solidFill>
                            <a:srgbClr val="FFC000"/>
                          </a:solidFill>
                          <a:latin typeface="Cambria Math" panose="02040503050406030204" pitchFamily="18" charset="0"/>
                        </a:rPr>
                        <m:t>𝑰𝑵</m:t>
                      </m:r>
                    </m:oMath>
                  </m:oMathPara>
                </a14:m>
                <a:endParaRPr lang="sk-SK" dirty="0" smtClean="0">
                  <a:solidFill>
                    <a:srgbClr val="FFC000"/>
                  </a:solidFill>
                </a:endParaRPr>
              </a:p>
              <a:p>
                <a:endParaRPr lang="sk-SK" dirty="0">
                  <a:solidFill>
                    <a:srgbClr val="FFC000"/>
                  </a:solidFill>
                </a:endParaRPr>
              </a:p>
              <a:p>
                <a:pPr/>
                <a14:m>
                  <m:oMathPara xmlns:m="http://schemas.openxmlformats.org/officeDocument/2006/math">
                    <m:oMathParaPr>
                      <m:jc m:val="centerGroup"/>
                    </m:oMathParaPr>
                    <m:oMath xmlns:m="http://schemas.openxmlformats.org/officeDocument/2006/math">
                      <m:nary>
                        <m:naryPr>
                          <m:chr m:val="∑"/>
                          <m:limLoc m:val="undOvr"/>
                          <m:ctrlPr>
                            <a:rPr lang="sk-SK" b="1" i="1">
                              <a:solidFill>
                                <a:srgbClr val="FFC000"/>
                              </a:solidFill>
                              <a:latin typeface="Cambria Math" panose="02040503050406030204" pitchFamily="18" charset="0"/>
                            </a:rPr>
                          </m:ctrlPr>
                        </m:naryPr>
                        <m:sub>
                          <m:r>
                            <a:rPr lang="sk-SK" b="1" i="1">
                              <a:solidFill>
                                <a:srgbClr val="FFC000"/>
                              </a:solidFill>
                              <a:latin typeface="Cambria Math" panose="02040503050406030204" pitchFamily="18" charset="0"/>
                            </a:rPr>
                            <m:t>𝒕</m:t>
                          </m:r>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𝟎</m:t>
                          </m:r>
                        </m:sub>
                        <m:sup>
                          <m:r>
                            <a:rPr lang="sk-SK" b="1" i="1">
                              <a:solidFill>
                                <a:srgbClr val="FFC000"/>
                              </a:solidFill>
                              <a:latin typeface="Cambria Math" panose="02040503050406030204" pitchFamily="18" charset="0"/>
                            </a:rPr>
                            <m:t>𝒏</m:t>
                          </m:r>
                        </m:sup>
                        <m:e>
                          <m:f>
                            <m:fPr>
                              <m:ctrlPr>
                                <a:rPr lang="sk-SK" b="1" i="1">
                                  <a:solidFill>
                                    <a:srgbClr val="FFC000"/>
                                  </a:solidFill>
                                  <a:latin typeface="Cambria Math" panose="02040503050406030204" pitchFamily="18" charset="0"/>
                                </a:rPr>
                              </m:ctrlPr>
                            </m:fPr>
                            <m:num>
                              <m:sSub>
                                <m:sSubPr>
                                  <m:ctrlPr>
                                    <a:rPr lang="sk-SK" b="1" i="1">
                                      <a:solidFill>
                                        <a:srgbClr val="FFC000"/>
                                      </a:solidFill>
                                      <a:latin typeface="Cambria Math" panose="02040503050406030204" pitchFamily="18" charset="0"/>
                                    </a:rPr>
                                  </m:ctrlPr>
                                </m:sSubPr>
                                <m:e>
                                  <m:r>
                                    <a:rPr lang="sk-SK" b="1" i="1">
                                      <a:solidFill>
                                        <a:srgbClr val="FFC000"/>
                                      </a:solidFill>
                                      <a:latin typeface="Cambria Math" panose="02040503050406030204" pitchFamily="18" charset="0"/>
                                    </a:rPr>
                                    <m:t>𝑪𝑭</m:t>
                                  </m:r>
                                </m:e>
                                <m:sub>
                                  <m:r>
                                    <a:rPr lang="sk-SK" b="1" i="1">
                                      <a:solidFill>
                                        <a:srgbClr val="FFC000"/>
                                      </a:solidFill>
                                      <a:latin typeface="Cambria Math" panose="02040503050406030204" pitchFamily="18" charset="0"/>
                                    </a:rPr>
                                    <m:t>𝒕</m:t>
                                  </m:r>
                                </m:sub>
                              </m:sSub>
                            </m:num>
                            <m:den>
                              <m:sSup>
                                <m:sSupPr>
                                  <m:ctrlPr>
                                    <a:rPr lang="sk-SK" b="1" i="1">
                                      <a:solidFill>
                                        <a:srgbClr val="FFC000"/>
                                      </a:solidFill>
                                      <a:latin typeface="Cambria Math" panose="02040503050406030204" pitchFamily="18" charset="0"/>
                                    </a:rPr>
                                  </m:ctrlPr>
                                </m:sSupPr>
                                <m:e>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𝟏</m:t>
                                  </m:r>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𝒌</m:t>
                                  </m:r>
                                  <m:r>
                                    <a:rPr lang="sk-SK" b="1" i="1">
                                      <a:solidFill>
                                        <a:srgbClr val="FFC000"/>
                                      </a:solidFill>
                                      <a:latin typeface="Cambria Math" panose="02040503050406030204" pitchFamily="18" charset="0"/>
                                    </a:rPr>
                                    <m:t>)</m:t>
                                  </m:r>
                                </m:e>
                                <m:sup>
                                  <m:r>
                                    <a:rPr lang="sk-SK" b="1" i="1">
                                      <a:solidFill>
                                        <a:srgbClr val="FFC000"/>
                                      </a:solidFill>
                                      <a:latin typeface="Cambria Math" panose="02040503050406030204" pitchFamily="18" charset="0"/>
                                    </a:rPr>
                                    <m:t>𝒕</m:t>
                                  </m:r>
                                </m:sup>
                              </m:sSup>
                            </m:den>
                          </m:f>
                        </m:e>
                      </m:nary>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𝑰𝑵</m:t>
                      </m:r>
                    </m:oMath>
                  </m:oMathPara>
                </a14:m>
                <a:endParaRPr lang="sk-SK" dirty="0">
                  <a:solidFill>
                    <a:srgbClr val="FFC000"/>
                  </a:solidFill>
                </a:endParaRPr>
              </a:p>
              <a:p>
                <a:endParaRPr lang="sk-SK" b="1" i="1" dirty="0" smtClean="0">
                  <a:solidFill>
                    <a:srgbClr val="FFC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sk-SK" b="1" i="1">
                          <a:solidFill>
                            <a:srgbClr val="FFC000"/>
                          </a:solidFill>
                          <a:latin typeface="Cambria Math" panose="02040503050406030204" pitchFamily="18" charset="0"/>
                        </a:rPr>
                        <m:t>𝑺𝑯𝑪𝑭</m:t>
                      </m:r>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𝑰𝑵</m:t>
                      </m:r>
                      <m:r>
                        <a:rPr lang="sk-SK" b="1" i="1">
                          <a:solidFill>
                            <a:srgbClr val="FFC000"/>
                          </a:solidFill>
                          <a:latin typeface="Cambria Math" panose="02040503050406030204" pitchFamily="18" charset="0"/>
                        </a:rPr>
                        <m:t>=</m:t>
                      </m:r>
                      <m:r>
                        <a:rPr lang="sk-SK" b="1" i="1">
                          <a:solidFill>
                            <a:srgbClr val="FFC000"/>
                          </a:solidFill>
                          <a:latin typeface="Cambria Math" panose="02040503050406030204" pitchFamily="18" charset="0"/>
                        </a:rPr>
                        <m:t>𝟎</m:t>
                      </m:r>
                    </m:oMath>
                  </m:oMathPara>
                </a14:m>
                <a:endParaRPr lang="sk-SK" dirty="0">
                  <a:solidFill>
                    <a:srgbClr val="FFC000"/>
                  </a:solidFill>
                </a:endParaRPr>
              </a:p>
              <a:p>
                <a:pPr algn="just"/>
                <a:endParaRPr lang="sk-SK" sz="2000" dirty="0" smtClean="0"/>
              </a:p>
            </p:txBody>
          </p:sp>
        </mc:Choice>
        <mc:Fallback xmlns="">
          <p:sp>
            <p:nvSpPr>
              <p:cNvPr id="2" name="Podnadpis 1"/>
              <p:cNvSpPr>
                <a:spLocks noGrp="1" noRot="1" noChangeAspect="1" noMove="1" noResize="1" noEditPoints="1" noAdjustHandles="1" noChangeArrowheads="1" noChangeShapeType="1" noTextEdit="1"/>
              </p:cNvSpPr>
              <p:nvPr>
                <p:ph type="subTitle" idx="1"/>
              </p:nvPr>
            </p:nvSpPr>
            <p:spPr>
              <a:xfrm>
                <a:off x="533400" y="44624"/>
                <a:ext cx="7783016" cy="6552728"/>
              </a:xfrm>
              <a:blipFill>
                <a:blip r:embed="rId2"/>
                <a:stretch>
                  <a:fillRect l="-3683" t="-1488" r="-1176"/>
                </a:stretch>
              </a:blipFill>
            </p:spPr>
            <p:txBody>
              <a:bodyPr/>
              <a:lstStyle/>
              <a:p>
                <a:r>
                  <a:rPr lang="sk-SK">
                    <a:noFill/>
                  </a:rPr>
                  <a:t> </a:t>
                </a:r>
              </a:p>
            </p:txBody>
          </p:sp>
        </mc:Fallback>
      </mc:AlternateContent>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109</a:t>
            </a:fld>
            <a:endParaRPr lang="sk-S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142852"/>
            <a:ext cx="7851648" cy="842954"/>
          </a:xfrm>
          <a:ln>
            <a:miter lim="800000"/>
            <a:headEnd/>
            <a:tailEnd/>
          </a:ln>
          <a:extLst/>
        </p:spPr>
        <p:txBody>
          <a:bodyPr>
            <a:normAutofit/>
          </a:bodyPr>
          <a:lstStyle/>
          <a:p>
            <a:pPr algn="l" eaLnBrk="1" fontAlgn="auto" hangingPunct="1">
              <a:spcAft>
                <a:spcPts val="0"/>
              </a:spcAft>
              <a:defRPr/>
            </a:pPr>
            <a:r>
              <a:rPr lang="sk-SK" sz="3600" dirty="0" smtClean="0">
                <a:solidFill>
                  <a:srgbClr val="FFC000"/>
                </a:solidFill>
              </a:rPr>
              <a:t>Charakteristiky</a:t>
            </a:r>
            <a:r>
              <a:rPr lang="sk-SK" sz="3600" dirty="0" smtClean="0">
                <a:solidFill>
                  <a:schemeClr val="tx1"/>
                </a:solidFill>
              </a:rPr>
              <a:t> projektového riadenia</a:t>
            </a:r>
            <a:endParaRPr lang="sk-SK" sz="3600" dirty="0">
              <a:solidFill>
                <a:schemeClr val="tx1"/>
              </a:solidFill>
            </a:endParaRPr>
          </a:p>
        </p:txBody>
      </p:sp>
      <p:sp>
        <p:nvSpPr>
          <p:cNvPr id="17410" name="Podnadpis 4"/>
          <p:cNvSpPr>
            <a:spLocks noGrp="1"/>
          </p:cNvSpPr>
          <p:nvPr>
            <p:ph type="subTitle" idx="1"/>
          </p:nvPr>
        </p:nvSpPr>
        <p:spPr>
          <a:xfrm>
            <a:off x="500034" y="714356"/>
            <a:ext cx="8429625" cy="5929332"/>
          </a:xfrm>
        </p:spPr>
        <p:txBody>
          <a:bodyPr>
            <a:normAutofit/>
          </a:bodyPr>
          <a:lstStyle/>
          <a:p>
            <a:pPr marR="0" algn="just" eaLnBrk="1" hangingPunct="1">
              <a:lnSpc>
                <a:spcPct val="80000"/>
              </a:lnSpc>
              <a:buFont typeface="Arial" pitchFamily="34" charset="0"/>
              <a:buChar char="•"/>
            </a:pPr>
            <a:r>
              <a:rPr lang="sk-SK" sz="2000" b="1" dirty="0" smtClean="0">
                <a:solidFill>
                  <a:schemeClr val="accent3"/>
                </a:solidFill>
                <a:effectLst>
                  <a:outerShdw blurRad="38100" dist="38100" dir="2700000" algn="tl">
                    <a:srgbClr val="000000">
                      <a:alpha val="43137"/>
                    </a:srgbClr>
                  </a:outerShdw>
                </a:effectLst>
              </a:rPr>
              <a:t> </a:t>
            </a:r>
            <a:endParaRPr lang="sk-SK" sz="2800" b="1" dirty="0" smtClean="0">
              <a:solidFill>
                <a:srgbClr val="FFC000"/>
              </a:solidFill>
              <a:effectLst>
                <a:outerShdw blurRad="38100" dist="38100" dir="2700000" algn="tl">
                  <a:srgbClr val="000000">
                    <a:alpha val="43137"/>
                  </a:srgbClr>
                </a:outerShdw>
              </a:effectLst>
              <a:latin typeface="+mj-lt"/>
            </a:endParaRP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t>Ku všetkým aktivitám, ktoré sú súčasťou projektu, je </a:t>
            </a:r>
            <a:r>
              <a:rPr lang="sk-SK" sz="2000" b="1" dirty="0" smtClean="0">
                <a:solidFill>
                  <a:srgbClr val="FFC000"/>
                </a:solidFill>
              </a:rPr>
              <a:t>priradená zodpovednosť</a:t>
            </a:r>
            <a:r>
              <a:rPr lang="sk-SK" sz="2000" dirty="0" smtClean="0">
                <a:solidFill>
                  <a:srgbClr val="FFC000"/>
                </a:solidFill>
              </a:rPr>
              <a:t> </a:t>
            </a:r>
            <a:r>
              <a:rPr lang="sk-SK" sz="2000" dirty="0" smtClean="0"/>
              <a:t>bez ohľadu na prípadné zmeny realizačného personálu.</a:t>
            </a:r>
          </a:p>
          <a:p>
            <a:pPr marL="342900" marR="0" indent="-342900" algn="just" eaLnBrk="1" hangingPunct="1">
              <a:lnSpc>
                <a:spcPct val="80000"/>
              </a:lnSpc>
              <a:buFont typeface="Wingdings" pitchFamily="2" charset="2"/>
              <a:buChar char="Ø"/>
            </a:pPr>
            <a:r>
              <a:rPr lang="sk-SK" sz="2000" dirty="0" smtClean="0"/>
              <a:t>Je jasne </a:t>
            </a:r>
            <a:r>
              <a:rPr lang="sk-SK" sz="2000" b="1" dirty="0" smtClean="0"/>
              <a:t>identifikovaný časový a nákladový</a:t>
            </a:r>
            <a:r>
              <a:rPr lang="sk-SK" sz="2000" dirty="0" smtClean="0"/>
              <a:t> rámec realizácie.</a:t>
            </a:r>
          </a:p>
          <a:p>
            <a:pPr marL="342900" marR="0" indent="-342900" algn="just" eaLnBrk="1" hangingPunct="1">
              <a:lnSpc>
                <a:spcPct val="80000"/>
              </a:lnSpc>
              <a:buFont typeface="Wingdings" pitchFamily="2" charset="2"/>
              <a:buChar char="Ø"/>
            </a:pPr>
            <a:r>
              <a:rPr lang="sk-SK" sz="2000" b="1" dirty="0" smtClean="0">
                <a:solidFill>
                  <a:srgbClr val="FFC000"/>
                </a:solidFill>
              </a:rPr>
              <a:t>Realizačné</a:t>
            </a:r>
            <a:r>
              <a:rPr lang="sk-SK" sz="2000" dirty="0" smtClean="0"/>
              <a:t> zdroje projektu sú </a:t>
            </a:r>
            <a:r>
              <a:rPr lang="sk-SK" sz="2000" b="1" dirty="0" smtClean="0"/>
              <a:t>pridelené na </a:t>
            </a:r>
            <a:r>
              <a:rPr lang="sk-SK" sz="2000" b="1" dirty="0" smtClean="0">
                <a:solidFill>
                  <a:srgbClr val="FFC000"/>
                </a:solidFill>
              </a:rPr>
              <a:t>dobu trvania </a:t>
            </a:r>
            <a:r>
              <a:rPr lang="sk-SK" sz="2000" b="1" dirty="0" smtClean="0"/>
              <a:t>projektu</a:t>
            </a:r>
            <a:r>
              <a:rPr lang="sk-SK" sz="2000" dirty="0" smtClean="0"/>
              <a:t> a potom sú uvoľnené  pre iné projekty alebo spotrebované, čo umožňuje väčšiu flexibilitu a efektivitu vo využívaní týchto zdrojov.</a:t>
            </a:r>
          </a:p>
          <a:p>
            <a:pPr marL="342900" marR="0" indent="-342900" algn="just" eaLnBrk="1" hangingPunct="1">
              <a:lnSpc>
                <a:spcPct val="80000"/>
              </a:lnSpc>
              <a:buFont typeface="Wingdings" pitchFamily="2" charset="2"/>
              <a:buChar char="Ø"/>
            </a:pPr>
            <a:r>
              <a:rPr lang="sk-SK" sz="2000" dirty="0" smtClean="0"/>
              <a:t>Sú vytvorené podmienky pre sledovanie </a:t>
            </a:r>
            <a:r>
              <a:rPr lang="sk-SK" sz="2000" b="1" dirty="0" smtClean="0">
                <a:solidFill>
                  <a:srgbClr val="FFC000"/>
                </a:solidFill>
              </a:rPr>
              <a:t>skutočného priebehu oproti plánu</a:t>
            </a:r>
            <a:r>
              <a:rPr lang="sk-SK" sz="2000" b="1" dirty="0" smtClean="0"/>
              <a:t>,</a:t>
            </a:r>
            <a:r>
              <a:rPr lang="sk-SK" sz="2000" dirty="0" smtClean="0"/>
              <a:t> v priebehu realizácie je možné definovať odchýlky oproti plánu a efektívne smerovať korektorské akcie.</a:t>
            </a:r>
          </a:p>
          <a:p>
            <a:pPr marL="342900" marR="0" indent="-342900" algn="just" eaLnBrk="1" hangingPunct="1">
              <a:lnSpc>
                <a:spcPct val="80000"/>
              </a:lnSpc>
              <a:buFont typeface="Wingdings" pitchFamily="2" charset="2"/>
              <a:buChar char="Ø"/>
            </a:pPr>
            <a:r>
              <a:rPr lang="sk-SK" sz="2000" dirty="0" smtClean="0"/>
              <a:t>Systém  </a:t>
            </a:r>
            <a:r>
              <a:rPr lang="sk-SK" sz="2000" b="1" dirty="0" smtClean="0">
                <a:solidFill>
                  <a:srgbClr val="FFC000"/>
                </a:solidFill>
              </a:rPr>
              <a:t>rozdelenia zodpovednosti za riadenie projektu</a:t>
            </a:r>
            <a:r>
              <a:rPr lang="sk-SK" sz="2000" dirty="0" smtClean="0">
                <a:solidFill>
                  <a:srgbClr val="FFC000"/>
                </a:solidFill>
              </a:rPr>
              <a:t> a pravidlá eskalácie problémov umožní plynulé riadenie bez n</a:t>
            </a:r>
            <a:r>
              <a:rPr lang="sk-SK" sz="2000" dirty="0" smtClean="0"/>
              <a:t>utnosti nadmerného dohľadu zo strany zákazníka/sponzora projektu.</a:t>
            </a:r>
          </a:p>
          <a:p>
            <a:pPr marL="342900" marR="0" indent="-342900" algn="just" eaLnBrk="1" hangingPunct="1">
              <a:lnSpc>
                <a:spcPct val="80000"/>
              </a:lnSpc>
              <a:buFont typeface="Wingdings" pitchFamily="2" charset="2"/>
              <a:buChar char="Ø"/>
            </a:pPr>
            <a:r>
              <a:rPr lang="sk-SK" sz="2000" dirty="0" smtClean="0"/>
              <a:t>Princípy riadenia prispievajú k </a:t>
            </a:r>
            <a:r>
              <a:rPr lang="sk-SK" sz="2000" b="1" dirty="0" smtClean="0">
                <a:solidFill>
                  <a:srgbClr val="FFC000"/>
                </a:solidFill>
              </a:rPr>
              <a:t>získaniu súhlasu </a:t>
            </a:r>
            <a:r>
              <a:rPr lang="sk-SK" sz="2000" dirty="0" smtClean="0"/>
              <a:t>na naplnenie alebo prekročenie </a:t>
            </a:r>
            <a:r>
              <a:rPr lang="sk-SK" sz="2000" b="1" dirty="0" smtClean="0"/>
              <a:t>plánovaného cieľa</a:t>
            </a:r>
            <a:r>
              <a:rPr lang="sk-SK" sz="2000" dirty="0" smtClean="0"/>
              <a:t> projektu.</a:t>
            </a:r>
          </a:p>
          <a:p>
            <a:pPr marL="342900" marR="0" indent="-342900" algn="just" eaLnBrk="1" hangingPunct="1">
              <a:lnSpc>
                <a:spcPct val="80000"/>
              </a:lnSpc>
              <a:buFont typeface="Wingdings" pitchFamily="2" charset="2"/>
              <a:buChar char="Ø"/>
            </a:pPr>
            <a:r>
              <a:rPr lang="sk-SK" sz="2000" dirty="0" smtClean="0"/>
              <a:t>Systémový prístup k riadeniu projektu generuje celý rad informácií s výhodou použiteľných pre  </a:t>
            </a:r>
            <a:r>
              <a:rPr lang="sk-SK" sz="2000" b="1" dirty="0" smtClean="0">
                <a:solidFill>
                  <a:srgbClr val="FFC000"/>
                </a:solidFill>
              </a:rPr>
              <a:t>realizáciu ďalších projektov.</a:t>
            </a:r>
            <a:endParaRPr lang="sk-SK" sz="2000" dirty="0" smtClean="0">
              <a:solidFill>
                <a:srgbClr val="FFC000"/>
              </a:solidFill>
            </a:endParaRP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a:t>
            </a:fld>
            <a:endParaRPr lang="sk-SK"/>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533400" y="476672"/>
            <a:ext cx="7854696" cy="5832648"/>
          </a:xfrm>
        </p:spPr>
        <p:txBody>
          <a:bodyPr>
            <a:normAutofit/>
          </a:bodyPr>
          <a:lstStyle/>
          <a:p>
            <a:pPr algn="just"/>
            <a:r>
              <a:rPr lang="sk-SK" sz="3200" dirty="0">
                <a:solidFill>
                  <a:srgbClr val="FFC000"/>
                </a:solidFill>
                <a:effectLst>
                  <a:outerShdw blurRad="38100" dist="38100" dir="2700000" algn="tl">
                    <a:srgbClr val="000000">
                      <a:alpha val="43137"/>
                    </a:srgbClr>
                  </a:outerShdw>
                </a:effectLst>
                <a:latin typeface="+mj-lt"/>
              </a:rPr>
              <a:t>Doba návratnosti projektu </a:t>
            </a:r>
            <a:r>
              <a:rPr lang="sk-SK" sz="2000" dirty="0"/>
              <a:t>(angl. </a:t>
            </a:r>
            <a:r>
              <a:rPr lang="sk-SK" sz="2000" dirty="0" err="1"/>
              <a:t>Payback</a:t>
            </a:r>
            <a:r>
              <a:rPr lang="sk-SK" sz="2000" dirty="0"/>
              <a:t> </a:t>
            </a:r>
            <a:r>
              <a:rPr lang="sk-SK" sz="2000" dirty="0" err="1"/>
              <a:t>Period</a:t>
            </a:r>
            <a:r>
              <a:rPr lang="sk-SK" sz="2000" dirty="0"/>
              <a:t>), ktorá spočíva v určení dĺžky obdobia potrebného pre získanie finančného prospechu, ktorý pokryje veľkosť investície do projektu</a:t>
            </a:r>
          </a:p>
          <a:p>
            <a:pPr algn="just"/>
            <a:endParaRPr lang="sk-SK" sz="2000" b="1" dirty="0" smtClean="0"/>
          </a:p>
          <a:p>
            <a:pPr algn="just"/>
            <a:r>
              <a:rPr lang="en-GB" sz="3200" dirty="0" err="1" smtClean="0">
                <a:solidFill>
                  <a:srgbClr val="FFC000"/>
                </a:solidFill>
                <a:effectLst>
                  <a:outerShdw blurRad="38100" dist="38100" dir="2700000" algn="tl">
                    <a:srgbClr val="000000">
                      <a:alpha val="43137"/>
                    </a:srgbClr>
                  </a:outerShdw>
                </a:effectLst>
                <a:latin typeface="+mj-lt"/>
              </a:rPr>
              <a:t>Doba</a:t>
            </a:r>
            <a:r>
              <a:rPr lang="en-GB" sz="3200" dirty="0" smtClean="0">
                <a:solidFill>
                  <a:srgbClr val="FFC000"/>
                </a:solidFill>
                <a:effectLst>
                  <a:outerShdw blurRad="38100" dist="38100" dir="2700000" algn="tl">
                    <a:srgbClr val="000000">
                      <a:alpha val="43137"/>
                    </a:srgbClr>
                  </a:outerShdw>
                </a:effectLst>
                <a:latin typeface="+mj-lt"/>
              </a:rPr>
              <a:t> </a:t>
            </a:r>
            <a:r>
              <a:rPr lang="en-GB" sz="3200" dirty="0" err="1">
                <a:solidFill>
                  <a:srgbClr val="FFC000"/>
                </a:solidFill>
                <a:effectLst>
                  <a:outerShdw blurRad="38100" dist="38100" dir="2700000" algn="tl">
                    <a:srgbClr val="000000">
                      <a:alpha val="43137"/>
                    </a:srgbClr>
                  </a:outerShdw>
                </a:effectLst>
                <a:latin typeface="+mj-lt"/>
              </a:rPr>
              <a:t>splatenia</a:t>
            </a:r>
            <a:endParaRPr lang="sk-SK" sz="3200" dirty="0">
              <a:solidFill>
                <a:srgbClr val="FFC000"/>
              </a:solidFill>
              <a:effectLst>
                <a:outerShdw blurRad="38100" dist="38100" dir="2700000" algn="tl">
                  <a:srgbClr val="000000">
                    <a:alpha val="43137"/>
                  </a:srgbClr>
                </a:outerShdw>
              </a:effectLst>
              <a:latin typeface="+mj-lt"/>
            </a:endParaRPr>
          </a:p>
          <a:p>
            <a:pPr algn="just"/>
            <a:r>
              <a:rPr lang="en-GB" sz="2000" dirty="0" err="1"/>
              <a:t>Doba</a:t>
            </a:r>
            <a:r>
              <a:rPr lang="en-GB" sz="2000" dirty="0"/>
              <a:t> </a:t>
            </a:r>
            <a:r>
              <a:rPr lang="en-GB" sz="2000" dirty="0" err="1"/>
              <a:t>splatenia</a:t>
            </a:r>
            <a:r>
              <a:rPr lang="en-GB" sz="2000" dirty="0"/>
              <a:t> je take </a:t>
            </a:r>
            <a:r>
              <a:rPr lang="en-GB" sz="2000" dirty="0" err="1"/>
              <a:t>obdobie</a:t>
            </a:r>
            <a:r>
              <a:rPr lang="en-GB" sz="2000" dirty="0"/>
              <a:t>, </a:t>
            </a:r>
            <a:r>
              <a:rPr lang="en-GB" sz="2000" dirty="0" err="1"/>
              <a:t>za</a:t>
            </a:r>
            <a:r>
              <a:rPr lang="en-GB" sz="2000" dirty="0"/>
              <a:t> </a:t>
            </a:r>
            <a:r>
              <a:rPr lang="en-GB" sz="2000" dirty="0" err="1"/>
              <a:t>ktoré</a:t>
            </a:r>
            <a:r>
              <a:rPr lang="en-GB" sz="2000" dirty="0"/>
              <a:t> </a:t>
            </a:r>
            <a:r>
              <a:rPr lang="en-GB" sz="2000" dirty="0" err="1"/>
              <a:t>prúd</a:t>
            </a:r>
            <a:r>
              <a:rPr lang="en-GB" sz="2000" dirty="0"/>
              <a:t> </a:t>
            </a:r>
            <a:r>
              <a:rPr lang="en-GB" sz="2000" dirty="0" err="1"/>
              <a:t>výnosov</a:t>
            </a:r>
            <a:r>
              <a:rPr lang="en-GB" sz="2000" dirty="0"/>
              <a:t> (cash flow) </a:t>
            </a:r>
            <a:r>
              <a:rPr lang="en-GB" sz="2000" dirty="0" err="1"/>
              <a:t>prinesie</a:t>
            </a:r>
            <a:r>
              <a:rPr lang="en-GB" sz="2000" dirty="0"/>
              <a:t> </a:t>
            </a:r>
            <a:r>
              <a:rPr lang="en-GB" sz="2000" dirty="0" err="1"/>
              <a:t>hodnotu</a:t>
            </a:r>
            <a:r>
              <a:rPr lang="en-GB" sz="2000" dirty="0"/>
              <a:t> </a:t>
            </a:r>
            <a:r>
              <a:rPr lang="en-GB" sz="2000" dirty="0" err="1"/>
              <a:t>rovnajúcu</a:t>
            </a:r>
            <a:r>
              <a:rPr lang="en-GB" sz="2000" dirty="0"/>
              <a:t> </a:t>
            </a:r>
            <a:r>
              <a:rPr lang="en-GB" sz="2000" dirty="0" err="1"/>
              <a:t>sa</a:t>
            </a:r>
            <a:r>
              <a:rPr lang="en-GB" sz="2000" dirty="0"/>
              <a:t> </a:t>
            </a:r>
            <a:r>
              <a:rPr lang="en-GB" sz="2000" dirty="0" err="1"/>
              <a:t>pôvodným</a:t>
            </a:r>
            <a:r>
              <a:rPr lang="en-GB" sz="2000" dirty="0"/>
              <a:t> </a:t>
            </a:r>
            <a:r>
              <a:rPr lang="en-GB" sz="2000" dirty="0" err="1"/>
              <a:t>nákladom</a:t>
            </a:r>
            <a:r>
              <a:rPr lang="en-GB" sz="2000" dirty="0"/>
              <a:t> </a:t>
            </a:r>
            <a:r>
              <a:rPr lang="en-GB" sz="2000" dirty="0" err="1"/>
              <a:t>na</a:t>
            </a:r>
            <a:r>
              <a:rPr lang="en-GB" sz="2000" dirty="0"/>
              <a:t> </a:t>
            </a:r>
            <a:r>
              <a:rPr lang="en-GB" sz="2000" dirty="0" err="1"/>
              <a:t>investíciu</a:t>
            </a:r>
            <a:r>
              <a:rPr lang="en-GB" sz="2000" dirty="0"/>
              <a:t>. </a:t>
            </a:r>
            <a:r>
              <a:rPr lang="en-GB" sz="2000" dirty="0" err="1"/>
              <a:t>Ak</a:t>
            </a:r>
            <a:r>
              <a:rPr lang="en-GB" sz="2000" dirty="0"/>
              <a:t> </a:t>
            </a:r>
            <a:r>
              <a:rPr lang="en-GB" sz="2000" dirty="0" err="1"/>
              <a:t>sú</a:t>
            </a:r>
            <a:r>
              <a:rPr lang="en-GB" sz="2000" dirty="0"/>
              <a:t> </a:t>
            </a:r>
            <a:r>
              <a:rPr lang="en-GB" sz="2000" dirty="0" err="1"/>
              <a:t>výnosy</a:t>
            </a:r>
            <a:r>
              <a:rPr lang="en-GB" sz="2000" dirty="0"/>
              <a:t> v </a:t>
            </a:r>
            <a:r>
              <a:rPr lang="en-GB" sz="2000" dirty="0" err="1"/>
              <a:t>každom</a:t>
            </a:r>
            <a:r>
              <a:rPr lang="en-GB" sz="2000" dirty="0"/>
              <a:t> </a:t>
            </a:r>
            <a:r>
              <a:rPr lang="en-GB" sz="2000" dirty="0" err="1"/>
              <a:t>roku</a:t>
            </a:r>
            <a:r>
              <a:rPr lang="en-GB" sz="2000" dirty="0"/>
              <a:t> </a:t>
            </a:r>
            <a:r>
              <a:rPr lang="en-GB" sz="2000" dirty="0" err="1"/>
              <a:t>životnosti</a:t>
            </a:r>
            <a:r>
              <a:rPr lang="en-GB" sz="2000" dirty="0"/>
              <a:t> </a:t>
            </a:r>
            <a:r>
              <a:rPr lang="en-GB" sz="2000" dirty="0" err="1"/>
              <a:t>investície</a:t>
            </a:r>
            <a:r>
              <a:rPr lang="en-GB" sz="2000" dirty="0"/>
              <a:t> </a:t>
            </a:r>
            <a:r>
              <a:rPr lang="en-GB" sz="2000" dirty="0" err="1"/>
              <a:t>rovnaké</a:t>
            </a:r>
            <a:r>
              <a:rPr lang="en-GB" sz="2000" dirty="0"/>
              <a:t>, </a:t>
            </a:r>
            <a:r>
              <a:rPr lang="en-GB" sz="2000" dirty="0" err="1"/>
              <a:t>tak</a:t>
            </a:r>
            <a:r>
              <a:rPr lang="en-GB" sz="2000" dirty="0"/>
              <a:t> </a:t>
            </a:r>
            <a:r>
              <a:rPr lang="en-GB" sz="2000" dirty="0" err="1"/>
              <a:t>dobu</a:t>
            </a:r>
            <a:r>
              <a:rPr lang="en-GB" sz="2000" dirty="0"/>
              <a:t> </a:t>
            </a:r>
            <a:r>
              <a:rPr lang="en-GB" sz="2000" dirty="0" err="1"/>
              <a:t>splácania</a:t>
            </a:r>
            <a:r>
              <a:rPr lang="en-GB" sz="2000" dirty="0"/>
              <a:t> </a:t>
            </a:r>
            <a:r>
              <a:rPr lang="en-GB" sz="2000" dirty="0" err="1"/>
              <a:t>zistíme</a:t>
            </a:r>
            <a:r>
              <a:rPr lang="en-GB" sz="2000" dirty="0"/>
              <a:t> </a:t>
            </a:r>
            <a:r>
              <a:rPr lang="en-GB" sz="2000" dirty="0" err="1"/>
              <a:t>delením</a:t>
            </a:r>
            <a:r>
              <a:rPr lang="en-GB" sz="2000" dirty="0"/>
              <a:t> </a:t>
            </a:r>
            <a:r>
              <a:rPr lang="en-GB" sz="2000" dirty="0" err="1"/>
              <a:t>investičných</a:t>
            </a:r>
            <a:r>
              <a:rPr lang="en-GB" sz="2000" dirty="0"/>
              <a:t> </a:t>
            </a:r>
            <a:r>
              <a:rPr lang="en-GB" sz="2000" dirty="0" err="1"/>
              <a:t>nákladov</a:t>
            </a:r>
            <a:r>
              <a:rPr lang="en-GB" sz="2000" dirty="0"/>
              <a:t> </a:t>
            </a:r>
            <a:r>
              <a:rPr lang="en-GB" sz="2000" dirty="0" err="1"/>
              <a:t>ročnou</a:t>
            </a:r>
            <a:r>
              <a:rPr lang="en-GB" sz="2000" dirty="0"/>
              <a:t> </a:t>
            </a:r>
            <a:r>
              <a:rPr lang="en-GB" sz="2000" dirty="0" err="1"/>
              <a:t>čiastkou</a:t>
            </a:r>
            <a:r>
              <a:rPr lang="en-GB" sz="2000" dirty="0"/>
              <a:t> </a:t>
            </a:r>
            <a:r>
              <a:rPr lang="en-GB" sz="2000" dirty="0" err="1"/>
              <a:t>očakávaných</a:t>
            </a:r>
            <a:r>
              <a:rPr lang="en-GB" sz="2000" dirty="0"/>
              <a:t> </a:t>
            </a:r>
            <a:r>
              <a:rPr lang="en-GB" sz="2000" dirty="0" err="1"/>
              <a:t>výnosov</a:t>
            </a:r>
            <a:r>
              <a:rPr lang="en-GB" sz="2000" dirty="0"/>
              <a:t>.</a:t>
            </a:r>
            <a:endParaRPr lang="sk-SK" sz="2000" dirty="0"/>
          </a:p>
          <a:p>
            <a:pPr algn="just"/>
            <a:endParaRPr lang="sk-SK" sz="2000" dirty="0" smtClean="0"/>
          </a:p>
          <a:p>
            <a:pPr algn="just"/>
            <a:endParaRPr lang="sk-SK" sz="2000" dirty="0"/>
          </a:p>
          <a:p>
            <a:pPr algn="just"/>
            <a:endParaRPr lang="sk-SK" sz="2000" dirty="0" smtClean="0"/>
          </a:p>
          <a:p>
            <a:pPr algn="just"/>
            <a:endParaRPr lang="sk-SK" sz="2000" dirty="0"/>
          </a:p>
          <a:p>
            <a:pPr algn="just"/>
            <a:r>
              <a:rPr lang="sk-SK" sz="2000" dirty="0" smtClean="0"/>
              <a:t>Čím je kratšia doba splácania, tým je investícia lepšia.</a:t>
            </a:r>
            <a:endParaRPr lang="sk-SK" sz="2000" dirty="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110</a:t>
            </a:fld>
            <a:endParaRPr lang="sk-SK"/>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793" y="4581128"/>
            <a:ext cx="349390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odnadpis 4"/>
          <p:cNvSpPr>
            <a:spLocks noGrp="1"/>
          </p:cNvSpPr>
          <p:nvPr>
            <p:ph type="subTitle" idx="1"/>
          </p:nvPr>
        </p:nvSpPr>
        <p:spPr>
          <a:xfrm>
            <a:off x="571500" y="404813"/>
            <a:ext cx="7854950" cy="6119812"/>
          </a:xfrm>
        </p:spPr>
        <p:txBody>
          <a:bodyPr>
            <a:normAutofit/>
          </a:bodyPr>
          <a:lstStyle/>
          <a:p>
            <a:pPr marL="457200" marR="0" indent="-457200" algn="just" eaLnBrk="1" hangingPunct="1">
              <a:lnSpc>
                <a:spcPct val="80000"/>
              </a:lnSpc>
              <a:buFont typeface="+mj-lt"/>
              <a:buAutoNum type="arabicPeriod" startAt="6"/>
              <a:defRPr/>
            </a:pPr>
            <a:r>
              <a:rPr lang="sk-SK" sz="2800" b="1" dirty="0" smtClean="0">
                <a:solidFill>
                  <a:srgbClr val="FFC000"/>
                </a:solidFill>
              </a:rPr>
              <a:t>Ekonomická analýza</a:t>
            </a:r>
          </a:p>
          <a:p>
            <a:pPr marR="0" algn="just" eaLnBrk="1" hangingPunct="1">
              <a:lnSpc>
                <a:spcPct val="80000"/>
              </a:lnSpc>
              <a:defRPr/>
            </a:pPr>
            <a:r>
              <a:rPr lang="sk-SK" sz="2000" b="1" dirty="0"/>
              <a:t>Ekonomická analýza</a:t>
            </a:r>
            <a:r>
              <a:rPr lang="sk-SK" sz="2000" dirty="0" smtClean="0"/>
              <a:t> umožňuje zhodnotiť rozsah, v ktorom projekt spĺňa svoje sociálne a makroekonomické ciele a kvantifikovať príspevok projektu k verejnému prospechu. Hlavným rozdielom býva to, že  finančná analýza  je obyčajne zostavená v mene vlastníka infraštruktúry /pokiaľ nie je vlastníkom štát/, ekonomická analýza je vyhodnotená z pohľadu celej spoločnosti./najmä u dopravných stavieb/</a:t>
            </a:r>
          </a:p>
          <a:p>
            <a:pPr marR="0" algn="just" eaLnBrk="1" hangingPunct="1">
              <a:lnSpc>
                <a:spcPct val="80000"/>
              </a:lnSpc>
              <a:defRPr/>
            </a:pPr>
            <a:endParaRPr lang="sk-SK" sz="2000" dirty="0" smtClean="0"/>
          </a:p>
          <a:p>
            <a:pPr marR="0" algn="just">
              <a:defRPr/>
            </a:pPr>
            <a:r>
              <a:rPr lang="sk-SK" sz="2000" dirty="0" smtClean="0"/>
              <a:t> </a:t>
            </a:r>
            <a:endParaRPr lang="sk-SK" sz="2800" b="1" dirty="0" smtClean="0">
              <a:solidFill>
                <a:srgbClr val="FFC000"/>
              </a:solidFill>
            </a:endParaRPr>
          </a:p>
          <a:p>
            <a:pPr marL="457200" marR="0" indent="-457200" algn="just">
              <a:buFont typeface="+mj-lt"/>
              <a:buAutoNum type="arabicPeriod" startAt="7"/>
              <a:defRPr/>
            </a:pPr>
            <a:r>
              <a:rPr lang="sk-SK" sz="2800" b="1" dirty="0" smtClean="0">
                <a:solidFill>
                  <a:srgbClr val="FFC000"/>
                </a:solidFill>
              </a:rPr>
              <a:t>Analýza citlivosti a riziková analýza</a:t>
            </a:r>
            <a:endParaRPr lang="sk-SK" sz="2800" b="1" i="1" dirty="0" smtClean="0">
              <a:solidFill>
                <a:srgbClr val="FFC000"/>
              </a:solidFill>
            </a:endParaRPr>
          </a:p>
          <a:p>
            <a:pPr marR="0" algn="just">
              <a:defRPr/>
            </a:pPr>
            <a:r>
              <a:rPr lang="sk-SK" sz="2000" dirty="0" smtClean="0"/>
              <a:t>Keďže vstupom pre finančnú aj ekonomickú analýzu je iba prognóza, výsledok oboch analýz je spojený s významnými neistotami, ktoré majú za následok, že skutočná hodnota kľúčových ukazovateľov (finančné a ekonomické vnútorné výnosové percento, finančná a ekonomická čistá súčasná hodnota) sa môže líšiť od projektovaných hodnôt.</a:t>
            </a:r>
          </a:p>
          <a:p>
            <a:pPr marR="0" algn="just">
              <a:defRPr/>
            </a:pPr>
            <a:r>
              <a:rPr lang="sk-SK" sz="2000" dirty="0" smtClean="0"/>
              <a:t>Z tohto dôvodu musí CBA obsahovať aj analýzu </a:t>
            </a:r>
            <a:r>
              <a:rPr lang="sk-SK" sz="2000" dirty="0" smtClean="0">
                <a:solidFill>
                  <a:srgbClr val="FFC000"/>
                </a:solidFill>
              </a:rPr>
              <a:t>citlivosti (senzitivity) a rizikovú analýzu. </a:t>
            </a:r>
          </a:p>
          <a:p>
            <a:pPr marR="0" algn="just" eaLnBrk="1" hangingPunct="1">
              <a:lnSpc>
                <a:spcPct val="80000"/>
              </a:lnSpc>
              <a:defRPr/>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111</a:t>
            </a:fld>
            <a:endParaRPr lang="sk-SK"/>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odnadpis 4"/>
          <p:cNvSpPr>
            <a:spLocks noGrp="1"/>
          </p:cNvSpPr>
          <p:nvPr>
            <p:ph type="subTitle" idx="1"/>
          </p:nvPr>
        </p:nvSpPr>
        <p:spPr>
          <a:xfrm>
            <a:off x="571500" y="404813"/>
            <a:ext cx="7854950" cy="6119812"/>
          </a:xfrm>
        </p:spPr>
        <p:txBody>
          <a:bodyPr/>
          <a:lstStyle/>
          <a:p>
            <a:pPr marR="0" algn="just"/>
            <a:r>
              <a:rPr lang="sk-SK" sz="2000" b="1" u="sng" dirty="0" smtClean="0">
                <a:solidFill>
                  <a:srgbClr val="FFC000"/>
                </a:solidFill>
              </a:rPr>
              <a:t>Analýza citlivosti</a:t>
            </a:r>
            <a:endParaRPr lang="sk-SK" sz="2000" dirty="0" smtClean="0">
              <a:solidFill>
                <a:srgbClr val="FFC000"/>
              </a:solidFill>
            </a:endParaRPr>
          </a:p>
          <a:p>
            <a:pPr marR="0" algn="just"/>
            <a:r>
              <a:rPr lang="sk-SK" sz="2000" dirty="0" smtClean="0"/>
              <a:t>Účelom analýzy citlivosti je kvantifikovať citlivosť finančných a ekonomických indikátorov na zmeny v konkrétnych premenných a následne identifikovať kritické premenné. Kritické premenné sú tie, ktoré môžu spôsobiť zásadné rozdiely v projektovaných finančných a ekonomických indikátoroch. Citlivosť konkrétnych vstupných parametrov je možné zistiť zmenou jedného zo vstupov, pričom ostatné vstupy zostanú nezmenené a následným porovnaním kvantifikovanej zmeny výstupných indikátorov so základným scenárom (pôvodným nastavením parametra). Parametre musia byť testované v počiatočnej forme t.j. musia byť testované hlavné vstupy.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112</a:t>
            </a:fld>
            <a:endParaRPr lang="sk-SK"/>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odnadpis 4"/>
          <p:cNvSpPr>
            <a:spLocks noGrp="1"/>
          </p:cNvSpPr>
          <p:nvPr>
            <p:ph type="subTitle" idx="1"/>
          </p:nvPr>
        </p:nvSpPr>
        <p:spPr>
          <a:xfrm>
            <a:off x="571500" y="404813"/>
            <a:ext cx="7854950" cy="6119812"/>
          </a:xfrm>
        </p:spPr>
        <p:txBody>
          <a:bodyPr/>
          <a:lstStyle/>
          <a:p>
            <a:pPr marR="0" algn="just"/>
            <a:r>
              <a:rPr lang="sk-SK" sz="2000" b="1" u="sng" dirty="0" smtClean="0">
                <a:solidFill>
                  <a:srgbClr val="FFC000"/>
                </a:solidFill>
              </a:rPr>
              <a:t>Riziková analýza</a:t>
            </a:r>
            <a:endParaRPr lang="sk-SK" sz="2000" dirty="0" smtClean="0">
              <a:solidFill>
                <a:srgbClr val="FFC000"/>
              </a:solidFill>
            </a:endParaRPr>
          </a:p>
          <a:p>
            <a:pPr marR="0" algn="just"/>
            <a:r>
              <a:rPr lang="sk-SK" sz="2000" dirty="0" smtClean="0"/>
              <a:t>Riziková analýza predstavuje rozšírenie analýzy citlivosti. Jej účelom je porozumieť rozdeleniu pravdepodobností pre kritické premenné, analýze rizika vyplývajúceho z rozdelenia, ohodnotenie, či sa riziko nachádza v prijateľných medziach a riadenie rizika. </a:t>
            </a:r>
          </a:p>
          <a:p>
            <a:pPr marR="0" algn="just"/>
            <a:r>
              <a:rPr lang="sk-SK" sz="2000" dirty="0" smtClean="0"/>
              <a:t>Príprava rozdelenia pravdepodobností pre každú z kritických premenných je ďalším krokom v hodnotení a riadení rizík projektu. Údaje pre rozdelenie pravdepodobností môžu byť získané z rozličných zdrojov: rizikové semináre, pokusy, podobné už zrealizované projekty, konzultácie s odborníkmi, štatistické analýzy a transfer informácií z ostatných krajín resp. projektov.</a:t>
            </a:r>
          </a:p>
          <a:p>
            <a:pPr marR="0" algn="just"/>
            <a:r>
              <a:rPr lang="sk-SK" sz="2000" dirty="0" smtClean="0"/>
              <a:t> </a:t>
            </a:r>
          </a:p>
          <a:p>
            <a:pPr marR="0" algn="just"/>
            <a:endParaRPr lang="sk-SK" sz="2000" dirty="0" smtClean="0"/>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113</a:t>
            </a:fld>
            <a:endParaRPr lang="sk-SK"/>
          </a:p>
        </p:txBody>
      </p:sp>
      <p:sp>
        <p:nvSpPr>
          <p:cNvPr id="87043" name="Obdĺžnik 1"/>
          <p:cNvSpPr>
            <a:spLocks noChangeArrowheads="1"/>
          </p:cNvSpPr>
          <p:nvPr/>
        </p:nvSpPr>
        <p:spPr bwMode="auto">
          <a:xfrm>
            <a:off x="2286000" y="8905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sk-SK"/>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Obdĺžnik 1"/>
          <p:cNvSpPr>
            <a:spLocks noChangeArrowheads="1"/>
          </p:cNvSpPr>
          <p:nvPr/>
        </p:nvSpPr>
        <p:spPr bwMode="auto">
          <a:xfrm>
            <a:off x="2286000" y="8905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sk-SK"/>
          </a:p>
        </p:txBody>
      </p:sp>
      <p:sp>
        <p:nvSpPr>
          <p:cNvPr id="2" name="Podnadpis 1"/>
          <p:cNvSpPr>
            <a:spLocks noGrp="1"/>
          </p:cNvSpPr>
          <p:nvPr>
            <p:ph type="subTitle" idx="1"/>
          </p:nvPr>
        </p:nvSpPr>
        <p:spPr>
          <a:xfrm>
            <a:off x="467544" y="332656"/>
            <a:ext cx="7854696" cy="6048672"/>
          </a:xfrm>
        </p:spPr>
        <p:txBody>
          <a:bodyPr>
            <a:normAutofit/>
          </a:bodyPr>
          <a:lstStyle/>
          <a:p>
            <a:pPr algn="just"/>
            <a:r>
              <a:rPr lang="sk-SK" sz="2000" dirty="0">
                <a:solidFill>
                  <a:srgbClr val="FFC000"/>
                </a:solidFill>
              </a:rPr>
              <a:t>Podmienky rizika </a:t>
            </a:r>
            <a:r>
              <a:rPr lang="sk-SK" sz="2000" dirty="0"/>
              <a:t>sa vyjadrujú hodnotením variant. Všeobecne platí, čím je riziko dosiahnutia očakávaných peňažných príjmov vyššie, tým je bezpečnosť investície nižšia. Varianty s vyššou výnosnosťou sú rizikovejšie. Úlohou </a:t>
            </a:r>
            <a:r>
              <a:rPr lang="sk-SK" sz="2000" dirty="0" smtClean="0"/>
              <a:t>/projektového </a:t>
            </a:r>
            <a:r>
              <a:rPr lang="sk-SK" sz="2000" dirty="0"/>
              <a:t>riadenia/ je nájsť optimálny pomer medzi výnosnosťou a rizikom.                        </a:t>
            </a:r>
          </a:p>
          <a:p>
            <a:pPr algn="just"/>
            <a:r>
              <a:rPr lang="sk-SK" sz="2000" dirty="0"/>
              <a:t> </a:t>
            </a:r>
          </a:p>
          <a:p>
            <a:pPr algn="just"/>
            <a:r>
              <a:rPr lang="sk-SK" sz="2000" dirty="0"/>
              <a:t>Očakávaný peňažný príjem vypočítame:</a:t>
            </a:r>
          </a:p>
          <a:p>
            <a:pPr algn="just"/>
            <a:r>
              <a:rPr lang="sk-SK" sz="2000" dirty="0"/>
              <a:t> </a:t>
            </a:r>
          </a:p>
          <a:p>
            <a:pPr algn="just"/>
            <a:r>
              <a:rPr lang="sk-SK" sz="2000" dirty="0"/>
              <a:t>k</a:t>
            </a:r>
            <a:r>
              <a:rPr lang="sk-SK" sz="2000" dirty="0" smtClean="0"/>
              <a:t>de	CF </a:t>
            </a:r>
            <a:r>
              <a:rPr lang="sk-SK" sz="2000" dirty="0"/>
              <a:t>- očakávaný peňažný príjem </a:t>
            </a:r>
          </a:p>
          <a:p>
            <a:pPr algn="just"/>
            <a:r>
              <a:rPr lang="sk-SK" sz="2000" dirty="0"/>
              <a:t>	</a:t>
            </a:r>
            <a:r>
              <a:rPr lang="sk-SK" sz="2000" dirty="0" smtClean="0"/>
              <a:t>CF </a:t>
            </a:r>
            <a:r>
              <a:rPr lang="sk-SK" sz="2000" dirty="0"/>
              <a:t>- peňažný príjem jednotlivých variant</a:t>
            </a:r>
          </a:p>
          <a:p>
            <a:pPr algn="just"/>
            <a:r>
              <a:rPr lang="sk-SK" sz="2000" dirty="0"/>
              <a:t>            </a:t>
            </a:r>
            <a:r>
              <a:rPr lang="sk-SK" sz="2000" dirty="0" smtClean="0"/>
              <a:t>     i</a:t>
            </a:r>
            <a:endParaRPr lang="sk-SK" sz="2000" dirty="0"/>
          </a:p>
          <a:p>
            <a:pPr algn="just"/>
            <a:r>
              <a:rPr lang="sk-SK" sz="2000" dirty="0"/>
              <a:t>	</a:t>
            </a:r>
            <a:r>
              <a:rPr lang="sk-SK" sz="2000" dirty="0" smtClean="0"/>
              <a:t>p    </a:t>
            </a:r>
            <a:r>
              <a:rPr lang="sk-SK" sz="2000" dirty="0"/>
              <a:t>-  pravdepodobnosť očakávaného príjmu</a:t>
            </a:r>
          </a:p>
          <a:p>
            <a:pPr algn="just"/>
            <a:r>
              <a:rPr lang="sk-SK" sz="2000" dirty="0"/>
              <a:t>      </a:t>
            </a:r>
            <a:r>
              <a:rPr lang="sk-SK" sz="2000" dirty="0" smtClean="0"/>
              <a:t>           i</a:t>
            </a:r>
            <a:endParaRPr lang="sk-SK" sz="2000" dirty="0"/>
          </a:p>
          <a:p>
            <a:pPr algn="just"/>
            <a:r>
              <a:rPr lang="sk-SK" sz="2000" dirty="0" smtClean="0"/>
              <a:t>	i </a:t>
            </a:r>
            <a:r>
              <a:rPr lang="sk-SK" sz="2000" dirty="0"/>
              <a:t>-  varianty príjmov</a:t>
            </a:r>
          </a:p>
          <a:p>
            <a:pPr algn="just"/>
            <a:r>
              <a:rPr lang="sk-SK" sz="2000" dirty="0"/>
              <a:t>	</a:t>
            </a:r>
            <a:r>
              <a:rPr lang="sk-SK" sz="2000" dirty="0" smtClean="0"/>
              <a:t>n </a:t>
            </a:r>
            <a:r>
              <a:rPr lang="sk-SK" sz="2000" dirty="0"/>
              <a:t>-  počet variantov</a:t>
            </a:r>
          </a:p>
          <a:p>
            <a:pPr algn="just"/>
            <a:r>
              <a:rPr lang="sk-SK" sz="2000" b="1" dirty="0"/>
              <a:t> </a:t>
            </a:r>
            <a:endParaRPr lang="sk-SK" sz="2000" dirty="0"/>
          </a:p>
          <a:p>
            <a:pPr algn="just"/>
            <a:endParaRPr lang="sk-SK" sz="2000" dirty="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114</a:t>
            </a:fld>
            <a:endParaRPr lang="sk-SK"/>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135" y="2204864"/>
            <a:ext cx="216024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0"/>
            <a:ext cx="8681618" cy="1340768"/>
          </a:xfrm>
          <a:ln>
            <a:miter lim="800000"/>
            <a:headEnd/>
            <a:tailEnd/>
          </a:ln>
          <a:extLst/>
        </p:spPr>
        <p:txBody>
          <a:bodyPr>
            <a:noAutofit/>
          </a:bodyPr>
          <a:lstStyle/>
          <a:p>
            <a:pPr algn="l" eaLnBrk="1" fontAlgn="auto" hangingPunct="1">
              <a:spcAft>
                <a:spcPts val="0"/>
              </a:spcAft>
              <a:defRPr/>
            </a:pPr>
            <a:r>
              <a:rPr lang="sk-SK" sz="3600" dirty="0" smtClean="0">
                <a:solidFill>
                  <a:srgbClr val="FFC000"/>
                </a:solidFill>
              </a:rPr>
              <a:t>Financovanie investičných projektov</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89090" name="Podnadpis 4"/>
          <p:cNvSpPr>
            <a:spLocks noGrp="1"/>
          </p:cNvSpPr>
          <p:nvPr>
            <p:ph type="subTitle" idx="1"/>
          </p:nvPr>
        </p:nvSpPr>
        <p:spPr>
          <a:xfrm>
            <a:off x="571500" y="1124743"/>
            <a:ext cx="7854950" cy="5399881"/>
          </a:xfrm>
        </p:spPr>
        <p:txBody>
          <a:bodyPr>
            <a:normAutofit fontScale="92500" lnSpcReduction="10000"/>
          </a:bodyPr>
          <a:lstStyle/>
          <a:p>
            <a:pPr marR="0" algn="just"/>
            <a:endParaRPr lang="sk-SK" sz="2000" b="1" dirty="0" smtClean="0">
              <a:solidFill>
                <a:srgbClr val="FFC000"/>
              </a:solidFill>
            </a:endParaRPr>
          </a:p>
          <a:p>
            <a:pPr marR="0" algn="just"/>
            <a:r>
              <a:rPr lang="sk-SK" sz="2000" b="1" dirty="0" smtClean="0">
                <a:solidFill>
                  <a:srgbClr val="FFC000"/>
                </a:solidFill>
              </a:rPr>
              <a:t>Celkové náklady stavby</a:t>
            </a:r>
            <a:r>
              <a:rPr lang="sk-SK" sz="2000" dirty="0" smtClean="0"/>
              <a:t>: všetko čo súvisí so stavbou /ako s projektom/</a:t>
            </a:r>
          </a:p>
          <a:p>
            <a:pPr marR="0" algn="just"/>
            <a:r>
              <a:rPr lang="sk-SK" sz="2000" dirty="0" smtClean="0"/>
              <a:t> </a:t>
            </a:r>
          </a:p>
          <a:p>
            <a:pPr marL="342900" marR="0" indent="-342900" algn="just">
              <a:buFont typeface="Wingdings" pitchFamily="2" charset="2"/>
              <a:buChar char="Ø"/>
            </a:pPr>
            <a:r>
              <a:rPr lang="sk-SK" sz="2000" dirty="0" smtClean="0">
                <a:solidFill>
                  <a:srgbClr val="FFC000"/>
                </a:solidFill>
              </a:rPr>
              <a:t>príprava projektu: </a:t>
            </a:r>
            <a:r>
              <a:rPr lang="sk-SK" sz="2000" dirty="0" smtClean="0"/>
              <a:t>štúdie uskutočniteľnosti,  prieskumy návratnosti, vývoj produktu alebo prototypu vrátane  testovania a dokumentácie</a:t>
            </a:r>
          </a:p>
          <a:p>
            <a:pPr marR="0" algn="just"/>
            <a:r>
              <a:rPr lang="sk-SK" sz="2000" dirty="0" smtClean="0"/>
              <a:t> </a:t>
            </a:r>
            <a:endParaRPr lang="sk-SK" sz="2000" dirty="0" smtClean="0">
              <a:solidFill>
                <a:srgbClr val="FFC000"/>
              </a:solidFill>
            </a:endParaRPr>
          </a:p>
          <a:p>
            <a:pPr marL="342900" marR="0" indent="-342900" algn="just">
              <a:buFont typeface="Wingdings" pitchFamily="2" charset="2"/>
              <a:buChar char="Ø"/>
            </a:pPr>
            <a:r>
              <a:rPr lang="sk-SK" sz="2000" dirty="0" smtClean="0">
                <a:solidFill>
                  <a:srgbClr val="FFC000"/>
                </a:solidFill>
              </a:rPr>
              <a:t>výstavba, výroba predmetu</a:t>
            </a:r>
            <a:r>
              <a:rPr lang="sk-SK" sz="2000" dirty="0" smtClean="0"/>
              <a:t>: náklady na tvorbu predmetu, výrobu, výstavbu alebo modernizáciu stavieb, testovanie, dokumentáciu,  dopravu a manipuláciu, a pod.</a:t>
            </a:r>
          </a:p>
          <a:p>
            <a:pPr marR="0" algn="just"/>
            <a:r>
              <a:rPr lang="sk-SK" sz="2000" dirty="0" smtClean="0"/>
              <a:t> </a:t>
            </a:r>
            <a:endParaRPr lang="sk-SK" sz="2000" dirty="0" smtClean="0">
              <a:solidFill>
                <a:srgbClr val="FFC000"/>
              </a:solidFill>
            </a:endParaRPr>
          </a:p>
          <a:p>
            <a:pPr marL="342900" marR="0" indent="-342900" algn="just">
              <a:buFont typeface="Wingdings" pitchFamily="2" charset="2"/>
              <a:buChar char="Ø"/>
            </a:pPr>
            <a:r>
              <a:rPr lang="sk-SK" sz="2000" dirty="0" smtClean="0">
                <a:solidFill>
                  <a:srgbClr val="FFC000"/>
                </a:solidFill>
              </a:rPr>
              <a:t>prevádzka a údržba</a:t>
            </a:r>
          </a:p>
          <a:p>
            <a:pPr marR="0" algn="just"/>
            <a:r>
              <a:rPr lang="sk-SK" sz="2000" dirty="0" smtClean="0">
                <a:solidFill>
                  <a:srgbClr val="FFC000"/>
                </a:solidFill>
              </a:rPr>
              <a:t> </a:t>
            </a:r>
          </a:p>
          <a:p>
            <a:pPr marL="342900" marR="0" indent="-342900" algn="just">
              <a:buFont typeface="Wingdings" pitchFamily="2" charset="2"/>
              <a:buChar char="Ø"/>
            </a:pPr>
            <a:r>
              <a:rPr lang="sk-SK" sz="2000" dirty="0" smtClean="0">
                <a:solidFill>
                  <a:srgbClr val="FFC000"/>
                </a:solidFill>
              </a:rPr>
              <a:t>náklady na vyradenie a likvidáciu </a:t>
            </a:r>
            <a:r>
              <a:rPr lang="sk-SK" sz="2000" dirty="0" smtClean="0"/>
              <a:t>(napr. recyklácia, </a:t>
            </a:r>
            <a:r>
              <a:rPr lang="sk-SK" sz="2000" dirty="0" err="1" smtClean="0"/>
              <a:t>rozobranie</a:t>
            </a:r>
            <a:r>
              <a:rPr lang="sk-SK" sz="2000" dirty="0" smtClean="0"/>
              <a:t>, doprava, pozemné úpravy).</a:t>
            </a:r>
          </a:p>
          <a:p>
            <a:pPr marR="0" algn="just"/>
            <a:endParaRPr lang="sk-SK" sz="2000" dirty="0" smtClean="0"/>
          </a:p>
          <a:p>
            <a:pPr marR="0" algn="just"/>
            <a:r>
              <a:rPr lang="sk-SK" sz="2400" b="1" dirty="0" smtClean="0"/>
              <a:t> </a:t>
            </a:r>
            <a:endParaRPr lang="sk-SK" sz="2400" dirty="0" smtClean="0"/>
          </a:p>
          <a:p>
            <a:pPr marR="0" algn="just" eaLnBrk="1" hangingPunct="1">
              <a:lnSpc>
                <a:spcPct val="8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115</a:t>
            </a:fld>
            <a:endParaRPr lang="sk-SK"/>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dnadpis 4"/>
          <p:cNvSpPr>
            <a:spLocks noGrp="1"/>
          </p:cNvSpPr>
          <p:nvPr>
            <p:ph type="subTitle" idx="1"/>
          </p:nvPr>
        </p:nvSpPr>
        <p:spPr>
          <a:xfrm>
            <a:off x="571500" y="260350"/>
            <a:ext cx="7854950" cy="6337300"/>
          </a:xfrm>
        </p:spPr>
        <p:txBody>
          <a:bodyPr>
            <a:normAutofit/>
          </a:bodyPr>
          <a:lstStyle/>
          <a:p>
            <a:pPr marR="0" algn="just"/>
            <a:r>
              <a:rPr lang="sk-SK" sz="2000" b="1" dirty="0" smtClean="0">
                <a:solidFill>
                  <a:srgbClr val="FFC000"/>
                </a:solidFill>
              </a:rPr>
              <a:t>Kontrakty </a:t>
            </a:r>
            <a:endParaRPr lang="sk-SK" sz="2000" dirty="0" smtClean="0">
              <a:solidFill>
                <a:srgbClr val="FFC000"/>
              </a:solidFill>
            </a:endParaRPr>
          </a:p>
          <a:p>
            <a:pPr marR="0" algn="just"/>
            <a:r>
              <a:rPr lang="sk-SK" sz="2000" dirty="0" smtClean="0"/>
              <a:t>Odmena, ktorá je stanovená za prevedenie alebo dodávku predmetu  kontraktu, a to za súčasného splnenia podmienok špecifikujúcich kontrakt.</a:t>
            </a:r>
          </a:p>
          <a:p>
            <a:pPr marR="0" algn="just"/>
            <a:endParaRPr lang="sk-SK" sz="2000" b="1" dirty="0" smtClean="0"/>
          </a:p>
          <a:p>
            <a:pPr marR="0" algn="just"/>
            <a:r>
              <a:rPr lang="sk-SK" sz="2000" b="1" dirty="0" smtClean="0">
                <a:solidFill>
                  <a:srgbClr val="FFC000"/>
                </a:solidFill>
              </a:rPr>
              <a:t>Kontrakty založené na nákladových cenách</a:t>
            </a:r>
            <a:endParaRPr lang="sk-SK" sz="2000" dirty="0" smtClean="0">
              <a:solidFill>
                <a:srgbClr val="FFC000"/>
              </a:solidFill>
            </a:endParaRPr>
          </a:p>
          <a:p>
            <a:pPr marR="0" algn="just"/>
            <a:r>
              <a:rPr lang="sk-SK" sz="2000" dirty="0" smtClean="0"/>
              <a:t>V tejto kategórií ide o cenové štruktúry založené na premenlivej základnej čiastke, ktorá je stanovená na základe predbežných odhadov celkových finančných objemov a na dohodnutých princípoch čerpania, vykazovania a schvaľovania skutočných nákladov. Najčastejšími variantmi sú:</a:t>
            </a:r>
          </a:p>
          <a:p>
            <a:pPr marL="342900" marR="0" indent="-342900" algn="just">
              <a:buFont typeface="Wingdings" pitchFamily="2" charset="2"/>
              <a:buChar char="Ø"/>
            </a:pPr>
            <a:r>
              <a:rPr lang="sk-SK" sz="2000" dirty="0" smtClean="0"/>
              <a:t>náklady plus percento z nákladov</a:t>
            </a:r>
          </a:p>
          <a:p>
            <a:pPr marL="342900" marR="0" indent="-342900" algn="just">
              <a:buFont typeface="Wingdings" pitchFamily="2" charset="2"/>
              <a:buChar char="Ø"/>
            </a:pPr>
            <a:r>
              <a:rPr lang="sk-SK" sz="2000" dirty="0" smtClean="0"/>
              <a:t>náklady plus pevná časť</a:t>
            </a:r>
          </a:p>
          <a:p>
            <a:pPr marL="342900" marR="0" indent="-342900" algn="just">
              <a:buFont typeface="Wingdings" pitchFamily="2" charset="2"/>
              <a:buChar char="Ø"/>
            </a:pPr>
            <a:r>
              <a:rPr lang="sk-SK" sz="2000" dirty="0" smtClean="0"/>
              <a:t>náklady plus pevná odmena</a:t>
            </a:r>
          </a:p>
          <a:p>
            <a:pPr marL="342900" marR="0" indent="-342900" algn="just">
              <a:buFont typeface="Wingdings" pitchFamily="2" charset="2"/>
              <a:buChar char="Ø"/>
            </a:pPr>
            <a:r>
              <a:rPr lang="sk-SK" sz="2000" dirty="0" smtClean="0"/>
              <a:t>náklady plus cieľová čiastka</a:t>
            </a:r>
          </a:p>
          <a:p>
            <a:pPr marL="342900" marR="0" indent="-342900" algn="just">
              <a:buFont typeface="Wingdings" pitchFamily="2" charset="2"/>
              <a:buChar char="Ø"/>
            </a:pPr>
            <a:r>
              <a:rPr lang="sk-SK" sz="2000" dirty="0" smtClean="0"/>
              <a:t>náklady plus cieľová čiastka so stanoveným stropom</a:t>
            </a:r>
          </a:p>
          <a:p>
            <a:pPr marL="342900" marR="0" indent="-342900" algn="just">
              <a:buFont typeface="Wingdings" pitchFamily="2" charset="2"/>
              <a:buChar char="Ø"/>
            </a:pPr>
            <a:r>
              <a:rPr lang="sk-SK" sz="2000" dirty="0" smtClean="0"/>
              <a:t>čas a materiál</a:t>
            </a:r>
          </a:p>
          <a:p>
            <a:pPr marL="342900" marR="0" indent="-342900" algn="just">
              <a:buFont typeface="Wingdings" pitchFamily="2" charset="2"/>
              <a:buChar char="Ø"/>
            </a:pPr>
            <a:r>
              <a:rPr lang="sk-SK" sz="2000" dirty="0" smtClean="0"/>
              <a:t>jednotková cena</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116</a:t>
            </a:fld>
            <a:endParaRPr lang="sk-SK"/>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odnadpis 4"/>
          <p:cNvSpPr>
            <a:spLocks noGrp="1"/>
          </p:cNvSpPr>
          <p:nvPr>
            <p:ph type="subTitle" idx="1"/>
          </p:nvPr>
        </p:nvSpPr>
        <p:spPr>
          <a:xfrm>
            <a:off x="571500" y="404813"/>
            <a:ext cx="7854950" cy="6119812"/>
          </a:xfrm>
        </p:spPr>
        <p:txBody>
          <a:bodyPr>
            <a:normAutofit/>
          </a:bodyPr>
          <a:lstStyle/>
          <a:p>
            <a:pPr marR="0" algn="just"/>
            <a:r>
              <a:rPr lang="sk-SK" sz="2000" b="1" dirty="0" smtClean="0">
                <a:solidFill>
                  <a:srgbClr val="FFC000"/>
                </a:solidFill>
              </a:rPr>
              <a:t>Náklady plus  percento z nákladov </a:t>
            </a:r>
            <a:r>
              <a:rPr lang="sk-SK" sz="2000" b="1" dirty="0" smtClean="0"/>
              <a:t>(angl. </a:t>
            </a:r>
            <a:r>
              <a:rPr lang="sk-SK" sz="2000" b="1" dirty="0" err="1" smtClean="0"/>
              <a:t>Cost</a:t>
            </a:r>
            <a:r>
              <a:rPr lang="sk-SK" sz="2000" b="1" dirty="0" smtClean="0"/>
              <a:t> Plus </a:t>
            </a:r>
            <a:r>
              <a:rPr lang="sk-SK" sz="2000" b="1" dirty="0" err="1" smtClean="0"/>
              <a:t>Percentage</a:t>
            </a:r>
            <a:r>
              <a:rPr lang="sk-SK" sz="2000" b="1" dirty="0" smtClean="0"/>
              <a:t> </a:t>
            </a:r>
            <a:r>
              <a:rPr lang="sk-SK" sz="2000" b="1" dirty="0" err="1" smtClean="0"/>
              <a:t>of</a:t>
            </a:r>
            <a:r>
              <a:rPr lang="sk-SK" sz="2000" b="1" dirty="0" smtClean="0"/>
              <a:t> </a:t>
            </a:r>
            <a:r>
              <a:rPr lang="sk-SK" sz="2000" b="1" dirty="0" err="1" smtClean="0"/>
              <a:t>Cost</a:t>
            </a:r>
            <a:r>
              <a:rPr lang="sk-SK" sz="2000" b="1" dirty="0" smtClean="0"/>
              <a:t>, CPPC)</a:t>
            </a:r>
            <a:endParaRPr lang="sk-SK" sz="2000" dirty="0" smtClean="0"/>
          </a:p>
          <a:p>
            <a:pPr marR="0" algn="just"/>
            <a:r>
              <a:rPr lang="sk-SK" sz="2000" dirty="0" smtClean="0"/>
              <a:t>Cena je tvorená na základe preukázaných nákladov a zmluvne stanovenou odmenou percentom z týchto nákladov za predaný výsledok. V tomto type kontraktu je nositeľom rizík zákazník.</a:t>
            </a:r>
          </a:p>
          <a:p>
            <a:pPr marR="0" algn="just"/>
            <a:r>
              <a:rPr lang="sk-SK" sz="2000" dirty="0" smtClean="0"/>
              <a:t> </a:t>
            </a:r>
            <a:endParaRPr lang="sk-SK" sz="2000" dirty="0" smtClean="0">
              <a:solidFill>
                <a:srgbClr val="FFC000"/>
              </a:solidFill>
            </a:endParaRPr>
          </a:p>
          <a:p>
            <a:pPr marR="0" algn="just"/>
            <a:r>
              <a:rPr lang="sk-SK" sz="2000" b="1" dirty="0" smtClean="0">
                <a:solidFill>
                  <a:srgbClr val="FFC000"/>
                </a:solidFill>
              </a:rPr>
              <a:t>Náklady plus pevná čiastka </a:t>
            </a:r>
            <a:r>
              <a:rPr lang="sk-SK" sz="2000" b="1" dirty="0" smtClean="0"/>
              <a:t>(angl. </a:t>
            </a:r>
            <a:r>
              <a:rPr lang="sk-SK" sz="2000" b="1" dirty="0" err="1" smtClean="0"/>
              <a:t>Cost</a:t>
            </a:r>
            <a:r>
              <a:rPr lang="sk-SK" sz="2000" b="1" dirty="0" smtClean="0"/>
              <a:t> Plus </a:t>
            </a:r>
            <a:r>
              <a:rPr lang="sk-SK" sz="2000" b="1" dirty="0" err="1" smtClean="0"/>
              <a:t>Fixed</a:t>
            </a:r>
            <a:r>
              <a:rPr lang="sk-SK" sz="2000" b="1" dirty="0" smtClean="0"/>
              <a:t> </a:t>
            </a:r>
            <a:r>
              <a:rPr lang="sk-SK" sz="2000" b="1" dirty="0" err="1" smtClean="0"/>
              <a:t>Fee</a:t>
            </a:r>
            <a:r>
              <a:rPr lang="sk-SK" sz="2000" b="1" dirty="0" smtClean="0"/>
              <a:t>, CPFF)</a:t>
            </a:r>
            <a:endParaRPr lang="sk-SK" sz="2000" dirty="0" smtClean="0"/>
          </a:p>
          <a:p>
            <a:pPr marR="0" algn="just"/>
            <a:r>
              <a:rPr lang="sk-SK" sz="2000" dirty="0" smtClean="0"/>
              <a:t>Cena je tvorená na základe preukázaných nákladov a zmluvne stanovenou fixnou odmenou za predaný výsledok vypočítanou spravidla percentom z odhadovaných nákladov. V tomto  type kontraktu je nositeľom rizík opäť zákazník.</a:t>
            </a:r>
          </a:p>
          <a:p>
            <a:pPr marR="0" algn="just"/>
            <a:r>
              <a:rPr lang="sk-SK" sz="2000" dirty="0" smtClean="0"/>
              <a:t> </a:t>
            </a:r>
            <a:endParaRPr lang="sk-SK" sz="2000" dirty="0" smtClean="0">
              <a:solidFill>
                <a:srgbClr val="FFC000"/>
              </a:solidFill>
            </a:endParaRPr>
          </a:p>
          <a:p>
            <a:pPr marR="0" algn="just"/>
            <a:r>
              <a:rPr lang="sk-SK" sz="2000" b="1" dirty="0" smtClean="0">
                <a:solidFill>
                  <a:srgbClr val="FFC000"/>
                </a:solidFill>
              </a:rPr>
              <a:t>Náklady plus cieľová čiastka </a:t>
            </a:r>
            <a:r>
              <a:rPr lang="sk-SK" sz="2000" b="1" dirty="0" smtClean="0"/>
              <a:t>(angl. </a:t>
            </a:r>
            <a:r>
              <a:rPr lang="sk-SK" sz="2000" b="1" dirty="0" err="1" smtClean="0"/>
              <a:t>Cost</a:t>
            </a:r>
            <a:r>
              <a:rPr lang="sk-SK" sz="2000" b="1" dirty="0" smtClean="0"/>
              <a:t> Plus </a:t>
            </a:r>
            <a:r>
              <a:rPr lang="sk-SK" sz="2000" b="1" dirty="0" err="1" smtClean="0"/>
              <a:t>Incentive</a:t>
            </a:r>
            <a:r>
              <a:rPr lang="sk-SK" sz="2000" b="1" dirty="0" smtClean="0"/>
              <a:t> </a:t>
            </a:r>
            <a:r>
              <a:rPr lang="sk-SK" sz="2000" b="1" dirty="0" err="1" smtClean="0"/>
              <a:t>Fee</a:t>
            </a:r>
            <a:r>
              <a:rPr lang="sk-SK" sz="2000" b="1" dirty="0" smtClean="0"/>
              <a:t>, CPIF)</a:t>
            </a:r>
            <a:endParaRPr lang="sk-SK" sz="2000" dirty="0" smtClean="0"/>
          </a:p>
          <a:p>
            <a:pPr marR="0" algn="just"/>
            <a:r>
              <a:rPr lang="sk-SK" sz="2000" dirty="0" smtClean="0"/>
              <a:t>U tohto typu kontraktu vychádza cena opäť z odhadovaných nákladov a zmluvne stanovenej cieľovej odmeny  za odovzdaný výsledok. Cieľová odmena sa skladá z  podielov na usporených nákladoch vzhľadom k očakávaným nákladom projektu a prípadnej fixnej odmeny za odovzdaný výsledok.</a:t>
            </a:r>
          </a:p>
          <a:p>
            <a:pPr marR="0" algn="just"/>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117</a:t>
            </a:fld>
            <a:endParaRPr lang="sk-SK"/>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odnadpis 4"/>
          <p:cNvSpPr>
            <a:spLocks noGrp="1"/>
          </p:cNvSpPr>
          <p:nvPr>
            <p:ph type="subTitle" idx="1"/>
          </p:nvPr>
        </p:nvSpPr>
        <p:spPr>
          <a:xfrm>
            <a:off x="571500" y="404813"/>
            <a:ext cx="7854950" cy="6119812"/>
          </a:xfrm>
        </p:spPr>
        <p:txBody>
          <a:bodyPr>
            <a:normAutofit/>
          </a:bodyPr>
          <a:lstStyle/>
          <a:p>
            <a:pPr marR="0" algn="just"/>
            <a:r>
              <a:rPr lang="sk-SK" sz="2000" b="1" dirty="0" smtClean="0">
                <a:solidFill>
                  <a:srgbClr val="FFC000"/>
                </a:solidFill>
              </a:rPr>
              <a:t>Náklady plus cieľová čiastka so stanoveným stropom </a:t>
            </a:r>
            <a:r>
              <a:rPr lang="sk-SK" sz="2000" b="1" dirty="0" smtClean="0"/>
              <a:t>(angl. </a:t>
            </a:r>
            <a:r>
              <a:rPr lang="sk-SK" sz="2000" b="1" dirty="0" err="1" smtClean="0"/>
              <a:t>Cost</a:t>
            </a:r>
            <a:r>
              <a:rPr lang="sk-SK" sz="2000" b="1" dirty="0" smtClean="0"/>
              <a:t> Plus </a:t>
            </a:r>
            <a:r>
              <a:rPr lang="sk-SK" sz="2000" b="1" dirty="0" err="1" smtClean="0"/>
              <a:t>Incentive</a:t>
            </a:r>
            <a:r>
              <a:rPr lang="sk-SK" sz="2000" b="1" dirty="0" smtClean="0"/>
              <a:t> </a:t>
            </a:r>
            <a:r>
              <a:rPr lang="sk-SK" sz="2000" b="1" dirty="0" err="1" smtClean="0"/>
              <a:t>Fee</a:t>
            </a:r>
            <a:r>
              <a:rPr lang="sk-SK" sz="2000" b="1" dirty="0" smtClean="0"/>
              <a:t> </a:t>
            </a:r>
            <a:r>
              <a:rPr lang="sk-SK" sz="2000" b="1" dirty="0" err="1" smtClean="0"/>
              <a:t>with</a:t>
            </a:r>
            <a:r>
              <a:rPr lang="sk-SK" sz="2000" b="1" dirty="0" smtClean="0"/>
              <a:t> </a:t>
            </a:r>
            <a:r>
              <a:rPr lang="sk-SK" sz="2000" b="1" dirty="0" err="1" smtClean="0"/>
              <a:t>Ceiling</a:t>
            </a:r>
            <a:r>
              <a:rPr lang="sk-SK" sz="2000" b="1" dirty="0" smtClean="0"/>
              <a:t> </a:t>
            </a:r>
            <a:r>
              <a:rPr lang="sk-SK" sz="2000" b="1" dirty="0" err="1" smtClean="0"/>
              <a:t>Price</a:t>
            </a:r>
            <a:r>
              <a:rPr lang="sk-SK" sz="2000" b="1" dirty="0" smtClean="0"/>
              <a:t>)</a:t>
            </a:r>
            <a:endParaRPr lang="sk-SK" sz="2000" dirty="0" smtClean="0"/>
          </a:p>
          <a:p>
            <a:pPr marR="0" algn="just"/>
            <a:r>
              <a:rPr lang="sk-SK" sz="2000" dirty="0" smtClean="0"/>
              <a:t>Obdoba predchádzajúceho typu kontraktu – cena vychádza opäť z odhadovaných nákladov a zmluvne stanovenej cieľovej odmeny za predaný výsledok so stanovenou maximálnou výškou.</a:t>
            </a:r>
          </a:p>
          <a:p>
            <a:pPr marR="0" algn="just"/>
            <a:r>
              <a:rPr lang="sk-SK" sz="2000" dirty="0" smtClean="0"/>
              <a:t> </a:t>
            </a:r>
            <a:endParaRPr lang="sk-SK" sz="2000" dirty="0" smtClean="0">
              <a:solidFill>
                <a:srgbClr val="FFC000"/>
              </a:solidFill>
            </a:endParaRPr>
          </a:p>
          <a:p>
            <a:pPr marR="0" algn="just"/>
            <a:r>
              <a:rPr lang="sk-SK" sz="2000" b="1" dirty="0" smtClean="0">
                <a:solidFill>
                  <a:srgbClr val="FFC000"/>
                </a:solidFill>
              </a:rPr>
              <a:t>Čas a materiál </a:t>
            </a:r>
            <a:r>
              <a:rPr lang="sk-SK" sz="2000" b="1" dirty="0" smtClean="0"/>
              <a:t>(angl. </a:t>
            </a:r>
            <a:r>
              <a:rPr lang="sk-SK" sz="2000" b="1" dirty="0" err="1" smtClean="0"/>
              <a:t>Time</a:t>
            </a:r>
            <a:r>
              <a:rPr lang="sk-SK" sz="2000" b="1" dirty="0" smtClean="0"/>
              <a:t> and </a:t>
            </a:r>
            <a:r>
              <a:rPr lang="sk-SK" sz="2000" b="1" dirty="0" err="1" smtClean="0"/>
              <a:t>Materials</a:t>
            </a:r>
            <a:r>
              <a:rPr lang="sk-SK" sz="2000" b="1" dirty="0" smtClean="0"/>
              <a:t>, T&amp;M)</a:t>
            </a:r>
            <a:endParaRPr lang="sk-SK" sz="2000" dirty="0" smtClean="0"/>
          </a:p>
          <a:p>
            <a:pPr marR="0" algn="just"/>
            <a:r>
              <a:rPr lang="sk-SK" sz="2000" dirty="0" smtClean="0"/>
              <a:t>Tento typ kontraktu sa používa ak je riadenie projektu a jeho rizík celkom na strane zákazníka a dodávateľ poskytuje iba služby a/alebo materiál na základe požiadavky  špecifikovanej zákazníkom. Dodávateľ je platený za priamo uskutočnenú dodávku.</a:t>
            </a:r>
          </a:p>
          <a:p>
            <a:pPr marR="0" algn="just"/>
            <a:r>
              <a:rPr lang="sk-SK" sz="2000" dirty="0" smtClean="0">
                <a:solidFill>
                  <a:srgbClr val="FFC000"/>
                </a:solidFill>
              </a:rPr>
              <a:t> </a:t>
            </a:r>
          </a:p>
          <a:p>
            <a:pPr marR="0" algn="just"/>
            <a:r>
              <a:rPr lang="sk-SK" sz="2000" b="1" dirty="0" smtClean="0">
                <a:solidFill>
                  <a:srgbClr val="FFC000"/>
                </a:solidFill>
              </a:rPr>
              <a:t>Jednotková cena </a:t>
            </a:r>
            <a:r>
              <a:rPr lang="sk-SK" sz="2000" b="1" dirty="0" smtClean="0"/>
              <a:t>(angl. </a:t>
            </a:r>
            <a:r>
              <a:rPr lang="sk-SK" sz="2000" b="1" dirty="0" err="1" smtClean="0"/>
              <a:t>Unit</a:t>
            </a:r>
            <a:r>
              <a:rPr lang="sk-SK" sz="2000" b="1" dirty="0" smtClean="0"/>
              <a:t> </a:t>
            </a:r>
            <a:r>
              <a:rPr lang="sk-SK" sz="2000" b="1" dirty="0" err="1" smtClean="0"/>
              <a:t>Price</a:t>
            </a:r>
            <a:r>
              <a:rPr lang="sk-SK" sz="2000" b="1" dirty="0" smtClean="0"/>
              <a:t>)</a:t>
            </a:r>
            <a:endParaRPr lang="sk-SK" sz="2000" dirty="0" smtClean="0"/>
          </a:p>
          <a:p>
            <a:pPr marR="0" algn="just"/>
            <a:r>
              <a:rPr lang="sk-SK" sz="2000" dirty="0" smtClean="0"/>
              <a:t>Cena za dodávku sa vypočíta ako násobok poskytnutých presne definovaných jednotiek, napr. 10 ks optických </a:t>
            </a:r>
            <a:r>
              <a:rPr lang="sk-SK" sz="2000" dirty="0" err="1" smtClean="0"/>
              <a:t>čidiel</a:t>
            </a:r>
            <a:r>
              <a:rPr lang="sk-SK" sz="2000" dirty="0" smtClean="0"/>
              <a:t> za jednotkovú cenu 800.</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118</a:t>
            </a:fld>
            <a:endParaRPr lang="sk-SK"/>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dnadpis 4"/>
          <p:cNvSpPr>
            <a:spLocks noGrp="1"/>
          </p:cNvSpPr>
          <p:nvPr>
            <p:ph type="subTitle" idx="1"/>
          </p:nvPr>
        </p:nvSpPr>
        <p:spPr>
          <a:xfrm>
            <a:off x="571500" y="333375"/>
            <a:ext cx="7854950" cy="6191250"/>
          </a:xfrm>
        </p:spPr>
        <p:txBody>
          <a:bodyPr>
            <a:normAutofit/>
          </a:bodyPr>
          <a:lstStyle/>
          <a:p>
            <a:pPr marR="0" algn="just"/>
            <a:r>
              <a:rPr lang="sk-SK" sz="2800" b="1" dirty="0" smtClean="0">
                <a:solidFill>
                  <a:srgbClr val="FFC000"/>
                </a:solidFill>
              </a:rPr>
              <a:t>Kontrakty založené na pevnej cene</a:t>
            </a:r>
            <a:endParaRPr lang="sk-SK" sz="2800" dirty="0" smtClean="0">
              <a:solidFill>
                <a:srgbClr val="FFC000"/>
              </a:solidFill>
            </a:endParaRPr>
          </a:p>
          <a:p>
            <a:pPr marR="0" algn="just"/>
            <a:r>
              <a:rPr lang="sk-SK" sz="2000" dirty="0" smtClean="0"/>
              <a:t>Táto kategória cenových štruktúr je založená na pevnej základnej čiastke, ktorá je stanovená na základe predbežnej kalkulácie projektu a okrem plánovaných nákladov spravidla zahŕňa primeranú rezervu na krytie nepresností  odhadov a budúcich rizík. Jednotlivé varianty sa potom líšia  podľa typu dohodnutej cieľovej odmeny:</a:t>
            </a:r>
          </a:p>
          <a:p>
            <a:pPr marL="342900" marR="0" indent="-342900" algn="just">
              <a:buFont typeface="Wingdings" pitchFamily="2" charset="2"/>
              <a:buChar char="Ø"/>
            </a:pPr>
            <a:r>
              <a:rPr lang="sk-SK" sz="2000" dirty="0" smtClean="0"/>
              <a:t>pevná cena</a:t>
            </a:r>
          </a:p>
          <a:p>
            <a:pPr marL="342900" marR="0" indent="-342900" algn="just">
              <a:buFont typeface="Wingdings" pitchFamily="2" charset="2"/>
              <a:buChar char="Ø"/>
            </a:pPr>
            <a:r>
              <a:rPr lang="sk-SK" sz="2000" dirty="0" smtClean="0"/>
              <a:t>pevná cena plus premenlivá čiastka</a:t>
            </a:r>
          </a:p>
          <a:p>
            <a:pPr marL="342900" marR="0" indent="-342900" algn="just">
              <a:buFont typeface="Wingdings" pitchFamily="2" charset="2"/>
              <a:buChar char="Ø"/>
            </a:pPr>
            <a:r>
              <a:rPr lang="sk-SK" sz="2000" dirty="0" smtClean="0"/>
              <a:t>pevná cena plus cieľová čiastka</a:t>
            </a:r>
          </a:p>
          <a:p>
            <a:pPr marL="342900" marR="0" indent="-342900" algn="just">
              <a:buFont typeface="Wingdings" pitchFamily="2" charset="2"/>
              <a:buChar char="Ø"/>
            </a:pPr>
            <a:r>
              <a:rPr lang="sk-SK" sz="2000" dirty="0" smtClean="0"/>
              <a:t>pevná cena plus cieľová odmena</a:t>
            </a:r>
          </a:p>
          <a:p>
            <a:pPr marR="0" algn="just"/>
            <a:r>
              <a:rPr lang="sk-SK" sz="2000" dirty="0" smtClean="0"/>
              <a:t> </a:t>
            </a:r>
          </a:p>
          <a:p>
            <a:pPr marR="0" algn="just"/>
            <a:r>
              <a:rPr lang="sk-SK" sz="2000" dirty="0" smtClean="0">
                <a:solidFill>
                  <a:srgbClr val="FFC000"/>
                </a:solidFill>
              </a:rPr>
              <a:t>Pevná cena </a:t>
            </a:r>
            <a:r>
              <a:rPr lang="sk-SK" sz="2000" b="1" dirty="0" smtClean="0"/>
              <a:t>(angl. </a:t>
            </a:r>
            <a:r>
              <a:rPr lang="sk-SK" sz="2000" b="1" dirty="0" err="1" smtClean="0"/>
              <a:t>Firm</a:t>
            </a:r>
            <a:r>
              <a:rPr lang="sk-SK" sz="2000" b="1" dirty="0" smtClean="0"/>
              <a:t> </a:t>
            </a:r>
            <a:r>
              <a:rPr lang="sk-SK" sz="2000" b="1" dirty="0" err="1" smtClean="0"/>
              <a:t>Fixed</a:t>
            </a:r>
            <a:r>
              <a:rPr lang="sk-SK" sz="2000" b="1" dirty="0" smtClean="0"/>
              <a:t> </a:t>
            </a:r>
            <a:r>
              <a:rPr lang="sk-SK" sz="2000" b="1" dirty="0" err="1" smtClean="0"/>
              <a:t>Price</a:t>
            </a:r>
            <a:r>
              <a:rPr lang="sk-SK" sz="2000" b="1" dirty="0" smtClean="0"/>
              <a:t>, FFP)</a:t>
            </a:r>
            <a:endParaRPr lang="sk-SK" sz="2000" dirty="0" smtClean="0"/>
          </a:p>
          <a:p>
            <a:pPr marR="0" algn="just"/>
            <a:r>
              <a:rPr lang="sk-SK" sz="2000" dirty="0" smtClean="0"/>
              <a:t>Pevná cena je na ocenenie projektov používaná najčastejšie. Je výrazom dohody , že dodávateľ dodá materiál  a /alebo služby za dopredu určenú cenu. Väčšina rizík projektu je na strane dodávateľa a ten má možnosti ich správnym riadením využiť pre tvorbu zisku. Je logické, že na strane dodávateľa je potom všetka snaha na dosiahnutie efektivity projektu.</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119</a:t>
            </a:fld>
            <a:endParaRPr lang="sk-S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14F93494-CFDE-431A-948F-FD01E074B68C}" type="slidenum">
              <a:rPr lang="sk-SK" smtClean="0"/>
              <a:pPr>
                <a:defRPr/>
              </a:pPr>
              <a:t>12</a:t>
            </a:fld>
            <a:endParaRPr lang="sk-SK"/>
          </a:p>
        </p:txBody>
      </p:sp>
      <p:pic>
        <p:nvPicPr>
          <p:cNvPr id="1026" name="Picture 2" descr="C:\Users\Mikolaj\Desktop\project-management-infographic.png"/>
          <p:cNvPicPr>
            <a:picLocks noChangeAspect="1" noChangeArrowheads="1"/>
          </p:cNvPicPr>
          <p:nvPr/>
        </p:nvPicPr>
        <p:blipFill>
          <a:blip r:embed="rId2" cstate="print"/>
          <a:srcRect/>
          <a:stretch>
            <a:fillRect/>
          </a:stretch>
        </p:blipFill>
        <p:spPr bwMode="auto">
          <a:xfrm>
            <a:off x="1619672" y="980728"/>
            <a:ext cx="6048672" cy="4653309"/>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odnadpis 4"/>
          <p:cNvSpPr>
            <a:spLocks noGrp="1"/>
          </p:cNvSpPr>
          <p:nvPr>
            <p:ph type="subTitle" idx="1"/>
          </p:nvPr>
        </p:nvSpPr>
        <p:spPr>
          <a:xfrm>
            <a:off x="571500" y="404813"/>
            <a:ext cx="7854950" cy="6119812"/>
          </a:xfrm>
        </p:spPr>
        <p:txBody>
          <a:bodyPr/>
          <a:lstStyle/>
          <a:p>
            <a:pPr marR="0" algn="just"/>
            <a:r>
              <a:rPr lang="sk-SK" sz="2000" dirty="0" smtClean="0">
                <a:solidFill>
                  <a:srgbClr val="FFC000"/>
                </a:solidFill>
              </a:rPr>
              <a:t>Pevná cena plus premenlivá čiastka </a:t>
            </a:r>
            <a:r>
              <a:rPr lang="sk-SK" sz="2000" b="1" dirty="0" smtClean="0"/>
              <a:t>(angl. </a:t>
            </a:r>
            <a:r>
              <a:rPr lang="sk-SK" sz="2000" b="1" dirty="0" err="1" smtClean="0"/>
              <a:t>Firm</a:t>
            </a:r>
            <a:r>
              <a:rPr lang="sk-SK" sz="2000" b="1" dirty="0" smtClean="0"/>
              <a:t> </a:t>
            </a:r>
            <a:r>
              <a:rPr lang="sk-SK" sz="2000" b="1" dirty="0" err="1" smtClean="0"/>
              <a:t>Fixed</a:t>
            </a:r>
            <a:r>
              <a:rPr lang="sk-SK" sz="2000" b="1" dirty="0" smtClean="0"/>
              <a:t> </a:t>
            </a:r>
            <a:r>
              <a:rPr lang="sk-SK" sz="2000" b="1" dirty="0" err="1" smtClean="0"/>
              <a:t>Price</a:t>
            </a:r>
            <a:r>
              <a:rPr lang="sk-SK" sz="2000" b="1" dirty="0" smtClean="0"/>
              <a:t> </a:t>
            </a:r>
            <a:r>
              <a:rPr lang="sk-SK" sz="2000" b="1" dirty="0" err="1" smtClean="0"/>
              <a:t>Redeterminable</a:t>
            </a:r>
            <a:r>
              <a:rPr lang="sk-SK" sz="2000" b="1" dirty="0" smtClean="0"/>
              <a:t>, FFPR)</a:t>
            </a:r>
            <a:endParaRPr lang="sk-SK" sz="2000" dirty="0" smtClean="0"/>
          </a:p>
          <a:p>
            <a:pPr marR="0" algn="just"/>
            <a:r>
              <a:rPr lang="sk-SK" sz="2000" dirty="0" smtClean="0"/>
              <a:t>Tento typ kontraktov sa využíva pre niektoré typy  konzultačných projektov, u ktorých je kvalita výstupov v okamihu ukončenia projektu  ťažko merateľná. Je stanovená na princípe  pevnej ceny za vykonanie prác a premenlivej odmeny vypočítanej napríklad na základe meraní výkonnosti procesov v stanovenom období po skončení projektu.</a:t>
            </a:r>
          </a:p>
          <a:p>
            <a:pPr marR="0" algn="just"/>
            <a:r>
              <a:rPr lang="sk-SK" sz="2000" dirty="0" smtClean="0"/>
              <a:t> </a:t>
            </a:r>
          </a:p>
          <a:p>
            <a:pPr marR="0" algn="just"/>
            <a:r>
              <a:rPr lang="sk-SK" sz="2000" dirty="0" smtClean="0"/>
              <a:t> </a:t>
            </a:r>
            <a:endParaRPr lang="sk-SK" sz="2000" dirty="0" smtClean="0">
              <a:solidFill>
                <a:srgbClr val="FFC000"/>
              </a:solidFill>
            </a:endParaRPr>
          </a:p>
          <a:p>
            <a:pPr marR="0" algn="just"/>
            <a:r>
              <a:rPr lang="sk-SK" sz="2000" dirty="0" smtClean="0">
                <a:solidFill>
                  <a:srgbClr val="FFC000"/>
                </a:solidFill>
              </a:rPr>
              <a:t>Pevná cena plus cieľová čiastka </a:t>
            </a:r>
            <a:r>
              <a:rPr lang="sk-SK" sz="2000" b="1" dirty="0" smtClean="0"/>
              <a:t>(angl. </a:t>
            </a:r>
            <a:r>
              <a:rPr lang="sk-SK" sz="2000" b="1" dirty="0" err="1" smtClean="0"/>
              <a:t>Fixed</a:t>
            </a:r>
            <a:r>
              <a:rPr lang="sk-SK" sz="2000" b="1" dirty="0" smtClean="0"/>
              <a:t> </a:t>
            </a:r>
            <a:r>
              <a:rPr lang="sk-SK" sz="2000" b="1" dirty="0" err="1" smtClean="0"/>
              <a:t>Price</a:t>
            </a:r>
            <a:r>
              <a:rPr lang="sk-SK" sz="2000" b="1" dirty="0" smtClean="0"/>
              <a:t> Plus </a:t>
            </a:r>
            <a:r>
              <a:rPr lang="sk-SK" sz="2000" b="1" dirty="0" err="1" smtClean="0"/>
              <a:t>Incentive</a:t>
            </a:r>
            <a:r>
              <a:rPr lang="sk-SK" sz="2000" b="1" dirty="0" smtClean="0"/>
              <a:t> </a:t>
            </a:r>
            <a:r>
              <a:rPr lang="sk-SK" sz="2000" b="1" dirty="0" err="1" smtClean="0"/>
              <a:t>Fee</a:t>
            </a:r>
            <a:r>
              <a:rPr lang="sk-SK" sz="2000" b="1" dirty="0" smtClean="0"/>
              <a:t>, FPPIF)</a:t>
            </a:r>
            <a:endParaRPr lang="sk-SK" sz="2000" dirty="0" smtClean="0"/>
          </a:p>
          <a:p>
            <a:pPr marR="0" algn="just"/>
            <a:r>
              <a:rPr lang="sk-SK" sz="2000" dirty="0" smtClean="0"/>
              <a:t>Tento typ kontraktu býva najzložitejší, pretože obsahuje mnoho cenových schém založených na cieľových nákladoch, cieľovom zisku, podiele, maximálnej cene projektu a pod.</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120</a:t>
            </a:fld>
            <a:endParaRPr lang="sk-SK"/>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odnadpis 4"/>
          <p:cNvSpPr>
            <a:spLocks noGrp="1"/>
          </p:cNvSpPr>
          <p:nvPr>
            <p:ph type="subTitle" idx="1"/>
          </p:nvPr>
        </p:nvSpPr>
        <p:spPr>
          <a:xfrm>
            <a:off x="571500" y="404813"/>
            <a:ext cx="7854950" cy="6119812"/>
          </a:xfrm>
        </p:spPr>
        <p:txBody>
          <a:bodyPr/>
          <a:lstStyle/>
          <a:p>
            <a:pPr marR="0" algn="just"/>
            <a:r>
              <a:rPr lang="sk-SK" sz="2000" dirty="0" smtClean="0"/>
              <a:t> </a:t>
            </a:r>
          </a:p>
          <a:p>
            <a:pPr marR="0" algn="just"/>
            <a:r>
              <a:rPr lang="sk-SK" sz="2000" dirty="0" smtClean="0">
                <a:solidFill>
                  <a:srgbClr val="FFC000"/>
                </a:solidFill>
              </a:rPr>
              <a:t>Pevná cena plus cieľová odmena </a:t>
            </a:r>
            <a:r>
              <a:rPr lang="sk-SK" sz="2000" b="1" dirty="0" smtClean="0"/>
              <a:t>(angl. </a:t>
            </a:r>
            <a:r>
              <a:rPr lang="sk-SK" sz="2000" b="1" dirty="0" err="1" smtClean="0"/>
              <a:t>Fixed</a:t>
            </a:r>
            <a:r>
              <a:rPr lang="sk-SK" sz="2000" b="1" dirty="0" smtClean="0"/>
              <a:t> </a:t>
            </a:r>
            <a:r>
              <a:rPr lang="sk-SK" sz="2000" b="1" dirty="0" err="1" smtClean="0"/>
              <a:t>Price</a:t>
            </a:r>
            <a:r>
              <a:rPr lang="sk-SK" sz="2000" b="1" dirty="0" smtClean="0"/>
              <a:t> Plus </a:t>
            </a:r>
            <a:r>
              <a:rPr lang="sk-SK" sz="2000" b="1" dirty="0" err="1" smtClean="0"/>
              <a:t>Award</a:t>
            </a:r>
            <a:r>
              <a:rPr lang="sk-SK" sz="2000" b="1" dirty="0" smtClean="0"/>
              <a:t> </a:t>
            </a:r>
            <a:r>
              <a:rPr lang="sk-SK" sz="2000" b="1" dirty="0" err="1" smtClean="0"/>
              <a:t>Fee</a:t>
            </a:r>
            <a:r>
              <a:rPr lang="sk-SK" sz="2000" b="1" dirty="0" smtClean="0"/>
              <a:t>, FPPAF)</a:t>
            </a:r>
            <a:endParaRPr lang="sk-SK" sz="2000" dirty="0" smtClean="0"/>
          </a:p>
          <a:p>
            <a:pPr marR="0" algn="just"/>
            <a:r>
              <a:rPr lang="sk-SK" sz="2000" dirty="0" smtClean="0"/>
              <a:t>Variant predchádzajúceho prípadu s malou odlišnosťou – fixná odmena za odovzdaný výsledok je stanovená na základe zákazníkovho subjektívne hodnoteného prínosu splnenia cieľov.</a:t>
            </a:r>
          </a:p>
          <a:p>
            <a:pPr marR="0" algn="just"/>
            <a:r>
              <a:rPr lang="sk-SK" sz="20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121</a:t>
            </a:fld>
            <a:endParaRPr lang="sk-SK"/>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odnadpis 4"/>
          <p:cNvSpPr>
            <a:spLocks noGrp="1"/>
          </p:cNvSpPr>
          <p:nvPr>
            <p:ph type="subTitle" idx="1"/>
          </p:nvPr>
        </p:nvSpPr>
        <p:spPr>
          <a:xfrm>
            <a:off x="179512" y="404664"/>
            <a:ext cx="8712968" cy="6119812"/>
          </a:xfrm>
        </p:spPr>
        <p:txBody>
          <a:bodyPr>
            <a:normAutofit/>
          </a:bodyPr>
          <a:lstStyle/>
          <a:p>
            <a:pPr algn="l"/>
            <a:r>
              <a:rPr lang="sk-SK" sz="3600" dirty="0" smtClean="0">
                <a:solidFill>
                  <a:srgbClr val="FFC000"/>
                </a:solidFill>
                <a:effectLst>
                  <a:outerShdw blurRad="38100" dist="38100" dir="2700000" algn="tl">
                    <a:srgbClr val="000000">
                      <a:alpha val="43137"/>
                    </a:srgbClr>
                  </a:outerShdw>
                </a:effectLst>
                <a:latin typeface="+mj-lt"/>
              </a:rPr>
              <a:t>Metódy financovania  </a:t>
            </a:r>
            <a:r>
              <a:rPr lang="sk-SK" sz="3600" dirty="0">
                <a:solidFill>
                  <a:srgbClr val="FFC000"/>
                </a:solidFill>
                <a:effectLst>
                  <a:outerShdw blurRad="38100" dist="38100" dir="2700000" algn="tl">
                    <a:srgbClr val="000000">
                      <a:alpha val="43137"/>
                    </a:srgbClr>
                  </a:outerShdw>
                </a:effectLst>
                <a:latin typeface="+mj-lt"/>
              </a:rPr>
              <a:t>dopravnej infraštruktúry</a:t>
            </a:r>
          </a:p>
          <a:p>
            <a:pPr algn="just"/>
            <a:r>
              <a:rPr lang="sk-SK" sz="2000" b="1" dirty="0"/>
              <a:t> </a:t>
            </a:r>
            <a:endParaRPr lang="sk-SK" sz="2000" dirty="0"/>
          </a:p>
          <a:p>
            <a:pPr marL="342900" lvl="0" indent="-342900" algn="just">
              <a:buFont typeface="Wingdings" pitchFamily="2" charset="2"/>
              <a:buChar char="Ø"/>
            </a:pPr>
            <a:r>
              <a:rPr lang="sk-SK" sz="2000" b="1" dirty="0" smtClean="0"/>
              <a:t>štátny </a:t>
            </a:r>
            <a:r>
              <a:rPr lang="sk-SK" sz="2000" b="1" dirty="0"/>
              <a:t>rozpočet : NDS a.s., SSC – diaľnice, R, </a:t>
            </a:r>
            <a:r>
              <a:rPr lang="sk-SK" sz="2000" b="1" dirty="0" err="1"/>
              <a:t>I.triedy</a:t>
            </a:r>
            <a:endParaRPr lang="sk-SK" sz="2000" dirty="0"/>
          </a:p>
          <a:p>
            <a:pPr algn="just"/>
            <a:r>
              <a:rPr lang="sk-SK" sz="2000" b="1" dirty="0"/>
              <a:t> </a:t>
            </a:r>
            <a:endParaRPr lang="sk-SK" sz="2000" dirty="0"/>
          </a:p>
          <a:p>
            <a:pPr marL="342900" lvl="0" indent="-342900" algn="just">
              <a:buFont typeface="Wingdings" pitchFamily="2" charset="2"/>
              <a:buChar char="Ø"/>
            </a:pPr>
            <a:r>
              <a:rPr lang="sk-SK" sz="2000" b="1" dirty="0" smtClean="0"/>
              <a:t>daň </a:t>
            </a:r>
            <a:r>
              <a:rPr lang="sk-SK" sz="2000" b="1" dirty="0"/>
              <a:t>z motorových vozidiel/ cestná daň/: VÚC – II. a </a:t>
            </a:r>
            <a:r>
              <a:rPr lang="sk-SK" sz="2000" b="1" dirty="0" err="1"/>
              <a:t>III.trieda</a:t>
            </a:r>
            <a:endParaRPr lang="sk-SK" sz="2000" dirty="0"/>
          </a:p>
          <a:p>
            <a:pPr algn="just"/>
            <a:r>
              <a:rPr lang="sk-SK" sz="2000" b="1" dirty="0"/>
              <a:t> </a:t>
            </a:r>
            <a:endParaRPr lang="sk-SK" sz="2000" dirty="0"/>
          </a:p>
          <a:p>
            <a:pPr marL="457200" lvl="0" indent="-457200" algn="just">
              <a:buFont typeface="Wingdings" pitchFamily="2" charset="2"/>
              <a:buChar char="Ø"/>
            </a:pPr>
            <a:r>
              <a:rPr lang="sk-SK" sz="2000" b="1" dirty="0"/>
              <a:t>daň z príjmu fyzických osôb: obce, miestne komunikácie</a:t>
            </a:r>
            <a:endParaRPr lang="sk-SK" sz="2000" dirty="0"/>
          </a:p>
          <a:p>
            <a:pPr algn="just"/>
            <a:r>
              <a:rPr lang="sk-SK" sz="2000" b="1" dirty="0"/>
              <a:t> </a:t>
            </a:r>
            <a:endParaRPr lang="sk-SK" sz="2000" dirty="0"/>
          </a:p>
          <a:p>
            <a:pPr marL="342900" lvl="0" indent="-342900" algn="just">
              <a:buFont typeface="Wingdings" pitchFamily="2" charset="2"/>
              <a:buChar char="Ø"/>
            </a:pPr>
            <a:r>
              <a:rPr lang="sk-SK" sz="2000" b="1" dirty="0" smtClean="0"/>
              <a:t>spoplatnenie </a:t>
            </a:r>
            <a:r>
              <a:rPr lang="sk-SK" sz="2000" b="1" dirty="0"/>
              <a:t>/ mýto, nálepka/: NDS a.s. – diaľnice, </a:t>
            </a:r>
            <a:r>
              <a:rPr lang="sk-SK" sz="2000" b="1" dirty="0" smtClean="0"/>
              <a:t>ŽSR - tarifný   </a:t>
            </a:r>
            <a:r>
              <a:rPr lang="sk-SK" sz="2000" b="1" dirty="0"/>
              <a:t>poplatok</a:t>
            </a:r>
            <a:endParaRPr lang="sk-SK" sz="2000" dirty="0"/>
          </a:p>
          <a:p>
            <a:pPr algn="just"/>
            <a:r>
              <a:rPr lang="sk-SK" sz="2000" b="1" dirty="0"/>
              <a:t> </a:t>
            </a:r>
            <a:endParaRPr lang="sk-SK" sz="2000" dirty="0"/>
          </a:p>
          <a:p>
            <a:pPr marL="342900" lvl="0" indent="-342900" algn="just">
              <a:buFont typeface="Wingdings" pitchFamily="2" charset="2"/>
              <a:buChar char="Ø"/>
            </a:pPr>
            <a:r>
              <a:rPr lang="sk-SK" sz="2000" b="1" dirty="0" smtClean="0"/>
              <a:t>úvery</a:t>
            </a:r>
            <a:r>
              <a:rPr lang="sk-SK" sz="2000" b="1" dirty="0"/>
              <a:t>:  bez štátnej záruky - NDS a.s.</a:t>
            </a:r>
            <a:endParaRPr lang="sk-SK" sz="2000" dirty="0"/>
          </a:p>
          <a:p>
            <a:pPr algn="just"/>
            <a:r>
              <a:rPr lang="sk-SK" sz="2000" b="1" dirty="0"/>
              <a:t>                    </a:t>
            </a:r>
            <a:r>
              <a:rPr lang="sk-SK" sz="2000" b="1" dirty="0" smtClean="0"/>
              <a:t>so </a:t>
            </a:r>
            <a:r>
              <a:rPr lang="sk-SK" sz="2000" b="1" dirty="0"/>
              <a:t>štátnou zárukou – NDS </a:t>
            </a:r>
            <a:r>
              <a:rPr lang="sk-SK" sz="2000" b="1" dirty="0" err="1"/>
              <a:t>a.s</a:t>
            </a:r>
            <a:r>
              <a:rPr lang="sk-SK" sz="2000" b="1" dirty="0"/>
              <a:t>, SSC, VÚC</a:t>
            </a:r>
            <a:endParaRPr lang="sk-SK" sz="2000" dirty="0"/>
          </a:p>
          <a:p>
            <a:pPr algn="just"/>
            <a:r>
              <a:rPr lang="sk-SK" sz="2000" b="1" dirty="0"/>
              <a:t> </a:t>
            </a:r>
            <a:endParaRPr lang="sk-SK" sz="2000" dirty="0"/>
          </a:p>
          <a:p>
            <a:pPr marL="342900" lvl="0" indent="-342900" algn="just">
              <a:buFont typeface="Wingdings" pitchFamily="2" charset="2"/>
              <a:buChar char="Ø"/>
            </a:pPr>
            <a:r>
              <a:rPr lang="sk-SK" sz="2000" b="1" dirty="0"/>
              <a:t>PPP : štát /MDVRR/, VÚC</a:t>
            </a:r>
            <a:endParaRPr lang="sk-SK" sz="2000" dirty="0"/>
          </a:p>
          <a:p>
            <a:pPr algn="just"/>
            <a:r>
              <a:rPr lang="sk-SK" sz="2000" b="1" dirty="0"/>
              <a:t> </a:t>
            </a:r>
            <a:endParaRPr lang="sk-SK" sz="2000" dirty="0"/>
          </a:p>
          <a:p>
            <a:pPr marR="0" algn="just"/>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122</a:t>
            </a:fld>
            <a:endParaRPr lang="sk-SK"/>
          </a:p>
        </p:txBody>
      </p:sp>
    </p:spTree>
    <p:extLst>
      <p:ext uri="{BB962C8B-B14F-4D97-AF65-F5344CB8AC3E}">
        <p14:creationId xmlns:p14="http://schemas.microsoft.com/office/powerpoint/2010/main" val="36842201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04664"/>
            <a:ext cx="7854950" cy="5832648"/>
          </a:xfrm>
        </p:spPr>
        <p:txBody>
          <a:bodyPr/>
          <a:lstStyle/>
          <a:p>
            <a:pPr algn="just">
              <a:lnSpc>
                <a:spcPct val="150000"/>
              </a:lnSpc>
            </a:pPr>
            <a:r>
              <a:rPr lang="sk-SK" sz="2000" dirty="0" smtClean="0"/>
              <a:t>Financovanie </a:t>
            </a:r>
            <a:r>
              <a:rPr lang="sk-SK" sz="2000" dirty="0"/>
              <a:t>dopravných komunikácii </a:t>
            </a:r>
            <a:r>
              <a:rPr lang="sk-SK" sz="2000" b="1" dirty="0">
                <a:solidFill>
                  <a:srgbClr val="FFC000"/>
                </a:solidFill>
              </a:rPr>
              <a:t>štátnymi, verejnými prostriedkami</a:t>
            </a:r>
            <a:r>
              <a:rPr lang="sk-SK" sz="2000" dirty="0">
                <a:solidFill>
                  <a:srgbClr val="FFC000"/>
                </a:solidFill>
              </a:rPr>
              <a:t> </a:t>
            </a:r>
            <a:r>
              <a:rPr lang="sk-SK" sz="2000" dirty="0"/>
              <a:t>/rozpočet, dane/ sú chápané ako financie vo verejnom záujme. Z tohto dôvodu  je zisk (výnosy) z investovania   očakávaný v podobe prevažne nefinančných úžitkov (úspory cestovného času, prevádzkových nákladov a nehodovosti) pre užívateľov a spoločnosť a ekonomiku ako celok. Náklady (réžia) na cestovné výdavky sú rozptýlené medzi všetkých daňovníkov (poplatníkov).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123</a:t>
            </a:fld>
            <a:endParaRPr lang="sk-SK"/>
          </a:p>
        </p:txBody>
      </p:sp>
    </p:spTree>
    <p:extLst>
      <p:ext uri="{BB962C8B-B14F-4D97-AF65-F5344CB8AC3E}">
        <p14:creationId xmlns:p14="http://schemas.microsoft.com/office/powerpoint/2010/main" val="21124434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467544" y="692696"/>
            <a:ext cx="7854950" cy="4650829"/>
          </a:xfrm>
        </p:spPr>
        <p:txBody>
          <a:bodyPr/>
          <a:lstStyle/>
          <a:p>
            <a:pPr algn="just">
              <a:lnSpc>
                <a:spcPct val="150000"/>
              </a:lnSpc>
            </a:pPr>
            <a:r>
              <a:rPr lang="sk-SK" sz="2000" b="1" dirty="0"/>
              <a:t>Súkromné investície</a:t>
            </a:r>
            <a:r>
              <a:rPr lang="sk-SK" sz="2000" dirty="0"/>
              <a:t> sú uplatňované buď u súkromných investičných aktivít napr. </a:t>
            </a:r>
            <a:r>
              <a:rPr lang="sk-SK" sz="2000" dirty="0">
                <a:solidFill>
                  <a:srgbClr val="FFC000"/>
                </a:solidFill>
              </a:rPr>
              <a:t>/</a:t>
            </a:r>
            <a:r>
              <a:rPr lang="sk-SK" sz="2000" dirty="0" err="1">
                <a:solidFill>
                  <a:srgbClr val="FFC000"/>
                </a:solidFill>
              </a:rPr>
              <a:t>developerske</a:t>
            </a:r>
            <a:r>
              <a:rPr lang="sk-SK" sz="2000" dirty="0">
                <a:solidFill>
                  <a:srgbClr val="FFC000"/>
                </a:solidFill>
              </a:rPr>
              <a:t> projekty/  </a:t>
            </a:r>
            <a:r>
              <a:rPr lang="sk-SK" sz="2000" dirty="0"/>
              <a:t>alebo v tzv</a:t>
            </a:r>
            <a:r>
              <a:rPr lang="sk-SK" sz="2000" b="1" dirty="0"/>
              <a:t>. </a:t>
            </a:r>
            <a:r>
              <a:rPr lang="sk-SK" sz="2000" dirty="0">
                <a:solidFill>
                  <a:srgbClr val="FFC000"/>
                </a:solidFill>
              </a:rPr>
              <a:t>PPP projektoch /</a:t>
            </a:r>
            <a:r>
              <a:rPr lang="sk-SK" sz="2000" dirty="0" err="1">
                <a:solidFill>
                  <a:srgbClr val="FFC000"/>
                </a:solidFill>
              </a:rPr>
              <a:t>Public</a:t>
            </a:r>
            <a:r>
              <a:rPr lang="sk-SK" sz="2000" dirty="0">
                <a:solidFill>
                  <a:srgbClr val="FFC000"/>
                </a:solidFill>
              </a:rPr>
              <a:t> </a:t>
            </a:r>
            <a:r>
              <a:rPr lang="sk-SK" sz="2000" dirty="0" err="1">
                <a:solidFill>
                  <a:srgbClr val="FFC000"/>
                </a:solidFill>
              </a:rPr>
              <a:t>Private</a:t>
            </a:r>
            <a:r>
              <a:rPr lang="sk-SK" sz="2000" dirty="0">
                <a:solidFill>
                  <a:srgbClr val="FFC000"/>
                </a:solidFill>
              </a:rPr>
              <a:t> </a:t>
            </a:r>
            <a:r>
              <a:rPr lang="sk-SK" sz="2000" dirty="0" err="1">
                <a:solidFill>
                  <a:srgbClr val="FFC000"/>
                </a:solidFill>
              </a:rPr>
              <a:t>Partnership</a:t>
            </a:r>
            <a:r>
              <a:rPr lang="sk-SK" sz="2000" dirty="0">
                <a:solidFill>
                  <a:srgbClr val="FFC000"/>
                </a:solidFill>
              </a:rPr>
              <a:t>/</a:t>
            </a:r>
            <a:r>
              <a:rPr lang="sk-SK" sz="2000" dirty="0"/>
              <a:t> spoločných verejných a súkromných projektoch. </a:t>
            </a:r>
          </a:p>
          <a:p>
            <a:pPr algn="just">
              <a:lnSpc>
                <a:spcPct val="150000"/>
              </a:lnSpc>
            </a:pPr>
            <a:r>
              <a:rPr lang="sk-SK" sz="2000" dirty="0"/>
              <a:t>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124</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39552" y="692696"/>
            <a:ext cx="7854950" cy="4722837"/>
          </a:xfrm>
        </p:spPr>
        <p:txBody>
          <a:bodyPr/>
          <a:lstStyle/>
          <a:p>
            <a:pPr marR="0" algn="just" eaLnBrk="1" hangingPunct="1">
              <a:lnSpc>
                <a:spcPct val="150000"/>
              </a:lnSpc>
            </a:pPr>
            <a:r>
              <a:rPr lang="sk-SK" sz="2000" b="1" dirty="0" err="1">
                <a:solidFill>
                  <a:srgbClr val="FFC000"/>
                </a:solidFill>
              </a:rPr>
              <a:t>Verejno</a:t>
            </a:r>
            <a:r>
              <a:rPr lang="sk-SK" sz="2000" b="1" dirty="0">
                <a:solidFill>
                  <a:srgbClr val="FFC000"/>
                </a:solidFill>
              </a:rPr>
              <a:t> súkromné partnerstvo</a:t>
            </a:r>
            <a:r>
              <a:rPr lang="sk-SK" sz="2000" dirty="0">
                <a:solidFill>
                  <a:srgbClr val="FFC000"/>
                </a:solidFill>
              </a:rPr>
              <a:t> </a:t>
            </a:r>
            <a:r>
              <a:rPr lang="sk-SK" sz="2000" dirty="0"/>
              <a:t>sa výrazne rozvíja v ostatných 10 </a:t>
            </a:r>
            <a:r>
              <a:rPr lang="sk-SK" sz="2000" dirty="0" smtClean="0"/>
              <a:t>- 15 </a:t>
            </a:r>
            <a:r>
              <a:rPr lang="sk-SK" sz="2000" dirty="0"/>
              <a:t>rokoch, kedy je </a:t>
            </a:r>
            <a:r>
              <a:rPr lang="sk-SK" sz="2000" dirty="0">
                <a:solidFill>
                  <a:srgbClr val="FFC000"/>
                </a:solidFill>
              </a:rPr>
              <a:t>nedostatok verejných zdrojov a prebytok súkromného </a:t>
            </a:r>
            <a:r>
              <a:rPr lang="sk-SK" sz="2000" dirty="0"/>
              <a:t>investičného kapitálu. Hľadajú sa preto možnosti, ako využiť tieto kapacity vo veľkých verejných najmä  projektov dopravnej </a:t>
            </a:r>
            <a:r>
              <a:rPr lang="sk-SK" sz="2000" dirty="0" smtClean="0"/>
              <a:t>infraštruktúry ako je </a:t>
            </a:r>
            <a:r>
              <a:rPr lang="sk-SK" sz="2000" dirty="0"/>
              <a:t>napr. výstavba diaľnic, železníc, vodohospodárskych stavieb ale aj nemocníc a pod.</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125</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620688"/>
            <a:ext cx="7854950" cy="5688632"/>
          </a:xfrm>
        </p:spPr>
        <p:txBody>
          <a:bodyPr>
            <a:normAutofit fontScale="92500" lnSpcReduction="10000"/>
          </a:bodyPr>
          <a:lstStyle/>
          <a:p>
            <a:pPr algn="just">
              <a:lnSpc>
                <a:spcPct val="150000"/>
              </a:lnSpc>
            </a:pPr>
            <a:r>
              <a:rPr lang="sk-SK" sz="2000" dirty="0" smtClean="0">
                <a:solidFill>
                  <a:srgbClr val="FFC000"/>
                </a:solidFill>
              </a:rPr>
              <a:t>Výhody:	</a:t>
            </a:r>
            <a:r>
              <a:rPr lang="sk-SK" sz="2000" dirty="0" smtClean="0"/>
              <a:t>	1. </a:t>
            </a:r>
            <a:r>
              <a:rPr lang="sk-SK" sz="2000" dirty="0" smtClean="0">
                <a:solidFill>
                  <a:srgbClr val="FFC000"/>
                </a:solidFill>
              </a:rPr>
              <a:t>získanie </a:t>
            </a:r>
            <a:r>
              <a:rPr lang="sk-SK" sz="2000" dirty="0">
                <a:solidFill>
                  <a:srgbClr val="FFC000"/>
                </a:solidFill>
              </a:rPr>
              <a:t>súkromného investičného kapitálu </a:t>
            </a:r>
            <a:r>
              <a:rPr lang="sk-SK" sz="2000" dirty="0" smtClean="0">
                <a:solidFill>
                  <a:srgbClr val="FFC000"/>
                </a:solidFill>
              </a:rPr>
              <a:t>	</a:t>
            </a:r>
            <a:r>
              <a:rPr lang="sk-SK" sz="2000" dirty="0" smtClean="0"/>
              <a:t>		/</a:t>
            </a:r>
            <a:r>
              <a:rPr lang="sk-SK" sz="2000" dirty="0"/>
              <a:t>finančných prostriedkov/ </a:t>
            </a:r>
            <a:r>
              <a:rPr lang="sk-SK" sz="2000" dirty="0" smtClean="0"/>
              <a:t>na výstavbu </a:t>
            </a:r>
            <a:r>
              <a:rPr lang="sk-SK" sz="2000" dirty="0"/>
              <a:t>a prevádzku </a:t>
            </a:r>
            <a:r>
              <a:rPr lang="sk-SK" sz="2000" dirty="0" smtClean="0"/>
              <a:t>		dopravných </a:t>
            </a:r>
            <a:r>
              <a:rPr lang="sk-SK" sz="2000" dirty="0"/>
              <a:t>projektov/ bez účasti štátu/</a:t>
            </a:r>
          </a:p>
          <a:p>
            <a:pPr algn="just">
              <a:lnSpc>
                <a:spcPct val="150000"/>
              </a:lnSpc>
            </a:pPr>
            <a:r>
              <a:rPr lang="sk-SK" sz="2000" dirty="0"/>
              <a:t> </a:t>
            </a:r>
          </a:p>
          <a:p>
            <a:pPr lvl="0" algn="just">
              <a:lnSpc>
                <a:spcPct val="150000"/>
              </a:lnSpc>
            </a:pPr>
            <a:r>
              <a:rPr lang="sk-SK" sz="2000" dirty="0" smtClean="0"/>
              <a:t>		2. </a:t>
            </a:r>
            <a:r>
              <a:rPr lang="sk-SK" sz="2000" dirty="0" smtClean="0">
                <a:solidFill>
                  <a:srgbClr val="FFC000"/>
                </a:solidFill>
              </a:rPr>
              <a:t>zavedenie </a:t>
            </a:r>
            <a:r>
              <a:rPr lang="sk-SK" sz="2000" dirty="0">
                <a:solidFill>
                  <a:srgbClr val="FFC000"/>
                </a:solidFill>
              </a:rPr>
              <a:t>komerčných princípov </a:t>
            </a:r>
            <a:r>
              <a:rPr lang="sk-SK" sz="2000" dirty="0" smtClean="0"/>
              <a:t>trhovej 			ekonomiky </a:t>
            </a:r>
            <a:r>
              <a:rPr lang="sk-SK" sz="2000" dirty="0"/>
              <a:t>do verejných projektov. Efektívnejšie  </a:t>
            </a:r>
            <a:r>
              <a:rPr lang="sk-SK" sz="2000" dirty="0" smtClean="0"/>
              <a:t>			návrhy </a:t>
            </a:r>
            <a:r>
              <a:rPr lang="sk-SK" sz="2000" dirty="0"/>
              <a:t>konštrukcii, úspory prostriedkov, metódy </a:t>
            </a:r>
            <a:r>
              <a:rPr lang="sk-SK" sz="2000" dirty="0" smtClean="0"/>
              <a:t>			riadenia </a:t>
            </a:r>
            <a:r>
              <a:rPr lang="sk-SK" sz="2000" dirty="0"/>
              <a:t>prác a pod</a:t>
            </a:r>
            <a:r>
              <a:rPr lang="sk-SK" sz="2000" dirty="0" smtClean="0"/>
              <a:t>.</a:t>
            </a:r>
            <a:endParaRPr lang="sk-SK" sz="2000" dirty="0"/>
          </a:p>
          <a:p>
            <a:pPr algn="just">
              <a:lnSpc>
                <a:spcPct val="150000"/>
              </a:lnSpc>
            </a:pPr>
            <a:r>
              <a:rPr lang="sk-SK" sz="2000" dirty="0"/>
              <a:t> </a:t>
            </a:r>
          </a:p>
          <a:p>
            <a:pPr algn="just">
              <a:lnSpc>
                <a:spcPct val="150000"/>
              </a:lnSpc>
            </a:pPr>
            <a:r>
              <a:rPr lang="sk-SK" sz="2000" dirty="0" smtClean="0">
                <a:solidFill>
                  <a:srgbClr val="FFC000"/>
                </a:solidFill>
              </a:rPr>
              <a:t>Nevýhody:</a:t>
            </a:r>
            <a:r>
              <a:rPr lang="sk-SK" sz="2000" dirty="0" smtClean="0"/>
              <a:t>	1. </a:t>
            </a:r>
            <a:r>
              <a:rPr lang="sk-SK" sz="2000" dirty="0" smtClean="0">
                <a:solidFill>
                  <a:srgbClr val="FFC000"/>
                </a:solidFill>
              </a:rPr>
              <a:t>drahšie </a:t>
            </a:r>
            <a:r>
              <a:rPr lang="sk-SK" sz="2000" dirty="0">
                <a:solidFill>
                  <a:srgbClr val="FFC000"/>
                </a:solidFill>
              </a:rPr>
              <a:t>úverové podmienky </a:t>
            </a:r>
            <a:r>
              <a:rPr lang="sk-SK" sz="2000" dirty="0" smtClean="0"/>
              <a:t>/komerčné </a:t>
            </a:r>
            <a:r>
              <a:rPr lang="sk-SK" sz="2000" dirty="0"/>
              <a:t>úvery/ </a:t>
            </a:r>
            <a:r>
              <a:rPr lang="sk-SK" sz="2000" dirty="0" smtClean="0"/>
              <a:t>		               a</a:t>
            </a:r>
            <a:r>
              <a:rPr lang="sk-SK" sz="2000" dirty="0"/>
              <a:t> tým zvýšenie </a:t>
            </a:r>
            <a:r>
              <a:rPr lang="sk-SK" sz="2000" dirty="0" smtClean="0"/>
              <a:t>ceny projektu</a:t>
            </a:r>
            <a:endParaRPr lang="sk-SK" sz="2000" dirty="0"/>
          </a:p>
          <a:p>
            <a:pPr algn="just">
              <a:lnSpc>
                <a:spcPct val="150000"/>
              </a:lnSpc>
            </a:pPr>
            <a:r>
              <a:rPr lang="sk-SK" sz="2000" b="1" dirty="0"/>
              <a:t> </a:t>
            </a:r>
            <a:endParaRPr lang="sk-SK" sz="2000" dirty="0"/>
          </a:p>
          <a:p>
            <a:pPr algn="just">
              <a:lnSpc>
                <a:spcPct val="150000"/>
              </a:lnSpc>
            </a:pPr>
            <a:r>
              <a:rPr lang="sk-SK" sz="2000" dirty="0"/>
              <a:t>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126</a:t>
            </a:fld>
            <a:endParaRPr lang="sk-SK"/>
          </a:p>
        </p:txBody>
      </p:sp>
    </p:spTree>
    <p:extLst>
      <p:ext uri="{BB962C8B-B14F-4D97-AF65-F5344CB8AC3E}">
        <p14:creationId xmlns:p14="http://schemas.microsoft.com/office/powerpoint/2010/main" val="563069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548680"/>
            <a:ext cx="7854950" cy="5400600"/>
          </a:xfrm>
        </p:spPr>
        <p:txBody>
          <a:bodyPr>
            <a:normAutofit/>
          </a:bodyPr>
          <a:lstStyle/>
          <a:p>
            <a:pPr algn="just">
              <a:lnSpc>
                <a:spcPct val="150000"/>
              </a:lnSpc>
            </a:pPr>
            <a:r>
              <a:rPr lang="sk-SK" sz="2000" b="1" dirty="0" smtClean="0">
                <a:solidFill>
                  <a:srgbClr val="FFC000"/>
                </a:solidFill>
              </a:rPr>
              <a:t>Spoplatnenie </a:t>
            </a:r>
            <a:r>
              <a:rPr lang="sk-SK" sz="2000" dirty="0"/>
              <a:t>mýtom resp. diaľničnou nálepkou je príjmom NDS a.s. a je schvaľované vládou SR a musia sa dodržiavať smernice EU.</a:t>
            </a:r>
            <a:r>
              <a:rPr lang="sk-SK" sz="2000" b="1" dirty="0"/>
              <a:t> </a:t>
            </a:r>
            <a:r>
              <a:rPr lang="sk-SK" sz="2000" dirty="0"/>
              <a:t>U železníc ide o tarifný poplatok, ktorý platia dopravcovia za používanie železničnej trate</a:t>
            </a:r>
            <a:r>
              <a:rPr lang="sk-SK" sz="2000" b="1" dirty="0"/>
              <a:t>.</a:t>
            </a:r>
            <a:endParaRPr lang="sk-SK" sz="2000" dirty="0"/>
          </a:p>
          <a:p>
            <a:pPr algn="just">
              <a:lnSpc>
                <a:spcPct val="150000"/>
              </a:lnSpc>
            </a:pPr>
            <a:r>
              <a:rPr lang="sk-SK" sz="2000" b="1" dirty="0"/>
              <a:t> </a:t>
            </a:r>
            <a:endParaRPr lang="sk-SK" sz="2000" dirty="0"/>
          </a:p>
          <a:p>
            <a:pPr algn="just">
              <a:lnSpc>
                <a:spcPct val="150000"/>
              </a:lnSpc>
            </a:pPr>
            <a:r>
              <a:rPr lang="sk-SK" sz="2000" b="1" dirty="0" smtClean="0">
                <a:solidFill>
                  <a:srgbClr val="FFC000"/>
                </a:solidFill>
              </a:rPr>
              <a:t>Na </a:t>
            </a:r>
            <a:r>
              <a:rPr lang="sk-SK" sz="2000" b="1" dirty="0">
                <a:solidFill>
                  <a:srgbClr val="FFC000"/>
                </a:solidFill>
              </a:rPr>
              <a:t>Slovensku </a:t>
            </a:r>
            <a:r>
              <a:rPr lang="sk-SK" sz="2000" dirty="0"/>
              <a:t>sa mýto vyberá súkromnou </a:t>
            </a:r>
            <a:r>
              <a:rPr lang="sk-SK" sz="2000" dirty="0" smtClean="0"/>
              <a:t>spoločnosťou /výberové </a:t>
            </a:r>
            <a:r>
              <a:rPr lang="sk-SK" sz="2000" dirty="0"/>
              <a:t>konanie/ metódou súkromného partnerstva. Súkromný investor mýto vybuduje a prevádzkuje a výnosy idú NDS a.s. Štát uhrádza </a:t>
            </a:r>
            <a:r>
              <a:rPr lang="sk-SK" sz="2000" dirty="0" err="1"/>
              <a:t>vysúťaženú</a:t>
            </a:r>
            <a:r>
              <a:rPr lang="sk-SK" sz="2000" dirty="0"/>
              <a:t> cenu v dohodnutom termíne.</a:t>
            </a:r>
          </a:p>
          <a:p>
            <a:pPr algn="just">
              <a:lnSpc>
                <a:spcPct val="150000"/>
              </a:lnSpc>
            </a:pPr>
            <a:r>
              <a:rPr lang="sk-SK" sz="2000" dirty="0"/>
              <a:t>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127</a:t>
            </a:fld>
            <a:endParaRPr lang="sk-SK"/>
          </a:p>
        </p:txBody>
      </p:sp>
    </p:spTree>
    <p:extLst>
      <p:ext uri="{BB962C8B-B14F-4D97-AF65-F5344CB8AC3E}">
        <p14:creationId xmlns:p14="http://schemas.microsoft.com/office/powerpoint/2010/main" val="5630690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76672"/>
            <a:ext cx="7854950" cy="5688632"/>
          </a:xfrm>
        </p:spPr>
        <p:txBody>
          <a:bodyPr>
            <a:normAutofit/>
          </a:bodyPr>
          <a:lstStyle/>
          <a:p>
            <a:pPr algn="just"/>
            <a:r>
              <a:rPr lang="sk-SK" sz="2000" b="1" dirty="0">
                <a:solidFill>
                  <a:srgbClr val="FFC000"/>
                </a:solidFill>
              </a:rPr>
              <a:t>Cena</a:t>
            </a:r>
            <a:r>
              <a:rPr lang="sk-SK" sz="2000" b="1" dirty="0"/>
              <a:t> </a:t>
            </a:r>
            <a:r>
              <a:rPr lang="sk-SK" sz="2000" dirty="0"/>
              <a:t>projektu je ovplyvňovaná najmä </a:t>
            </a:r>
            <a:r>
              <a:rPr lang="sk-SK" sz="2000" dirty="0">
                <a:solidFill>
                  <a:srgbClr val="FFC000"/>
                </a:solidFill>
              </a:rPr>
              <a:t>rozložením kompetencii </a:t>
            </a:r>
            <a:r>
              <a:rPr lang="sk-SK" sz="2000" b="1" dirty="0"/>
              <a:t>/ </a:t>
            </a:r>
            <a:r>
              <a:rPr lang="sk-SK" sz="2000" dirty="0">
                <a:solidFill>
                  <a:srgbClr val="FFC000"/>
                </a:solidFill>
              </a:rPr>
              <a:t>rizík</a:t>
            </a:r>
            <a:r>
              <a:rPr lang="sk-SK" sz="2000" dirty="0"/>
              <a:t> /. Čím viac rizík preberá súkromný investor /počet vozidiel na spoplatnenom úseku, odklon vozidiel na nespoplatnené trasy, výška mýtneho, cena a kvalita stavebných prác, termíny výstavby a pod./ tým je aj drahší projekt. Je teda na spoločnej dohode  </a:t>
            </a:r>
            <a:r>
              <a:rPr lang="sk-SK" sz="2000" b="1" dirty="0" smtClean="0"/>
              <a:t>/partnerstvo</a:t>
            </a:r>
            <a:r>
              <a:rPr lang="sk-SK" sz="2000" b="1" dirty="0"/>
              <a:t>/</a:t>
            </a:r>
            <a:r>
              <a:rPr lang="sk-SK" sz="2000" dirty="0"/>
              <a:t> ako sa projekt pripraví, koľko rizík prevezme štát a koľko súkromný </a:t>
            </a:r>
            <a:r>
              <a:rPr lang="sk-SK" sz="2000" dirty="0" smtClean="0"/>
              <a:t>sektor.</a:t>
            </a:r>
          </a:p>
          <a:p>
            <a:pPr algn="just"/>
            <a:endParaRPr lang="sk-SK" sz="2000" b="1" dirty="0"/>
          </a:p>
          <a:p>
            <a:pPr algn="just"/>
            <a:endParaRPr lang="sk-SK" sz="2000" b="1" dirty="0" smtClean="0"/>
          </a:p>
          <a:p>
            <a:pPr algn="just"/>
            <a:r>
              <a:rPr lang="sk-SK" sz="2000" dirty="0" smtClean="0">
                <a:solidFill>
                  <a:srgbClr val="FFC000"/>
                </a:solidFill>
              </a:rPr>
              <a:t>Právne </a:t>
            </a:r>
            <a:r>
              <a:rPr lang="sk-SK" sz="2000" dirty="0">
                <a:solidFill>
                  <a:srgbClr val="FFC000"/>
                </a:solidFill>
              </a:rPr>
              <a:t>pozadie a regulačná štruktúra </a:t>
            </a:r>
            <a:r>
              <a:rPr lang="sk-SK" sz="2000" dirty="0"/>
              <a:t>umožňujúce obstaranie verejných služieb súkromnými spoločnosťami a zabezpečenie súkromného financovania štátnej infraštruktúry, sa musia vytvoriť pred samotným vstupom súkromného financovania. Najbežnejšie používanou právnou formou je </a:t>
            </a:r>
            <a:r>
              <a:rPr lang="sk-SK" sz="2000" b="1" dirty="0"/>
              <a:t>koncesná dohoda.</a:t>
            </a:r>
            <a:r>
              <a:rPr lang="sk-SK" sz="2000" dirty="0"/>
              <a:t> Štát </a:t>
            </a:r>
            <a:r>
              <a:rPr lang="sk-SK" sz="2000" dirty="0" smtClean="0"/>
              <a:t>garantuje/zmluva</a:t>
            </a:r>
            <a:r>
              <a:rPr lang="sk-SK" sz="2000" dirty="0"/>
              <a:t>, uznesenie </a:t>
            </a:r>
            <a:r>
              <a:rPr lang="sk-SK" sz="2000" dirty="0" smtClean="0"/>
              <a:t>vlády/ koncesnej  </a:t>
            </a:r>
            <a:r>
              <a:rPr lang="sk-SK" sz="2000" dirty="0"/>
              <a:t>spoločnosti, v súkromnom alebo zmiešanom (verejnom a súkromnom) vlastníctve, všetky alebo niektoré práva financovania, návrhu, výstavby, vyberania mýta a prevádzkovania štátnej komunikácie.</a:t>
            </a:r>
          </a:p>
          <a:p>
            <a:pPr algn="just"/>
            <a:r>
              <a:rPr lang="sk-SK" sz="2000" dirty="0"/>
              <a:t> </a:t>
            </a:r>
          </a:p>
          <a:p>
            <a:pPr algn="just"/>
            <a:endParaRPr lang="sk-SK" sz="2000" dirty="0"/>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128</a:t>
            </a:fld>
            <a:endParaRPr lang="sk-SK"/>
          </a:p>
        </p:txBody>
      </p:sp>
    </p:spTree>
    <p:extLst>
      <p:ext uri="{BB962C8B-B14F-4D97-AF65-F5344CB8AC3E}">
        <p14:creationId xmlns:p14="http://schemas.microsoft.com/office/powerpoint/2010/main" val="5630690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2" y="332656"/>
            <a:ext cx="8464425" cy="5832648"/>
          </a:xfrm>
        </p:spPr>
        <p:txBody>
          <a:bodyPr>
            <a:normAutofit fontScale="85000" lnSpcReduction="20000"/>
          </a:bodyPr>
          <a:lstStyle/>
          <a:p>
            <a:pPr algn="l"/>
            <a:r>
              <a:rPr lang="sk-SK" sz="3600" b="1" dirty="0">
                <a:solidFill>
                  <a:srgbClr val="FFC000"/>
                </a:solidFill>
                <a:latin typeface="+mj-lt"/>
              </a:rPr>
              <a:t>Modely spoluúčasti  súkromného sektoru </a:t>
            </a:r>
            <a:endParaRPr lang="sk-SK" sz="3600" dirty="0">
              <a:solidFill>
                <a:srgbClr val="FFC000"/>
              </a:solidFill>
              <a:latin typeface="+mj-lt"/>
            </a:endParaRPr>
          </a:p>
          <a:p>
            <a:pPr algn="just">
              <a:lnSpc>
                <a:spcPct val="150000"/>
              </a:lnSpc>
            </a:pPr>
            <a:r>
              <a:rPr lang="sk-SK" sz="2000" b="1" dirty="0"/>
              <a:t>     </a:t>
            </a:r>
            <a:endParaRPr lang="sk-SK" sz="2000" dirty="0"/>
          </a:p>
          <a:p>
            <a:pPr marL="342900" lvl="0" indent="-342900" algn="just">
              <a:lnSpc>
                <a:spcPct val="150000"/>
              </a:lnSpc>
              <a:buFont typeface="Wingdings" pitchFamily="2" charset="2"/>
              <a:buChar char="Ø"/>
            </a:pPr>
            <a:r>
              <a:rPr lang="sk-SK" sz="2000" b="1" dirty="0"/>
              <a:t>projektové financovanie / </a:t>
            </a:r>
            <a:r>
              <a:rPr lang="sk-SK" sz="2000" b="1" dirty="0" err="1"/>
              <a:t>project</a:t>
            </a:r>
            <a:r>
              <a:rPr lang="sk-SK" sz="2000" b="1" dirty="0"/>
              <a:t> </a:t>
            </a:r>
            <a:r>
              <a:rPr lang="sk-SK" sz="2000" b="1" dirty="0" err="1"/>
              <a:t>finance</a:t>
            </a:r>
            <a:r>
              <a:rPr lang="sk-SK" sz="2000" b="1" dirty="0"/>
              <a:t>/</a:t>
            </a:r>
            <a:endParaRPr lang="sk-SK" sz="2000" dirty="0"/>
          </a:p>
          <a:p>
            <a:pPr marL="342900" lvl="0" indent="-342900" algn="just">
              <a:lnSpc>
                <a:spcPct val="150000"/>
              </a:lnSpc>
              <a:buFont typeface="Wingdings" pitchFamily="2" charset="2"/>
              <a:buChar char="Ø"/>
            </a:pPr>
            <a:r>
              <a:rPr lang="sk-SK" sz="2000" b="1" dirty="0"/>
              <a:t>tieňové mýto /</a:t>
            </a:r>
            <a:r>
              <a:rPr lang="sk-SK" sz="2000" b="1" dirty="0" err="1"/>
              <a:t>shadow</a:t>
            </a:r>
            <a:r>
              <a:rPr lang="sk-SK" sz="2000" b="1" dirty="0"/>
              <a:t> </a:t>
            </a:r>
            <a:r>
              <a:rPr lang="sk-SK" sz="2000" b="1" dirty="0" err="1"/>
              <a:t>tool</a:t>
            </a:r>
            <a:r>
              <a:rPr lang="sk-SK" sz="2000" b="1" dirty="0"/>
              <a:t>/ </a:t>
            </a:r>
            <a:endParaRPr lang="sk-SK" sz="2000" dirty="0"/>
          </a:p>
          <a:p>
            <a:pPr marL="342900" lvl="0" indent="-342900" algn="just">
              <a:lnSpc>
                <a:spcPct val="150000"/>
              </a:lnSpc>
              <a:buFont typeface="Wingdings" pitchFamily="2" charset="2"/>
              <a:buChar char="Ø"/>
            </a:pPr>
            <a:r>
              <a:rPr lang="sk-SK" sz="2000" b="1" dirty="0"/>
              <a:t>lízing /leasing/</a:t>
            </a:r>
            <a:endParaRPr lang="sk-SK" sz="2000" dirty="0"/>
          </a:p>
          <a:p>
            <a:pPr marL="342900" indent="-342900" algn="just">
              <a:lnSpc>
                <a:spcPct val="150000"/>
              </a:lnSpc>
              <a:buFont typeface="Wingdings" pitchFamily="2" charset="2"/>
              <a:buChar char="Ø"/>
            </a:pPr>
            <a:r>
              <a:rPr lang="sk-SK" sz="2000" b="1" dirty="0" smtClean="0"/>
              <a:t>BOO</a:t>
            </a:r>
            <a:r>
              <a:rPr lang="sk-SK" sz="2000" b="1" dirty="0"/>
              <a:t>	/</a:t>
            </a:r>
            <a:r>
              <a:rPr lang="sk-SK" sz="2000" b="1" dirty="0" err="1"/>
              <a:t>Build</a:t>
            </a:r>
            <a:r>
              <a:rPr lang="sk-SK" sz="2000" b="1" dirty="0"/>
              <a:t> - </a:t>
            </a:r>
            <a:r>
              <a:rPr lang="sk-SK" sz="2000" b="1" dirty="0" err="1"/>
              <a:t>Own</a:t>
            </a:r>
            <a:r>
              <a:rPr lang="sk-SK" sz="2000" b="1" dirty="0"/>
              <a:t> – </a:t>
            </a:r>
            <a:r>
              <a:rPr lang="sk-SK" sz="2000" b="1" dirty="0" err="1"/>
              <a:t>Operate</a:t>
            </a:r>
            <a:r>
              <a:rPr lang="sk-SK" sz="2000" b="1" dirty="0" smtClean="0"/>
              <a:t>/</a:t>
            </a:r>
            <a:endParaRPr lang="sk-SK" sz="2000" dirty="0"/>
          </a:p>
          <a:p>
            <a:pPr marL="342900" indent="-342900" algn="just">
              <a:lnSpc>
                <a:spcPct val="150000"/>
              </a:lnSpc>
              <a:buFont typeface="Wingdings" pitchFamily="2" charset="2"/>
              <a:buChar char="Ø"/>
            </a:pPr>
            <a:r>
              <a:rPr lang="sk-SK" sz="2000" b="1" dirty="0" smtClean="0"/>
              <a:t>BOT</a:t>
            </a:r>
            <a:r>
              <a:rPr lang="sk-SK" sz="2000" b="1" dirty="0"/>
              <a:t>		/</a:t>
            </a:r>
            <a:r>
              <a:rPr lang="sk-SK" sz="2000" b="1" dirty="0" err="1"/>
              <a:t>Build</a:t>
            </a:r>
            <a:r>
              <a:rPr lang="sk-SK" sz="2000" b="1" dirty="0"/>
              <a:t> - </a:t>
            </a:r>
            <a:r>
              <a:rPr lang="sk-SK" sz="2000" b="1" dirty="0" err="1"/>
              <a:t>Operate</a:t>
            </a:r>
            <a:r>
              <a:rPr lang="sk-SK" sz="2000" b="1" dirty="0"/>
              <a:t> - Transfer/ </a:t>
            </a:r>
            <a:endParaRPr lang="sk-SK" sz="2000" dirty="0"/>
          </a:p>
          <a:p>
            <a:pPr marL="342900" indent="-342900" algn="just">
              <a:lnSpc>
                <a:spcPct val="150000"/>
              </a:lnSpc>
              <a:buFont typeface="Wingdings" pitchFamily="2" charset="2"/>
              <a:buChar char="Ø"/>
            </a:pPr>
            <a:r>
              <a:rPr lang="sk-SK" sz="2000" b="1" dirty="0" smtClean="0"/>
              <a:t>BTO</a:t>
            </a:r>
            <a:r>
              <a:rPr lang="sk-SK" sz="2000" b="1" dirty="0"/>
              <a:t>		/</a:t>
            </a:r>
            <a:r>
              <a:rPr lang="sk-SK" sz="2000" b="1" dirty="0" err="1"/>
              <a:t>Build</a:t>
            </a:r>
            <a:r>
              <a:rPr lang="sk-SK" sz="2000" b="1" dirty="0"/>
              <a:t> - </a:t>
            </a:r>
            <a:r>
              <a:rPr lang="sk-SK" sz="2000" b="1" dirty="0" err="1"/>
              <a:t>Transform</a:t>
            </a:r>
            <a:r>
              <a:rPr lang="sk-SK" sz="2000" b="1" dirty="0"/>
              <a:t> - </a:t>
            </a:r>
            <a:r>
              <a:rPr lang="sk-SK" sz="2000" b="1" dirty="0" err="1"/>
              <a:t>Operate</a:t>
            </a:r>
            <a:r>
              <a:rPr lang="sk-SK" sz="2000" b="1" dirty="0"/>
              <a:t>/</a:t>
            </a:r>
            <a:endParaRPr lang="sk-SK" sz="2000" dirty="0"/>
          </a:p>
          <a:p>
            <a:pPr marL="342900" indent="-342900" algn="just">
              <a:lnSpc>
                <a:spcPct val="150000"/>
              </a:lnSpc>
              <a:buFont typeface="Wingdings" pitchFamily="2" charset="2"/>
              <a:buChar char="Ø"/>
            </a:pPr>
            <a:r>
              <a:rPr lang="sk-SK" sz="2000" b="1" dirty="0" smtClean="0"/>
              <a:t>DBFO             </a:t>
            </a:r>
            <a:r>
              <a:rPr lang="sk-SK" sz="2000" b="1" dirty="0"/>
              <a:t>/</a:t>
            </a:r>
            <a:r>
              <a:rPr lang="sk-SK" sz="2000" b="1" dirty="0" err="1"/>
              <a:t>Design</a:t>
            </a:r>
            <a:r>
              <a:rPr lang="sk-SK" sz="2000" b="1" dirty="0"/>
              <a:t> - </a:t>
            </a:r>
            <a:r>
              <a:rPr lang="sk-SK" sz="2000" b="1" dirty="0" err="1"/>
              <a:t>Build</a:t>
            </a:r>
            <a:r>
              <a:rPr lang="sk-SK" sz="2000" b="1" dirty="0"/>
              <a:t> - </a:t>
            </a:r>
            <a:r>
              <a:rPr lang="sk-SK" sz="2000" b="1" dirty="0" err="1"/>
              <a:t>Finance</a:t>
            </a:r>
            <a:r>
              <a:rPr lang="sk-SK" sz="2000" b="1" dirty="0"/>
              <a:t> - </a:t>
            </a:r>
            <a:r>
              <a:rPr lang="sk-SK" sz="2000" b="1" dirty="0" err="1"/>
              <a:t>Operate</a:t>
            </a:r>
            <a:r>
              <a:rPr lang="sk-SK" sz="2000" b="1" dirty="0"/>
              <a:t>/ </a:t>
            </a:r>
            <a:endParaRPr lang="sk-SK" sz="2000" dirty="0"/>
          </a:p>
          <a:p>
            <a:pPr marL="342900" indent="-342900" algn="just">
              <a:lnSpc>
                <a:spcPct val="150000"/>
              </a:lnSpc>
              <a:buFont typeface="Wingdings" pitchFamily="2" charset="2"/>
              <a:buChar char="Ø"/>
            </a:pPr>
            <a:r>
              <a:rPr lang="sk-SK" sz="2000" b="1" dirty="0" smtClean="0"/>
              <a:t>BBO</a:t>
            </a:r>
            <a:r>
              <a:rPr lang="sk-SK" sz="2000" b="1" dirty="0"/>
              <a:t>		/</a:t>
            </a:r>
            <a:r>
              <a:rPr lang="sk-SK" sz="2000" b="1" dirty="0" err="1"/>
              <a:t>Buy</a:t>
            </a:r>
            <a:r>
              <a:rPr lang="sk-SK" sz="2000" b="1" dirty="0"/>
              <a:t> - </a:t>
            </a:r>
            <a:r>
              <a:rPr lang="sk-SK" sz="2000" b="1" dirty="0" err="1"/>
              <a:t>Build</a:t>
            </a:r>
            <a:r>
              <a:rPr lang="sk-SK" sz="2000" b="1" dirty="0"/>
              <a:t> - </a:t>
            </a:r>
            <a:r>
              <a:rPr lang="sk-SK" sz="2000" b="1" dirty="0" err="1"/>
              <a:t>Operate</a:t>
            </a:r>
            <a:r>
              <a:rPr lang="sk-SK" sz="2000" b="1" dirty="0"/>
              <a:t>/ </a:t>
            </a:r>
            <a:endParaRPr lang="sk-SK" sz="2000" dirty="0"/>
          </a:p>
          <a:p>
            <a:pPr marL="342900" indent="-342900" algn="just">
              <a:lnSpc>
                <a:spcPct val="150000"/>
              </a:lnSpc>
              <a:buFont typeface="Wingdings" pitchFamily="2" charset="2"/>
              <a:buChar char="Ø"/>
            </a:pPr>
            <a:r>
              <a:rPr lang="sk-SK" sz="2000" b="1" dirty="0" smtClean="0"/>
              <a:t>RIO</a:t>
            </a:r>
            <a:r>
              <a:rPr lang="sk-SK" sz="2000" b="1" dirty="0"/>
              <a:t>		/</a:t>
            </a:r>
            <a:r>
              <a:rPr lang="sk-SK" sz="2000" b="1" dirty="0" err="1"/>
              <a:t>Lease</a:t>
            </a:r>
            <a:r>
              <a:rPr lang="sk-SK" sz="2000" b="1" dirty="0"/>
              <a:t> - </a:t>
            </a:r>
            <a:r>
              <a:rPr lang="sk-SK" sz="2000" b="1" dirty="0" err="1"/>
              <a:t>Improve</a:t>
            </a:r>
            <a:r>
              <a:rPr lang="sk-SK" sz="2000" b="1" dirty="0"/>
              <a:t> - </a:t>
            </a:r>
            <a:r>
              <a:rPr lang="sk-SK" sz="2000" b="1" dirty="0" err="1"/>
              <a:t>Operate</a:t>
            </a:r>
            <a:r>
              <a:rPr lang="sk-SK" sz="2000" b="1" dirty="0"/>
              <a:t>/ </a:t>
            </a:r>
            <a:endParaRPr lang="sk-SK" sz="2000" dirty="0"/>
          </a:p>
          <a:p>
            <a:pPr algn="just">
              <a:lnSpc>
                <a:spcPct val="150000"/>
              </a:lnSpc>
            </a:pPr>
            <a:r>
              <a:rPr lang="sk-SK" sz="2000" b="1" dirty="0"/>
              <a:t>			</a:t>
            </a:r>
            <a:endParaRPr lang="sk-SK" sz="2000" dirty="0"/>
          </a:p>
          <a:p>
            <a:pPr algn="just">
              <a:lnSpc>
                <a:spcPct val="150000"/>
              </a:lnSpc>
            </a:pPr>
            <a:r>
              <a:rPr lang="sk-SK" sz="2000"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129</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285720" y="785794"/>
            <a:ext cx="8208806" cy="1071570"/>
          </a:xfrm>
          <a:ln>
            <a:miter lim="800000"/>
            <a:headEnd/>
            <a:tailEnd/>
          </a:ln>
          <a:extLst/>
        </p:spPr>
        <p:txBody>
          <a:bodyPr>
            <a:noAutofit/>
          </a:bodyPr>
          <a:lstStyle/>
          <a:p>
            <a:pPr algn="l" eaLnBrk="1" fontAlgn="auto" hangingPunct="1">
              <a:spcAft>
                <a:spcPts val="0"/>
              </a:spcAft>
              <a:defRPr/>
            </a:pPr>
            <a:r>
              <a:rPr lang="sk-SK" sz="3600" dirty="0" smtClean="0">
                <a:solidFill>
                  <a:schemeClr val="accent2"/>
                </a:solidFill>
              </a:rPr>
              <a:t>Predmet a štruktúra projektového riadenia</a:t>
            </a:r>
            <a:r>
              <a:rPr lang="sk-SK" sz="3600" dirty="0" smtClean="0">
                <a:solidFill>
                  <a:schemeClr val="tx1"/>
                </a:solidFill>
              </a:rPr>
              <a:t/>
            </a:r>
            <a:br>
              <a:rPr lang="sk-SK" sz="3600" dirty="0" smtClean="0">
                <a:solidFill>
                  <a:schemeClr val="tx1"/>
                </a:solidFill>
              </a:rPr>
            </a:br>
            <a:endParaRPr lang="sk-SK" sz="3600" dirty="0">
              <a:solidFill>
                <a:schemeClr val="tx1"/>
              </a:solidFill>
            </a:endParaRPr>
          </a:p>
        </p:txBody>
      </p:sp>
      <p:sp>
        <p:nvSpPr>
          <p:cNvPr id="18435" name="Podnadpis 4"/>
          <p:cNvSpPr>
            <a:spLocks noGrp="1"/>
          </p:cNvSpPr>
          <p:nvPr>
            <p:ph type="subTitle" idx="1"/>
          </p:nvPr>
        </p:nvSpPr>
        <p:spPr>
          <a:xfrm>
            <a:off x="285720" y="1785926"/>
            <a:ext cx="8712968" cy="4786334"/>
          </a:xfrm>
        </p:spPr>
        <p:txBody>
          <a:bodyPr>
            <a:normAutofit/>
          </a:bodyPr>
          <a:lstStyle/>
          <a:p>
            <a:pPr marL="342900" marR="0" indent="-342900" algn="just" eaLnBrk="1" hangingPunct="1">
              <a:buFont typeface="Wingdings" pitchFamily="2" charset="2"/>
              <a:buChar char="Ø"/>
            </a:pPr>
            <a:r>
              <a:rPr lang="sk-SK" sz="2000" dirty="0" smtClean="0"/>
              <a:t>transformácia potrieb a</a:t>
            </a:r>
            <a:r>
              <a:rPr lang="sk-SK" sz="2000" b="1" dirty="0" smtClean="0"/>
              <a:t> </a:t>
            </a:r>
            <a:r>
              <a:rPr lang="sk-SK" sz="2000" b="1" dirty="0" smtClean="0">
                <a:solidFill>
                  <a:schemeClr val="accent2"/>
                </a:solidFill>
              </a:rPr>
              <a:t>požiadaviek</a:t>
            </a:r>
            <a:r>
              <a:rPr lang="sk-SK" sz="2000" dirty="0" smtClean="0"/>
              <a:t> /</a:t>
            </a:r>
            <a:r>
              <a:rPr lang="sk-SK" sz="2000" b="1" dirty="0" smtClean="0"/>
              <a:t>obsah/</a:t>
            </a:r>
            <a:r>
              <a:rPr lang="sk-SK" sz="2000" dirty="0" smtClean="0"/>
              <a:t> zadávateľa do              definovaného predmetu projektu</a:t>
            </a:r>
          </a:p>
          <a:p>
            <a:pPr marL="342900" marR="0" indent="-342900" algn="just" eaLnBrk="1" hangingPunct="1">
              <a:buFont typeface="Wingdings" pitchFamily="2" charset="2"/>
              <a:buChar char="Ø"/>
            </a:pPr>
            <a:r>
              <a:rPr lang="sk-SK" sz="2000" dirty="0" smtClean="0"/>
              <a:t>vytváranie odhadov a predpokladov a ich prenos do </a:t>
            </a:r>
            <a:r>
              <a:rPr lang="sk-SK" sz="2000" b="1" dirty="0" smtClean="0">
                <a:solidFill>
                  <a:schemeClr val="accent2"/>
                </a:solidFill>
              </a:rPr>
              <a:t>časových plánov</a:t>
            </a:r>
            <a:r>
              <a:rPr lang="sk-SK" sz="2000" dirty="0" smtClean="0">
                <a:solidFill>
                  <a:schemeClr val="accent2"/>
                </a:solidFill>
              </a:rPr>
              <a:t>, </a:t>
            </a:r>
            <a:r>
              <a:rPr lang="sk-SK" sz="2000" b="1" dirty="0" smtClean="0">
                <a:solidFill>
                  <a:schemeClr val="accent2"/>
                </a:solidFill>
              </a:rPr>
              <a:t>finančných rozkladov a metodických postupov</a:t>
            </a:r>
            <a:r>
              <a:rPr lang="sk-SK" sz="2000" dirty="0" smtClean="0">
                <a:solidFill>
                  <a:srgbClr val="FFFF00"/>
                </a:solidFill>
              </a:rPr>
              <a:t>, </a:t>
            </a:r>
            <a:r>
              <a:rPr lang="sk-SK" sz="2000" dirty="0" smtClean="0"/>
              <a:t>optimalizácia a úpravy týchto plánov</a:t>
            </a:r>
          </a:p>
          <a:p>
            <a:pPr marL="342900" marR="0" indent="-342900" algn="just" eaLnBrk="1" hangingPunct="1">
              <a:buFont typeface="Wingdings" pitchFamily="2" charset="2"/>
              <a:buChar char="Ø"/>
            </a:pPr>
            <a:r>
              <a:rPr lang="sk-SK" sz="2000" dirty="0" smtClean="0"/>
              <a:t>vyjednávanie o </a:t>
            </a:r>
            <a:r>
              <a:rPr lang="sk-SK" sz="2000" b="1" dirty="0" smtClean="0">
                <a:solidFill>
                  <a:schemeClr val="accent2"/>
                </a:solidFill>
              </a:rPr>
              <a:t>pridelenie zdrojov</a:t>
            </a:r>
            <a:r>
              <a:rPr lang="sk-SK" sz="2000" dirty="0" smtClean="0">
                <a:solidFill>
                  <a:schemeClr val="accent2"/>
                </a:solidFill>
              </a:rPr>
              <a:t> </a:t>
            </a:r>
            <a:r>
              <a:rPr lang="sk-SK" sz="2000" dirty="0" smtClean="0"/>
              <a:t>a spracovanie podkladov a projektových dokumentov pre ich schválenie</a:t>
            </a:r>
          </a:p>
          <a:p>
            <a:pPr marL="342900" marR="0" indent="-342900" algn="just" eaLnBrk="1" hangingPunct="1">
              <a:buFont typeface="Wingdings" pitchFamily="2" charset="2"/>
              <a:buChar char="Ø"/>
            </a:pPr>
            <a:r>
              <a:rPr lang="sk-SK" sz="2000" b="1" dirty="0" smtClean="0">
                <a:solidFill>
                  <a:schemeClr val="accent2"/>
                </a:solidFill>
              </a:rPr>
              <a:t>obsadzovanie</a:t>
            </a:r>
            <a:r>
              <a:rPr lang="sk-SK" sz="2000" dirty="0" smtClean="0"/>
              <a:t> projektových úloh, vyhľadávanie</a:t>
            </a:r>
            <a:r>
              <a:rPr lang="sk-SK" sz="2000" b="1" dirty="0" smtClean="0"/>
              <a:t> pracovníkov</a:t>
            </a:r>
            <a:r>
              <a:rPr lang="sk-SK" sz="2000" dirty="0" smtClean="0"/>
              <a:t> vhodných pre splnenie špecifickej úlohy alebo profesie</a:t>
            </a:r>
          </a:p>
          <a:p>
            <a:pPr marL="342900" marR="0" indent="-342900" algn="just" eaLnBrk="1" hangingPunct="1">
              <a:buFont typeface="Wingdings" pitchFamily="2" charset="2"/>
              <a:buChar char="Ø"/>
            </a:pPr>
            <a:r>
              <a:rPr lang="sk-SK" sz="2000" b="1" dirty="0" smtClean="0">
                <a:solidFill>
                  <a:schemeClr val="accent2"/>
                </a:solidFill>
              </a:rPr>
              <a:t>prideľovanie úloh</a:t>
            </a:r>
            <a:r>
              <a:rPr lang="sk-SK" sz="2000" dirty="0" smtClean="0">
                <a:solidFill>
                  <a:schemeClr val="accent2"/>
                </a:solidFill>
              </a:rPr>
              <a:t> </a:t>
            </a:r>
            <a:r>
              <a:rPr lang="sk-SK" sz="2000" dirty="0" smtClean="0"/>
              <a:t>a ich koordinácia v rámci projektového tímu</a:t>
            </a:r>
          </a:p>
          <a:p>
            <a:pPr marL="342900" marR="0" indent="-342900" algn="just" eaLnBrk="1" hangingPunct="1">
              <a:buFont typeface="Wingdings" pitchFamily="2" charset="2"/>
              <a:buChar char="Ø"/>
            </a:pPr>
            <a:r>
              <a:rPr lang="sk-SK" sz="2000" dirty="0" smtClean="0"/>
              <a:t>vedenie a </a:t>
            </a:r>
            <a:r>
              <a:rPr lang="sk-SK" sz="2000" b="1" dirty="0" smtClean="0">
                <a:solidFill>
                  <a:schemeClr val="accent2"/>
                </a:solidFill>
              </a:rPr>
              <a:t>motivovanie členov</a:t>
            </a:r>
            <a:r>
              <a:rPr lang="sk-SK" sz="2000" dirty="0" smtClean="0">
                <a:solidFill>
                  <a:schemeClr val="accent2"/>
                </a:solidFill>
              </a:rPr>
              <a:t> </a:t>
            </a:r>
            <a:r>
              <a:rPr lang="sk-SK" sz="2000" dirty="0" smtClean="0"/>
              <a:t>projektového tímu</a:t>
            </a:r>
          </a:p>
          <a:p>
            <a:pPr marR="0" algn="just" eaLnBrk="1" hangingPunct="1"/>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a:t>
            </a:fld>
            <a:endParaRPr lang="sk-SK"/>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76672"/>
            <a:ext cx="7854950" cy="6048672"/>
          </a:xfrm>
        </p:spPr>
        <p:txBody>
          <a:bodyPr>
            <a:normAutofit/>
          </a:bodyPr>
          <a:lstStyle/>
          <a:p>
            <a:pPr algn="l"/>
            <a:r>
              <a:rPr lang="sk-SK" sz="3600" dirty="0">
                <a:solidFill>
                  <a:srgbClr val="FFC000"/>
                </a:solidFill>
                <a:effectLst>
                  <a:outerShdw blurRad="38100" dist="38100" dir="2700000" algn="tl">
                    <a:srgbClr val="000000">
                      <a:alpha val="43137"/>
                    </a:srgbClr>
                  </a:outerShdw>
                </a:effectLst>
                <a:latin typeface="+mj-lt"/>
              </a:rPr>
              <a:t>Projektové </a:t>
            </a:r>
            <a:r>
              <a:rPr lang="sk-SK" sz="3600" dirty="0" smtClean="0">
                <a:solidFill>
                  <a:srgbClr val="FFC000"/>
                </a:solidFill>
                <a:effectLst>
                  <a:outerShdw blurRad="38100" dist="38100" dir="2700000" algn="tl">
                    <a:srgbClr val="000000">
                      <a:alpha val="43137"/>
                    </a:srgbClr>
                  </a:outerShdw>
                </a:effectLst>
                <a:latin typeface="+mj-lt"/>
              </a:rPr>
              <a:t>financovanie</a:t>
            </a:r>
          </a:p>
          <a:p>
            <a:pPr algn="ctr"/>
            <a:endParaRPr lang="sk-SK" sz="2400" dirty="0"/>
          </a:p>
          <a:p>
            <a:pPr algn="just"/>
            <a:r>
              <a:rPr lang="sk-SK" sz="2000" dirty="0"/>
              <a:t>Spočíva vo financovaní projektu, kedy poskytovateľ  pôžičky dozerá na finančnú hotovosť </a:t>
            </a:r>
            <a:r>
              <a:rPr lang="sk-SK" sz="2000" dirty="0" smtClean="0"/>
              <a:t>/</a:t>
            </a:r>
            <a:r>
              <a:rPr lang="sk-SK" sz="2000" dirty="0" err="1" smtClean="0"/>
              <a:t>cash</a:t>
            </a:r>
            <a:r>
              <a:rPr lang="sk-SK" sz="2000" dirty="0" smtClean="0"/>
              <a:t> </a:t>
            </a:r>
            <a:r>
              <a:rPr lang="sk-SK" sz="2000" dirty="0"/>
              <a:t>– </a:t>
            </a:r>
            <a:r>
              <a:rPr lang="sk-SK" sz="2000" dirty="0" err="1"/>
              <a:t>flow</a:t>
            </a:r>
            <a:r>
              <a:rPr lang="sk-SK" sz="2000" dirty="0"/>
              <a:t>/  projektu a považuje ho za zdroj na  splácanie poskytnutej pôžičky. Zároveň považuje </a:t>
            </a:r>
            <a:r>
              <a:rPr lang="sk-SK" sz="2000" dirty="0" smtClean="0">
                <a:solidFill>
                  <a:srgbClr val="FFC000"/>
                </a:solidFill>
              </a:rPr>
              <a:t>aktíva</a:t>
            </a:r>
            <a:r>
              <a:rPr lang="sk-SK" sz="2000" dirty="0" smtClean="0"/>
              <a:t> /majetková hodnota/ projektu </a:t>
            </a:r>
            <a:r>
              <a:rPr lang="sk-SK" sz="2000" dirty="0">
                <a:solidFill>
                  <a:srgbClr val="FFC000"/>
                </a:solidFill>
              </a:rPr>
              <a:t>ako záruku </a:t>
            </a:r>
            <a:r>
              <a:rPr lang="sk-SK" sz="2000" dirty="0"/>
              <a:t>poskytnutej pôžičky</a:t>
            </a:r>
            <a:r>
              <a:rPr lang="sk-SK" sz="2000" dirty="0" smtClean="0"/>
              <a:t>. /Napr</a:t>
            </a:r>
            <a:r>
              <a:rPr lang="sk-SK" sz="2000" dirty="0"/>
              <a:t>. </a:t>
            </a:r>
            <a:r>
              <a:rPr lang="sk-SK" sz="2000" dirty="0" err="1"/>
              <a:t>developerske</a:t>
            </a:r>
            <a:r>
              <a:rPr lang="sk-SK" sz="2000" dirty="0"/>
              <a:t> projekty/.</a:t>
            </a:r>
          </a:p>
          <a:p>
            <a:pPr algn="just"/>
            <a:r>
              <a:rPr lang="sk-SK" sz="2000" dirty="0"/>
              <a:t>V prípade projektového financovania, hlavné zdroje finančného krytia zahrňujú:</a:t>
            </a:r>
          </a:p>
          <a:p>
            <a:pPr marL="342900" lvl="0" indent="-342900" algn="just">
              <a:buFont typeface="Wingdings" pitchFamily="2" charset="2"/>
              <a:buChar char="Ø"/>
            </a:pPr>
            <a:r>
              <a:rPr lang="sk-SK" sz="2000" dirty="0"/>
              <a:t>akcie spoločnosti /vlastnícke práva/, majetok navýšený zakladateľmi, sponzormi, inštitučnými investormi alebo z burzy cenných papierov (prípadne príspevky a dotácie</a:t>
            </a:r>
            <a:r>
              <a:rPr lang="sk-SK" sz="2000" dirty="0" smtClean="0"/>
              <a:t>)</a:t>
            </a:r>
            <a:endParaRPr lang="sk-SK" sz="2000" dirty="0"/>
          </a:p>
          <a:p>
            <a:pPr marL="342900" lvl="0" indent="-342900" algn="just">
              <a:buFont typeface="Wingdings" pitchFamily="2" charset="2"/>
              <a:buChar char="Ø"/>
            </a:pPr>
            <a:r>
              <a:rPr lang="sk-SK" sz="2000" dirty="0"/>
              <a:t>záväzky rozličného charakteru (pôžičky z bánk, inštitucionálne pôžičky, obligácie</a:t>
            </a:r>
            <a:r>
              <a:rPr lang="sk-SK" sz="2000" dirty="0" smtClean="0"/>
              <a:t>)</a:t>
            </a:r>
            <a:endParaRPr lang="sk-SK" sz="2000" dirty="0"/>
          </a:p>
          <a:p>
            <a:pPr marL="342900" lvl="0" indent="-342900" algn="just">
              <a:buFont typeface="Wingdings" pitchFamily="2" charset="2"/>
              <a:buChar char="Ø"/>
            </a:pPr>
            <a:r>
              <a:rPr lang="sk-SK" sz="2000" dirty="0"/>
              <a:t>granty a iné finančné možnosti </a:t>
            </a:r>
            <a:r>
              <a:rPr lang="sk-SK" sz="2000" dirty="0" smtClean="0"/>
              <a:t>(vedľajšie </a:t>
            </a:r>
            <a:r>
              <a:rPr lang="sk-SK" sz="2000" dirty="0"/>
              <a:t>pôžičky, akcie bez hlasovacieho práva, konvertibilné cenné papiere, dôchodkové fondy).</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130</a:t>
            </a:fld>
            <a:endParaRPr lang="sk-SK"/>
          </a:p>
        </p:txBody>
      </p:sp>
    </p:spTree>
    <p:extLst>
      <p:ext uri="{BB962C8B-B14F-4D97-AF65-F5344CB8AC3E}">
        <p14:creationId xmlns:p14="http://schemas.microsoft.com/office/powerpoint/2010/main" val="38213876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548680"/>
            <a:ext cx="7854950" cy="5832648"/>
          </a:xfrm>
        </p:spPr>
        <p:txBody>
          <a:bodyPr>
            <a:normAutofit/>
          </a:bodyPr>
          <a:lstStyle/>
          <a:p>
            <a:pPr algn="just">
              <a:lnSpc>
                <a:spcPct val="150000"/>
              </a:lnSpc>
            </a:pPr>
            <a:r>
              <a:rPr lang="sk-SK" sz="2000" dirty="0">
                <a:solidFill>
                  <a:srgbClr val="FFC000"/>
                </a:solidFill>
              </a:rPr>
              <a:t>Projektové financovanie </a:t>
            </a:r>
            <a:r>
              <a:rPr lang="sk-SK" sz="2000" dirty="0"/>
              <a:t>možno dosiahnuť finančným riadením zameraným na vhodné porovnanie výnosov z kombinácie týchto prvkov s očakávaným prínosom projektu. Hlavnou úlohou je zachovať kladné výnosy s prijateľnou rezervou počas celej doby prevádzky projektu.</a:t>
            </a:r>
          </a:p>
          <a:p>
            <a:pPr algn="just">
              <a:lnSpc>
                <a:spcPct val="150000"/>
              </a:lnSpc>
            </a:pPr>
            <a:r>
              <a:rPr lang="sk-SK" sz="2000" dirty="0"/>
              <a:t>Trh pre projektové financovanie je konkurenčný trh. Prijateľné sú len projekty s primeraným podielom uvažovaného rizika, poskytujúce návrat majetku (pre poskytovateľov </a:t>
            </a:r>
            <a:r>
              <a:rPr lang="sk-SK" sz="2000" dirty="0" smtClean="0"/>
              <a:t>pôžičky) </a:t>
            </a:r>
            <a:r>
              <a:rPr lang="sk-SK" sz="2000" dirty="0"/>
              <a:t>a zachovávajúce minimálny koeficient </a:t>
            </a:r>
            <a:r>
              <a:rPr lang="sk-SK" sz="2000" dirty="0" err="1"/>
              <a:t>zadĺženia</a:t>
            </a:r>
            <a:r>
              <a:rPr lang="sk-SK" sz="2000" dirty="0"/>
              <a:t>  považovaný za vhodný pre finančné krytie a klasifikovaný ako „</a:t>
            </a:r>
            <a:r>
              <a:rPr lang="sk-SK" sz="2000" dirty="0" err="1"/>
              <a:t>bankable</a:t>
            </a:r>
            <a:r>
              <a:rPr lang="sk-SK" sz="2000" dirty="0"/>
              <a:t>“.</a:t>
            </a:r>
          </a:p>
          <a:p>
            <a:pPr algn="just">
              <a:lnSpc>
                <a:spcPct val="150000"/>
              </a:lnSpc>
            </a:pPr>
            <a:r>
              <a:rPr lang="sk-SK" sz="2000" b="1" dirty="0"/>
              <a:t> </a:t>
            </a:r>
            <a:endParaRPr lang="sk-SK" sz="2000" dirty="0"/>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131</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5976664"/>
          </a:xfrm>
        </p:spPr>
        <p:txBody>
          <a:bodyPr>
            <a:normAutofit/>
          </a:bodyPr>
          <a:lstStyle/>
          <a:p>
            <a:pPr algn="l"/>
            <a:r>
              <a:rPr lang="sk-SK" sz="3600" dirty="0" smtClean="0">
                <a:solidFill>
                  <a:srgbClr val="FFC000"/>
                </a:solidFill>
                <a:effectLst>
                  <a:outerShdw blurRad="38100" dist="38100" dir="2700000" algn="tl">
                    <a:srgbClr val="000000">
                      <a:alpha val="43137"/>
                    </a:srgbClr>
                  </a:outerShdw>
                </a:effectLst>
                <a:latin typeface="+mj-lt"/>
              </a:rPr>
              <a:t>Tieňové mýto</a:t>
            </a:r>
          </a:p>
          <a:p>
            <a:pPr algn="l"/>
            <a:endParaRPr lang="sk-SK" sz="2400" b="1" i="1" dirty="0"/>
          </a:p>
          <a:p>
            <a:pPr algn="just">
              <a:lnSpc>
                <a:spcPct val="150000"/>
              </a:lnSpc>
            </a:pPr>
            <a:r>
              <a:rPr lang="sk-SK" sz="2000" dirty="0"/>
              <a:t>Tieňové mýto  je  poplatok, ktorý uhrádza štát súkromnému investorovi ako náhradu za mýtny systém. Štát pravidelnými ročnými splátkami uhrádza sumu, ktorá by sa pravdepodobne vybrala </a:t>
            </a:r>
            <a:r>
              <a:rPr lang="sk-SK" sz="2000" dirty="0" smtClean="0"/>
              <a:t>spoplatnením /mýtom</a:t>
            </a:r>
            <a:r>
              <a:rPr lang="sk-SK" sz="2000" dirty="0"/>
              <a:t>./ Užívatelia tak nemusia platiť na mieste za používanie infraštruktúry, čím sa znižuje riziko ich odklonenia na nespoplatnené trasy. Súkromný investor tak nie je vystavený riziku počtu vozidiel a výške poplatku. Toto riziko preberá štát. Súkromný investor tak môže navrhnúť cenu zníženú o výšku rizika.</a:t>
            </a:r>
            <a:endParaRPr lang="sk-SK" sz="2000" i="1" dirty="0"/>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132</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836712"/>
            <a:ext cx="7854950" cy="5544616"/>
          </a:xfrm>
        </p:spPr>
        <p:txBody>
          <a:bodyPr/>
          <a:lstStyle/>
          <a:p>
            <a:pPr algn="just"/>
            <a:r>
              <a:rPr lang="sk-SK" sz="2000" b="1" dirty="0" smtClean="0">
                <a:solidFill>
                  <a:srgbClr val="FFC000"/>
                </a:solidFill>
              </a:rPr>
              <a:t>Sadzba</a:t>
            </a:r>
            <a:r>
              <a:rPr lang="sk-SK" sz="2000" b="1" dirty="0" smtClean="0"/>
              <a:t> </a:t>
            </a:r>
            <a:r>
              <a:rPr lang="sk-SK" sz="2000" b="1" dirty="0"/>
              <a:t>tieňového mýta by mala</a:t>
            </a:r>
            <a:r>
              <a:rPr lang="sk-SK" sz="2000" b="1" dirty="0" smtClean="0"/>
              <a:t>:</a:t>
            </a:r>
            <a:endParaRPr lang="sk-SK" sz="2000" b="1" i="1" dirty="0"/>
          </a:p>
          <a:p>
            <a:pPr marL="342900" lvl="0" indent="-342900" algn="just">
              <a:lnSpc>
                <a:spcPct val="150000"/>
              </a:lnSpc>
              <a:buFont typeface="Wingdings" pitchFamily="2" charset="2"/>
              <a:buChar char="Ø"/>
            </a:pPr>
            <a:r>
              <a:rPr lang="sk-SK" sz="2000" dirty="0"/>
              <a:t>byť diferencovaná podľa kategórii vozidiel (ľahké a ťažké nákladné vozidlá, napr.) a premenlivá v závislosti na niektorých predtým dohodnutých kritériách intenzity </a:t>
            </a:r>
            <a:r>
              <a:rPr lang="sk-SK" sz="2000" dirty="0" smtClean="0"/>
              <a:t>dopravy</a:t>
            </a:r>
            <a:endParaRPr lang="sk-SK" sz="2000" dirty="0"/>
          </a:p>
          <a:p>
            <a:pPr marL="342900" lvl="0" indent="-342900" algn="just">
              <a:lnSpc>
                <a:spcPct val="150000"/>
              </a:lnSpc>
              <a:buFont typeface="Wingdings" pitchFamily="2" charset="2"/>
              <a:buChar char="Ø"/>
            </a:pPr>
            <a:r>
              <a:rPr lang="sk-SK" sz="2000" dirty="0"/>
              <a:t>súvisieť s poskytnutím skrátenia času cestovania pre verejnú dopravu a zlepšenie podmienok pre chodcov v mestských </a:t>
            </a:r>
            <a:r>
              <a:rPr lang="sk-SK" sz="2000" dirty="0" smtClean="0"/>
              <a:t>oblastiach</a:t>
            </a:r>
            <a:endParaRPr lang="sk-SK" sz="2000" dirty="0"/>
          </a:p>
          <a:p>
            <a:pPr algn="just">
              <a:lnSpc>
                <a:spcPct val="150000"/>
              </a:lnSpc>
            </a:pPr>
            <a:r>
              <a:rPr lang="sk-SK" sz="2000" b="1" dirty="0"/>
              <a:t> </a:t>
            </a:r>
            <a:endParaRPr lang="sk-SK" sz="2000" dirty="0"/>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133</a:t>
            </a:fld>
            <a:endParaRPr lang="sk-SK"/>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39552" y="260648"/>
            <a:ext cx="7854950" cy="6264696"/>
          </a:xfrm>
        </p:spPr>
        <p:txBody>
          <a:bodyPr>
            <a:normAutofit/>
          </a:bodyPr>
          <a:lstStyle/>
          <a:p>
            <a:pPr algn="just">
              <a:lnSpc>
                <a:spcPct val="150000"/>
              </a:lnSpc>
            </a:pPr>
            <a:r>
              <a:rPr lang="sk-SK" sz="3600" dirty="0">
                <a:solidFill>
                  <a:srgbClr val="FFC000"/>
                </a:solidFill>
                <a:effectLst>
                  <a:outerShdw blurRad="38100" dist="38100" dir="2700000" algn="tl">
                    <a:srgbClr val="000000">
                      <a:alpha val="43137"/>
                    </a:srgbClr>
                  </a:outerShdw>
                </a:effectLst>
                <a:latin typeface="+mj-lt"/>
              </a:rPr>
              <a:t>Lízing /leasing</a:t>
            </a:r>
            <a:r>
              <a:rPr lang="sk-SK" sz="3600" dirty="0" smtClean="0">
                <a:solidFill>
                  <a:srgbClr val="FFC000"/>
                </a:solidFill>
                <a:effectLst>
                  <a:outerShdw blurRad="38100" dist="38100" dir="2700000" algn="tl">
                    <a:srgbClr val="000000">
                      <a:alpha val="43137"/>
                    </a:srgbClr>
                  </a:outerShdw>
                </a:effectLst>
                <a:latin typeface="+mj-lt"/>
              </a:rPr>
              <a:t>/</a:t>
            </a:r>
            <a:endParaRPr lang="sk-SK" sz="3600" dirty="0">
              <a:solidFill>
                <a:srgbClr val="FFC000"/>
              </a:solidFill>
              <a:effectLst>
                <a:outerShdw blurRad="38100" dist="38100" dir="2700000" algn="tl">
                  <a:srgbClr val="000000">
                    <a:alpha val="43137"/>
                  </a:srgbClr>
                </a:outerShdw>
              </a:effectLst>
              <a:latin typeface="+mj-lt"/>
            </a:endParaRPr>
          </a:p>
          <a:p>
            <a:pPr algn="just">
              <a:lnSpc>
                <a:spcPct val="150000"/>
              </a:lnSpc>
            </a:pPr>
            <a:r>
              <a:rPr lang="sk-SK" sz="2000" dirty="0"/>
              <a:t> V rámci metódy leasingu štát garantuje koncesionárovi, že mu uhradí </a:t>
            </a:r>
            <a:r>
              <a:rPr lang="sk-SK" sz="2000" dirty="0" smtClean="0"/>
              <a:t>poplatky/leasing</a:t>
            </a:r>
            <a:r>
              <a:rPr lang="sk-SK" sz="2000" dirty="0"/>
              <a:t>/ za užívanie dopravnej cesty. Koncesionár- vybraný verejným obstarávaním – bude mať možnosť postaviť novú dopravnú komunikáciu, mať ju  „vo vlastníctve“ a bude ju aj prevádzkovať. Leasingové poplatky pokrývajú všetky finančné záväzky a výdavky súkromnej spoločnosti; na konci leasingového obdobia štát opäť získa vlastníctvo komunikácie.</a:t>
            </a:r>
          </a:p>
          <a:p>
            <a:pPr algn="just">
              <a:lnSpc>
                <a:spcPct val="150000"/>
              </a:lnSpc>
            </a:pPr>
            <a:r>
              <a:rPr lang="sk-SK" sz="2000" dirty="0"/>
              <a:t>Štát preberá riziko za dopravné výkony a príjmy. Koncesionár preberá zodpovednosť za všetky finančné a technické riziká počas výstavby a prevádzky stavby.</a:t>
            </a:r>
          </a:p>
          <a:p>
            <a:pPr algn="just">
              <a:lnSpc>
                <a:spcPct val="150000"/>
              </a:lnSpc>
            </a:pPr>
            <a:r>
              <a:rPr lang="sk-SK" sz="2000" b="1" dirty="0"/>
              <a:t> </a:t>
            </a:r>
            <a:endParaRPr lang="sk-SK" sz="2000" dirty="0"/>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134</a:t>
            </a:fld>
            <a:endParaRPr lang="sk-SK"/>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436949" y="106353"/>
            <a:ext cx="7854950" cy="6264696"/>
          </a:xfrm>
        </p:spPr>
        <p:txBody>
          <a:bodyPr>
            <a:normAutofit/>
          </a:bodyPr>
          <a:lstStyle/>
          <a:p>
            <a:pPr algn="just"/>
            <a:r>
              <a:rPr lang="sk-SK" sz="3600" dirty="0">
                <a:solidFill>
                  <a:srgbClr val="FFC000"/>
                </a:solidFill>
                <a:effectLst>
                  <a:outerShdw blurRad="38100" dist="38100" dir="2700000" algn="tl">
                    <a:srgbClr val="000000">
                      <a:alpha val="43137"/>
                    </a:srgbClr>
                  </a:outerShdw>
                </a:effectLst>
                <a:latin typeface="+mj-lt"/>
              </a:rPr>
              <a:t>BOT /</a:t>
            </a:r>
            <a:r>
              <a:rPr lang="sk-SK" sz="3600" dirty="0" err="1">
                <a:solidFill>
                  <a:srgbClr val="FFC000"/>
                </a:solidFill>
                <a:effectLst>
                  <a:outerShdw blurRad="38100" dist="38100" dir="2700000" algn="tl">
                    <a:srgbClr val="000000">
                      <a:alpha val="43137"/>
                    </a:srgbClr>
                  </a:outerShdw>
                </a:effectLst>
                <a:latin typeface="+mj-lt"/>
              </a:rPr>
              <a:t>Build</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Operate</a:t>
            </a:r>
            <a:r>
              <a:rPr lang="sk-SK" sz="3600" dirty="0">
                <a:solidFill>
                  <a:srgbClr val="FFC000"/>
                </a:solidFill>
                <a:effectLst>
                  <a:outerShdw blurRad="38100" dist="38100" dir="2700000" algn="tl">
                    <a:srgbClr val="000000">
                      <a:alpha val="43137"/>
                    </a:srgbClr>
                  </a:outerShdw>
                </a:effectLst>
                <a:latin typeface="+mj-lt"/>
              </a:rPr>
              <a:t> and </a:t>
            </a:r>
            <a:r>
              <a:rPr lang="sk-SK" sz="3600" dirty="0" err="1">
                <a:solidFill>
                  <a:srgbClr val="FFC000"/>
                </a:solidFill>
                <a:effectLst>
                  <a:outerShdw blurRad="38100" dist="38100" dir="2700000" algn="tl">
                    <a:srgbClr val="000000">
                      <a:alpha val="43137"/>
                    </a:srgbClr>
                  </a:outerShdw>
                </a:effectLst>
                <a:latin typeface="+mj-lt"/>
              </a:rPr>
              <a:t>Transform</a:t>
            </a:r>
            <a:r>
              <a:rPr lang="sk-SK" sz="3600" dirty="0">
                <a:solidFill>
                  <a:srgbClr val="FFC000"/>
                </a:solidFill>
                <a:effectLst>
                  <a:outerShdw blurRad="38100" dist="38100" dir="2700000" algn="tl">
                    <a:srgbClr val="000000">
                      <a:alpha val="43137"/>
                    </a:srgbClr>
                  </a:outerShdw>
                </a:effectLst>
                <a:latin typeface="+mj-lt"/>
              </a:rPr>
              <a:t>/</a:t>
            </a:r>
          </a:p>
          <a:p>
            <a:pPr algn="just"/>
            <a:r>
              <a:rPr lang="sk-SK" sz="2000" dirty="0"/>
              <a:t> </a:t>
            </a:r>
          </a:p>
          <a:p>
            <a:pPr algn="just"/>
            <a:r>
              <a:rPr lang="sk-SK" sz="2000" dirty="0"/>
              <a:t>Metóda  je jednou z najpoužívanejších spôsobov využívajúcich  súkromné financovanie výstavby diaľnic. Princíp  spočíva v tom, že   štát odovzdá koncesionárovi na určitý čas  -  napr. 30 </a:t>
            </a:r>
            <a:r>
              <a:rPr lang="sk-SK" sz="2000" dirty="0" smtClean="0"/>
              <a:t>rokov -  </a:t>
            </a:r>
            <a:r>
              <a:rPr lang="sk-SK" sz="2000" dirty="0"/>
              <a:t>investične pripravený úsek  </a:t>
            </a:r>
            <a:r>
              <a:rPr lang="sk-SK" sz="2000" dirty="0" smtClean="0"/>
              <a:t>diaľnice /vydané </a:t>
            </a:r>
            <a:r>
              <a:rPr lang="sk-SK" sz="2000" dirty="0"/>
              <a:t>stavebné </a:t>
            </a:r>
            <a:r>
              <a:rPr lang="sk-SK" sz="2000" dirty="0" smtClean="0"/>
              <a:t>povolenie /s</a:t>
            </a:r>
            <a:r>
              <a:rPr lang="sk-SK" sz="2000" dirty="0"/>
              <a:t> tým, že koncesionár finančne a realizačne zabezpečí samotnú výstavbu a prevádzku predmetného diaľničného </a:t>
            </a:r>
            <a:r>
              <a:rPr lang="sk-SK" sz="2000" dirty="0" smtClean="0"/>
              <a:t>úseku. </a:t>
            </a:r>
            <a:r>
              <a:rPr lang="sk-SK" sz="2000" dirty="0"/>
              <a:t>Štát zároveň odovzdá   koncesionárovi aj právo vyberania poplatkov za používanie predmetného </a:t>
            </a:r>
            <a:r>
              <a:rPr lang="sk-SK" sz="2000" dirty="0" smtClean="0"/>
              <a:t>úseku. Maximálna </a:t>
            </a:r>
            <a:r>
              <a:rPr lang="sk-SK" sz="2000" dirty="0"/>
              <a:t>výška tohto poplatku je určená koncesionárskou zmluvou. Po uplynutí doby koncesionárskej zmluvy </a:t>
            </a:r>
            <a:r>
              <a:rPr lang="sk-SK" sz="2000" dirty="0" smtClean="0"/>
              <a:t>/nemusí </a:t>
            </a:r>
            <a:r>
              <a:rPr lang="sk-SK" sz="2000" dirty="0"/>
              <a:t>to byť vždy doba, ale napr. aj dosiahnutie primeranej ceny zisku/ sa celá infraštruktúra </a:t>
            </a:r>
            <a:r>
              <a:rPr lang="sk-SK" sz="2000" dirty="0" smtClean="0"/>
              <a:t>/diaľnica </a:t>
            </a:r>
            <a:r>
              <a:rPr lang="sk-SK" sz="2000" dirty="0"/>
              <a:t>+ výbava/ bezplatne prevedie na štát.</a:t>
            </a:r>
          </a:p>
          <a:p>
            <a:pPr algn="just"/>
            <a:r>
              <a:rPr lang="sk-SK" sz="2000" dirty="0"/>
              <a:t>Koncesionár na základe udeleného práva vyberania poplatkov /mýtne/, si zoberie podnikateľský úver /dlhodobý/ z ktorého  vybuduje samotnú diaľnicu vrátane zariadení na výber mýtneho a výkonu údržby. Splácať ho bude z poplatkov </a:t>
            </a:r>
            <a:r>
              <a:rPr lang="sk-SK" sz="2000" dirty="0" smtClean="0"/>
              <a:t>/mýtneho</a:t>
            </a:r>
            <a:r>
              <a:rPr lang="sk-SK" sz="2000" dirty="0"/>
              <a:t>/. </a:t>
            </a:r>
          </a:p>
          <a:p>
            <a:pPr algn="just"/>
            <a:r>
              <a:rPr lang="sk-SK" sz="2000" dirty="0"/>
              <a:t>Štruktúra metódy je znázornená na obr.</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135</a:t>
            </a:fld>
            <a:endParaRPr lang="sk-SK" dirty="0"/>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136</a:t>
            </a:fld>
            <a:endParaRPr lang="sk-S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264696"/>
          </a:xfrm>
        </p:spPr>
        <p:txBody>
          <a:bodyPr>
            <a:normAutofit/>
          </a:bodyPr>
          <a:lstStyle/>
          <a:p>
            <a:pPr algn="just"/>
            <a:r>
              <a:rPr lang="sk-SK" sz="2000" dirty="0"/>
              <a:t> </a:t>
            </a:r>
          </a:p>
          <a:p>
            <a:pPr algn="just"/>
            <a:r>
              <a:rPr lang="sk-SK" sz="2000" dirty="0">
                <a:solidFill>
                  <a:srgbClr val="FFC000"/>
                </a:solidFill>
              </a:rPr>
              <a:t>Výhody pre štát</a:t>
            </a:r>
            <a:r>
              <a:rPr lang="cs-CZ" sz="2000" dirty="0">
                <a:solidFill>
                  <a:srgbClr val="FFC000"/>
                </a:solidFill>
              </a:rPr>
              <a:t> </a:t>
            </a:r>
            <a:r>
              <a:rPr lang="cs-CZ" sz="2000" dirty="0" smtClean="0">
                <a:solidFill>
                  <a:srgbClr val="FFC000"/>
                </a:solidFill>
              </a:rPr>
              <a:t>:</a:t>
            </a:r>
            <a:endParaRPr lang="sk-SK" sz="2000" dirty="0">
              <a:solidFill>
                <a:srgbClr val="FFC000"/>
              </a:solidFill>
            </a:endParaRPr>
          </a:p>
          <a:p>
            <a:pPr algn="just"/>
            <a:r>
              <a:rPr lang="cs-CZ" sz="2000" dirty="0"/>
              <a:t> </a:t>
            </a:r>
            <a:endParaRPr lang="sk-SK" sz="2000" dirty="0"/>
          </a:p>
          <a:p>
            <a:pPr marL="342900" indent="-342900" algn="just">
              <a:buFont typeface="Wingdings" pitchFamily="2" charset="2"/>
              <a:buChar char="Ø"/>
            </a:pPr>
            <a:r>
              <a:rPr lang="sk-SK" sz="2000" dirty="0" smtClean="0"/>
              <a:t>štát  </a:t>
            </a:r>
            <a:r>
              <a:rPr lang="sk-SK" sz="2000" dirty="0"/>
              <a:t>nemusí zo svojho rozpočtu financovať výstavbu a prevádzku diaľnice</a:t>
            </a:r>
          </a:p>
          <a:p>
            <a:pPr marL="342900" lvl="0" indent="-342900" algn="just">
              <a:buFont typeface="Wingdings" pitchFamily="2" charset="2"/>
              <a:buChar char="Ø"/>
            </a:pPr>
            <a:r>
              <a:rPr lang="sk-SK" sz="2000" dirty="0"/>
              <a:t>všetky výhody plynúce zo samotnej výstavby </a:t>
            </a:r>
            <a:r>
              <a:rPr lang="sk-SK" sz="2000" dirty="0" smtClean="0"/>
              <a:t>/zamestnanosť</a:t>
            </a:r>
            <a:r>
              <a:rPr lang="sk-SK" sz="2000" dirty="0"/>
              <a:t>, dane, znižovanie nehodovosti, zhodnocovanie územia apod</a:t>
            </a:r>
            <a:r>
              <a:rPr lang="sk-SK" sz="2000" dirty="0" smtClean="0"/>
              <a:t>./ </a:t>
            </a:r>
            <a:r>
              <a:rPr lang="sk-SK" sz="2000" dirty="0"/>
              <a:t>však štátu zostávajú vo forme, ako keby výstavbu diaľnice financoval </a:t>
            </a:r>
            <a:r>
              <a:rPr lang="sk-SK" sz="2000" dirty="0" smtClean="0"/>
              <a:t>sám</a:t>
            </a:r>
            <a:endParaRPr lang="sk-SK" sz="2000" dirty="0"/>
          </a:p>
          <a:p>
            <a:pPr marL="342900" lvl="0" indent="-342900" algn="just">
              <a:buFont typeface="Wingdings" pitchFamily="2" charset="2"/>
              <a:buChar char="Ø"/>
            </a:pPr>
            <a:r>
              <a:rPr lang="sk-SK" sz="2000" dirty="0"/>
              <a:t>pevné ceny</a:t>
            </a:r>
          </a:p>
          <a:p>
            <a:pPr marL="342900" lvl="0" indent="-342900" algn="just">
              <a:buFont typeface="Wingdings" pitchFamily="2" charset="2"/>
              <a:buChar char="Ø"/>
            </a:pPr>
            <a:r>
              <a:rPr lang="sk-SK" sz="2000" dirty="0"/>
              <a:t>prenesenie rizika na investora</a:t>
            </a:r>
          </a:p>
          <a:p>
            <a:pPr marL="342900" lvl="0" indent="-342900" algn="just">
              <a:buFont typeface="Wingdings" pitchFamily="2" charset="2"/>
              <a:buChar char="Ø"/>
            </a:pPr>
            <a:r>
              <a:rPr lang="sk-SK" sz="2000" dirty="0"/>
              <a:t>vyššia efektivita /súkromný sektor</a:t>
            </a:r>
            <a:r>
              <a:rPr lang="sk-SK" sz="2000" dirty="0" smtClean="0"/>
              <a:t>/</a:t>
            </a:r>
          </a:p>
          <a:p>
            <a:pPr lvl="0" algn="just"/>
            <a:endParaRPr lang="sk-SK" sz="2000" dirty="0"/>
          </a:p>
          <a:p>
            <a:pPr lvl="0" algn="just"/>
            <a:endParaRPr lang="sk-SK" sz="2000" dirty="0" smtClean="0"/>
          </a:p>
          <a:p>
            <a:pPr algn="just"/>
            <a:r>
              <a:rPr lang="sk-SK" sz="2000" dirty="0"/>
              <a:t>Na Slovensku táto metóda nie je použiteľná z dôvodu, že výber z mýta nestačí na splácanie výstavby a prevádzky diaľničných úsekov. </a:t>
            </a:r>
          </a:p>
          <a:p>
            <a:pPr lvl="0" algn="just"/>
            <a:endParaRPr lang="sk-SK" sz="2000" dirty="0"/>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137</a:t>
            </a:fld>
            <a:endParaRPr lang="sk-SK"/>
          </a:p>
        </p:txBody>
      </p:sp>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472482" y="163662"/>
            <a:ext cx="7854950" cy="6192688"/>
          </a:xfrm>
        </p:spPr>
        <p:txBody>
          <a:bodyPr>
            <a:normAutofit fontScale="92500"/>
          </a:bodyPr>
          <a:lstStyle/>
          <a:p>
            <a:pPr algn="ctr">
              <a:lnSpc>
                <a:spcPct val="150000"/>
              </a:lnSpc>
            </a:pPr>
            <a:r>
              <a:rPr lang="sk-SK" sz="3600" dirty="0">
                <a:solidFill>
                  <a:srgbClr val="FFC000"/>
                </a:solidFill>
                <a:effectLst>
                  <a:outerShdw blurRad="38100" dist="38100" dir="2700000" algn="tl">
                    <a:srgbClr val="000000">
                      <a:alpha val="43137"/>
                    </a:srgbClr>
                  </a:outerShdw>
                </a:effectLst>
                <a:latin typeface="+mj-lt"/>
              </a:rPr>
              <a:t>DBFO  /</a:t>
            </a:r>
            <a:r>
              <a:rPr lang="sk-SK" sz="3600" dirty="0" err="1">
                <a:solidFill>
                  <a:srgbClr val="FFC000"/>
                </a:solidFill>
                <a:effectLst>
                  <a:outerShdw blurRad="38100" dist="38100" dir="2700000" algn="tl">
                    <a:srgbClr val="000000">
                      <a:alpha val="43137"/>
                    </a:srgbClr>
                  </a:outerShdw>
                </a:effectLst>
                <a:latin typeface="+mj-lt"/>
              </a:rPr>
              <a:t>Design</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Build</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Finance</a:t>
            </a:r>
            <a:r>
              <a:rPr lang="sk-SK" sz="3600" dirty="0">
                <a:solidFill>
                  <a:srgbClr val="FFC000"/>
                </a:solidFill>
                <a:effectLst>
                  <a:outerShdw blurRad="38100" dist="38100" dir="2700000" algn="tl">
                    <a:srgbClr val="000000">
                      <a:alpha val="43137"/>
                    </a:srgbClr>
                  </a:outerShdw>
                </a:effectLst>
                <a:latin typeface="+mj-lt"/>
              </a:rPr>
              <a:t> and </a:t>
            </a:r>
            <a:r>
              <a:rPr lang="sk-SK" sz="3600" dirty="0" err="1">
                <a:solidFill>
                  <a:srgbClr val="FFC000"/>
                </a:solidFill>
                <a:effectLst>
                  <a:outerShdw blurRad="38100" dist="38100" dir="2700000" algn="tl">
                    <a:srgbClr val="000000">
                      <a:alpha val="43137"/>
                    </a:srgbClr>
                  </a:outerShdw>
                </a:effectLst>
                <a:latin typeface="+mj-lt"/>
              </a:rPr>
              <a:t>Operate</a:t>
            </a:r>
            <a:r>
              <a:rPr lang="sk-SK" sz="3600" dirty="0">
                <a:solidFill>
                  <a:srgbClr val="FFC000"/>
                </a:solidFill>
                <a:effectLst>
                  <a:outerShdw blurRad="38100" dist="38100" dir="2700000" algn="tl">
                    <a:srgbClr val="000000">
                      <a:alpha val="43137"/>
                    </a:srgbClr>
                  </a:outerShdw>
                </a:effectLst>
                <a:latin typeface="+mj-lt"/>
              </a:rPr>
              <a:t>/ </a:t>
            </a:r>
          </a:p>
          <a:p>
            <a:pPr algn="just">
              <a:lnSpc>
                <a:spcPct val="150000"/>
              </a:lnSpc>
            </a:pPr>
            <a:r>
              <a:rPr lang="sk-SK" sz="2000" dirty="0"/>
              <a:t> </a:t>
            </a:r>
          </a:p>
          <a:p>
            <a:pPr algn="just">
              <a:lnSpc>
                <a:spcPct val="150000"/>
              </a:lnSpc>
            </a:pPr>
            <a:r>
              <a:rPr lang="sk-SK" sz="2000" dirty="0"/>
              <a:t>Metóda DBFO, spočíva  v tom, že  súkromná spoločnosť vybraná na základe výberového konania dostáva licenciu na </a:t>
            </a:r>
            <a:r>
              <a:rPr lang="sk-SK" sz="2000" dirty="0" smtClean="0"/>
              <a:t>výstavbu/vrátane </a:t>
            </a:r>
            <a:r>
              <a:rPr lang="sk-SK" sz="2000" dirty="0"/>
              <a:t>projektovej prípravy/, vlastníctvo a prevádzku /úseku/ </a:t>
            </a:r>
            <a:r>
              <a:rPr lang="sk-SK" sz="2000" dirty="0" err="1" smtClean="0"/>
              <a:t>diaľníc</a:t>
            </a:r>
            <a:r>
              <a:rPr lang="sk-SK" sz="2000" dirty="0" smtClean="0"/>
              <a:t> </a:t>
            </a:r>
            <a:r>
              <a:rPr lang="sk-SK" sz="2000" dirty="0"/>
              <a:t>na neurčitú dobu. Príjmy pre súkromného vlastníka od užívateľov sú vo forme tieňového mýta. </a:t>
            </a:r>
          </a:p>
          <a:p>
            <a:pPr algn="just">
              <a:lnSpc>
                <a:spcPct val="150000"/>
              </a:lnSpc>
            </a:pPr>
            <a:r>
              <a:rPr lang="sk-SK" sz="2000" dirty="0"/>
              <a:t>Výpočet  nákladov pre takýto spôsob výstavby a prevádzky   pre celú diaľničnú sieť nie je možné urobiť, nakoľko náklady na neurčitú dobu neudávajú ukončenie projektu. V princípe, je možné, že projekt sa skončí vtedy, ak koncesná spoločnosť dosiahne zisk /primeranú mieru./</a:t>
            </a:r>
          </a:p>
          <a:p>
            <a:pPr algn="just">
              <a:lnSpc>
                <a:spcPct val="150000"/>
              </a:lnSpc>
            </a:pPr>
            <a:r>
              <a:rPr lang="sk-SK" sz="2000" dirty="0"/>
              <a:t>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138</a:t>
            </a:fld>
            <a:endParaRPr lang="sk-SK"/>
          </a:p>
        </p:txBody>
      </p:sp>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3600" dirty="0">
                <a:solidFill>
                  <a:srgbClr val="FFC000"/>
                </a:solidFill>
                <a:effectLst>
                  <a:outerShdw blurRad="38100" dist="38100" dir="2700000" algn="tl">
                    <a:srgbClr val="000000">
                      <a:alpha val="43137"/>
                    </a:srgbClr>
                  </a:outerShdw>
                </a:effectLst>
                <a:latin typeface="+mj-lt"/>
              </a:rPr>
              <a:t>BOO/ </a:t>
            </a:r>
            <a:r>
              <a:rPr lang="sk-SK" sz="3600" dirty="0" err="1">
                <a:solidFill>
                  <a:srgbClr val="FFC000"/>
                </a:solidFill>
                <a:effectLst>
                  <a:outerShdw blurRad="38100" dist="38100" dir="2700000" algn="tl">
                    <a:srgbClr val="000000">
                      <a:alpha val="43137"/>
                    </a:srgbClr>
                  </a:outerShdw>
                </a:effectLst>
                <a:latin typeface="+mj-lt"/>
              </a:rPr>
              <a:t>Build</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Own</a:t>
            </a:r>
            <a:r>
              <a:rPr lang="sk-SK" sz="3600" dirty="0">
                <a:solidFill>
                  <a:srgbClr val="FFC000"/>
                </a:solidFill>
                <a:effectLst>
                  <a:outerShdw blurRad="38100" dist="38100" dir="2700000" algn="tl">
                    <a:srgbClr val="000000">
                      <a:alpha val="43137"/>
                    </a:srgbClr>
                  </a:outerShdw>
                </a:effectLst>
                <a:latin typeface="+mj-lt"/>
              </a:rPr>
              <a:t> and </a:t>
            </a:r>
            <a:r>
              <a:rPr lang="sk-SK" sz="3600" dirty="0" err="1">
                <a:solidFill>
                  <a:srgbClr val="FFC000"/>
                </a:solidFill>
                <a:effectLst>
                  <a:outerShdw blurRad="38100" dist="38100" dir="2700000" algn="tl">
                    <a:srgbClr val="000000">
                      <a:alpha val="43137"/>
                    </a:srgbClr>
                  </a:outerShdw>
                </a:effectLst>
                <a:latin typeface="+mj-lt"/>
              </a:rPr>
              <a:t>operate</a:t>
            </a:r>
            <a:r>
              <a:rPr lang="sk-SK" sz="3600" dirty="0">
                <a:solidFill>
                  <a:srgbClr val="FFC000"/>
                </a:solidFill>
                <a:effectLst>
                  <a:outerShdw blurRad="38100" dist="38100" dir="2700000" algn="tl">
                    <a:srgbClr val="000000">
                      <a:alpha val="43137"/>
                    </a:srgbClr>
                  </a:outerShdw>
                </a:effectLst>
                <a:latin typeface="+mj-lt"/>
              </a:rPr>
              <a:t>/</a:t>
            </a:r>
          </a:p>
          <a:p>
            <a:pPr algn="just"/>
            <a:r>
              <a:rPr lang="sk-SK" sz="2000" dirty="0"/>
              <a:t> </a:t>
            </a:r>
          </a:p>
          <a:p>
            <a:pPr algn="just"/>
            <a:r>
              <a:rPr lang="sk-SK" sz="2000" dirty="0"/>
              <a:t>Princíp metódy BOO </a:t>
            </a:r>
            <a:r>
              <a:rPr lang="sk-SK" sz="2000" dirty="0" smtClean="0"/>
              <a:t>/</a:t>
            </a:r>
            <a:r>
              <a:rPr lang="sk-SK" sz="2000" dirty="0" err="1" smtClean="0"/>
              <a:t>Build</a:t>
            </a:r>
            <a:r>
              <a:rPr lang="sk-SK" sz="2000" dirty="0" smtClean="0"/>
              <a:t> </a:t>
            </a:r>
            <a:r>
              <a:rPr lang="sk-SK" sz="2000" dirty="0"/>
              <a:t>–</a:t>
            </a:r>
            <a:r>
              <a:rPr lang="sk-SK" sz="2000" dirty="0" err="1"/>
              <a:t>Own</a:t>
            </a:r>
            <a:r>
              <a:rPr lang="sk-SK" sz="2000" dirty="0"/>
              <a:t> –</a:t>
            </a:r>
            <a:r>
              <a:rPr lang="sk-SK" sz="2000" dirty="0" err="1"/>
              <a:t>Operate</a:t>
            </a:r>
            <a:r>
              <a:rPr lang="sk-SK" sz="2000" dirty="0"/>
              <a:t>/, je v tom, že súkromná spoločnosť financuje, vlastní, prevádzkuje a vyberá mýtne na neurčitú dobu. Ide v podstate o súkromnú diaľnicu, most, tunel </a:t>
            </a:r>
            <a:r>
              <a:rPr lang="sk-SK" sz="2000" dirty="0" err="1"/>
              <a:t>atď</a:t>
            </a:r>
            <a:r>
              <a:rPr lang="sk-SK" sz="2000" dirty="0"/>
              <a:t> s právom vyberania poplatkov za užívanie. Zatiaľ je vo svete známy iba jeden prípad takéhoto systému a to most </a:t>
            </a:r>
            <a:r>
              <a:rPr lang="sk-SK" sz="2000" dirty="0" err="1"/>
              <a:t>the</a:t>
            </a:r>
            <a:r>
              <a:rPr lang="sk-SK" sz="2000" dirty="0"/>
              <a:t> </a:t>
            </a:r>
            <a:r>
              <a:rPr lang="sk-SK" sz="2000" dirty="0" err="1"/>
              <a:t>Ambassador´s</a:t>
            </a:r>
            <a:r>
              <a:rPr lang="sk-SK" sz="2000" dirty="0"/>
              <a:t> na hranici medzi USA a Kanadou. </a:t>
            </a:r>
          </a:p>
          <a:p>
            <a:pPr algn="just"/>
            <a:r>
              <a:rPr lang="sk-SK" sz="2000" dirty="0"/>
              <a:t>U takejto metódy sú dva problémy a to, že podnikateľský plán by si vyžadoval tzv. voľnú tvorbu </a:t>
            </a:r>
            <a:r>
              <a:rPr lang="sk-SK" sz="2000" dirty="0" smtClean="0"/>
              <a:t>cien /u</a:t>
            </a:r>
            <a:r>
              <a:rPr lang="sk-SK" sz="2000" dirty="0"/>
              <a:t> mýta/ a že objekty nemôžu byť zakomponované do siete štátnych ciest. Naša legislatíva umožňuje výstavbu súkromných komunikácii ako prístupových ciest k súkromným objektom. Je možné aj vyberanie poplatkov napr. parkoviská. Finančné prepočty u takýchto objektov sa vypracovávajú podľa klasických podnikateľských projektov.</a:t>
            </a:r>
          </a:p>
          <a:p>
            <a:pPr algn="just"/>
            <a:r>
              <a:rPr lang="sk-SK" sz="2000"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139</a:t>
            </a:fld>
            <a:endParaRPr lang="sk-SK"/>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odnadpis 4"/>
          <p:cNvSpPr>
            <a:spLocks noGrp="1"/>
          </p:cNvSpPr>
          <p:nvPr>
            <p:ph type="subTitle" idx="1"/>
          </p:nvPr>
        </p:nvSpPr>
        <p:spPr>
          <a:xfrm>
            <a:off x="571472" y="1000108"/>
            <a:ext cx="7854950" cy="5472284"/>
          </a:xfrm>
        </p:spPr>
        <p:txBody>
          <a:bodyPr>
            <a:normAutofit/>
          </a:bodyPr>
          <a:lstStyle/>
          <a:p>
            <a:pPr marL="342900" marR="0" indent="-342900" algn="just" eaLnBrk="1" hangingPunct="1">
              <a:lnSpc>
                <a:spcPct val="80000"/>
              </a:lnSpc>
              <a:buFont typeface="Wingdings" pitchFamily="2" charset="2"/>
              <a:buChar char="Ø"/>
            </a:pPr>
            <a:r>
              <a:rPr lang="sk-SK" sz="2000" dirty="0" smtClean="0"/>
              <a:t>vytváranie </a:t>
            </a:r>
            <a:r>
              <a:rPr lang="sk-SK" sz="2000" b="1" dirty="0" smtClean="0">
                <a:solidFill>
                  <a:schemeClr val="accent2"/>
                </a:solidFill>
              </a:rPr>
              <a:t>prostredia</a:t>
            </a:r>
            <a:r>
              <a:rPr lang="sk-SK" sz="2000" dirty="0" smtClean="0"/>
              <a:t> pre vytvorenie požadovanej kvality – návrhu a presadenia postupov riadenia kvality, pozornosti k výkonu jednotlivcov a priebehu plnenia zadaných úloh, školení,</a:t>
            </a:r>
          </a:p>
          <a:p>
            <a:pPr marL="342900" marR="0" indent="-342900" algn="just" eaLnBrk="1" hangingPunct="1">
              <a:lnSpc>
                <a:spcPct val="80000"/>
              </a:lnSpc>
              <a:buFont typeface="Wingdings" pitchFamily="2" charset="2"/>
              <a:buChar char="Ø"/>
            </a:pPr>
            <a:r>
              <a:rPr lang="sk-SK" sz="2000" b="1" dirty="0" smtClean="0">
                <a:solidFill>
                  <a:schemeClr val="accent2"/>
                </a:solidFill>
              </a:rPr>
              <a:t>kontrola</a:t>
            </a:r>
            <a:r>
              <a:rPr lang="sk-SK" sz="2000" dirty="0" smtClean="0"/>
              <a:t> priebehu plnenia projektových plánov, zisťovanie súladu skutočného postupu projektu s predpokladmi plánov,</a:t>
            </a:r>
          </a:p>
          <a:p>
            <a:pPr marL="342900" marR="0" indent="-342900" algn="just" eaLnBrk="1" hangingPunct="1">
              <a:lnSpc>
                <a:spcPct val="80000"/>
              </a:lnSpc>
              <a:buFont typeface="Wingdings" pitchFamily="2" charset="2"/>
              <a:buChar char="Ø"/>
            </a:pPr>
            <a:r>
              <a:rPr lang="sk-SK" sz="2000" b="1" dirty="0" smtClean="0">
                <a:solidFill>
                  <a:schemeClr val="accent2"/>
                </a:solidFill>
              </a:rPr>
              <a:t>monitorovanie</a:t>
            </a:r>
            <a:r>
              <a:rPr lang="sk-SK" sz="2000" dirty="0" smtClean="0"/>
              <a:t> potenciálne pôsobiacich rizikových vplyvov, voľba a iniciácia obranných opatrení,</a:t>
            </a:r>
          </a:p>
          <a:p>
            <a:pPr marL="342900" marR="0" indent="-342900" algn="just" eaLnBrk="1" hangingPunct="1">
              <a:lnSpc>
                <a:spcPct val="80000"/>
              </a:lnSpc>
              <a:buFont typeface="Wingdings" pitchFamily="2" charset="2"/>
              <a:buChar char="Ø"/>
            </a:pPr>
            <a:r>
              <a:rPr lang="sk-SK" sz="2000" dirty="0" smtClean="0"/>
              <a:t>spúšťanie akcií, ktoré budú korigovať nežiaduce </a:t>
            </a:r>
            <a:r>
              <a:rPr lang="sk-SK" sz="2000" b="1" dirty="0" smtClean="0">
                <a:solidFill>
                  <a:schemeClr val="accent2"/>
                </a:solidFill>
              </a:rPr>
              <a:t>odchýlky</a:t>
            </a:r>
            <a:r>
              <a:rPr lang="sk-SK" sz="2000" dirty="0" smtClean="0"/>
              <a:t> od projektových </a:t>
            </a:r>
            <a:r>
              <a:rPr lang="sk-SK" sz="2000" b="1" dirty="0" smtClean="0"/>
              <a:t>plánov,</a:t>
            </a:r>
          </a:p>
          <a:p>
            <a:pPr marL="342900" marR="0" indent="-342900" algn="just" eaLnBrk="1" hangingPunct="1">
              <a:lnSpc>
                <a:spcPct val="80000"/>
              </a:lnSpc>
              <a:buFont typeface="Wingdings" pitchFamily="2" charset="2"/>
              <a:buChar char="Ø"/>
            </a:pPr>
            <a:r>
              <a:rPr lang="sk-SK" sz="2000" b="1" dirty="0" smtClean="0"/>
              <a:t>zaistenie </a:t>
            </a:r>
            <a:r>
              <a:rPr lang="sk-SK" sz="2000" b="1" dirty="0" smtClean="0">
                <a:solidFill>
                  <a:schemeClr val="accent2"/>
                </a:solidFill>
              </a:rPr>
              <a:t>odovzdania výstupov projektu jeho zadávateľovi</a:t>
            </a:r>
          </a:p>
          <a:p>
            <a:pPr marL="342900" marR="0" indent="-342900" algn="just" eaLnBrk="1" hangingPunct="1">
              <a:lnSpc>
                <a:spcPct val="80000"/>
              </a:lnSpc>
              <a:buFont typeface="Wingdings" pitchFamily="2" charset="2"/>
              <a:buChar char="Ø"/>
            </a:pPr>
            <a:r>
              <a:rPr lang="sk-SK" sz="2000" b="1" dirty="0" smtClean="0">
                <a:solidFill>
                  <a:schemeClr val="accent2"/>
                </a:solidFill>
              </a:rPr>
              <a:t>usporiadanie projektových agend</a:t>
            </a:r>
            <a:r>
              <a:rPr lang="sk-SK" sz="2000" b="1" dirty="0" smtClean="0">
                <a:solidFill>
                  <a:srgbClr val="FFFF00"/>
                </a:solidFill>
              </a:rPr>
              <a:t> </a:t>
            </a:r>
            <a:r>
              <a:rPr lang="sk-SK" sz="2000" dirty="0" smtClean="0"/>
              <a:t>– záverečnou fakturáciou, zostavenie záverečných a hodnotiacich interných dokumentov o priebehu projektu, uvoľnenie členov projektového tímu a hodnotenie ich individuálnych výkonov a usporiadanie všetkých majetkových a prevádzkových záležitostí a uzavretie účtovných agend.</a:t>
            </a:r>
          </a:p>
          <a:p>
            <a:pPr marR="0" algn="just" eaLnBrk="1" hangingPunct="1">
              <a:lnSpc>
                <a:spcPct val="80000"/>
              </a:lnSpc>
              <a:buFont typeface="Wingdings" pitchFamily="2" charset="2"/>
              <a:buChar char="Ø"/>
            </a:pPr>
            <a:endParaRPr lang="sk-SK" sz="2200" dirty="0" smtClean="0"/>
          </a:p>
          <a:p>
            <a:pPr marR="0" algn="just" eaLnBrk="1" hangingPunct="1">
              <a:lnSpc>
                <a:spcPct val="80000"/>
              </a:lnSpc>
              <a:buFont typeface="Wingdings" pitchFamily="2" charset="2"/>
              <a:buChar char="Ø"/>
            </a:pPr>
            <a:endParaRPr lang="sk-SK" sz="2200" dirty="0" smtClean="0"/>
          </a:p>
          <a:p>
            <a:pPr marR="0" algn="just" eaLnBrk="1" hangingPunct="1">
              <a:lnSpc>
                <a:spcPct val="80000"/>
              </a:lnSpc>
              <a:buFont typeface="Wingdings" pitchFamily="2" charset="2"/>
              <a:buChar char="Ø"/>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a:t>
            </a:fld>
            <a:endParaRPr lang="sk-SK"/>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140</a:t>
            </a:fld>
            <a:endParaRPr lang="sk-SK"/>
          </a:p>
        </p:txBody>
      </p:sp>
      <p:pic>
        <p:nvPicPr>
          <p:cNvPr id="1026" name="Obrázok 1"/>
          <p:cNvPicPr>
            <a:picLocks noChangeAspect="1" noChangeArrowheads="1"/>
          </p:cNvPicPr>
          <p:nvPr/>
        </p:nvPicPr>
        <p:blipFill>
          <a:blip r:embed="rId2" cstate="print">
            <a:extLst>
              <a:ext uri="{28A0092B-C50C-407E-A947-70E740481C1C}">
                <a14:useLocalDpi xmlns:a14="http://schemas.microsoft.com/office/drawing/2010/main" val="0"/>
              </a:ext>
            </a:extLst>
          </a:blip>
          <a:srcRect l="9821" t="3798" r="14285" b="13924"/>
          <a:stretch>
            <a:fillRect/>
          </a:stretch>
        </p:blipFill>
        <p:spPr bwMode="auto">
          <a:xfrm>
            <a:off x="9545"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5655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76672"/>
            <a:ext cx="7854950" cy="5976664"/>
          </a:xfrm>
        </p:spPr>
        <p:txBody>
          <a:bodyPr/>
          <a:lstStyle/>
          <a:p>
            <a:pPr algn="just">
              <a:lnSpc>
                <a:spcPct val="150000"/>
              </a:lnSpc>
            </a:pPr>
            <a:r>
              <a:rPr lang="sk-SK" sz="3600" dirty="0" smtClean="0">
                <a:solidFill>
                  <a:srgbClr val="FFC000"/>
                </a:solidFill>
                <a:effectLst>
                  <a:outerShdw blurRad="38100" dist="38100" dir="2700000" algn="tl">
                    <a:srgbClr val="000000">
                      <a:alpha val="43137"/>
                    </a:srgbClr>
                  </a:outerShdw>
                </a:effectLst>
                <a:latin typeface="+mj-lt"/>
              </a:rPr>
              <a:t>BTO</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Build</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Transform</a:t>
            </a:r>
            <a:r>
              <a:rPr lang="sk-SK" sz="3600" dirty="0">
                <a:solidFill>
                  <a:srgbClr val="FFC000"/>
                </a:solidFill>
                <a:effectLst>
                  <a:outerShdw blurRad="38100" dist="38100" dir="2700000" algn="tl">
                    <a:srgbClr val="000000">
                      <a:alpha val="43137"/>
                    </a:srgbClr>
                  </a:outerShdw>
                </a:effectLst>
                <a:latin typeface="+mj-lt"/>
              </a:rPr>
              <a:t> and </a:t>
            </a:r>
            <a:r>
              <a:rPr lang="sk-SK" sz="3600" dirty="0" err="1">
                <a:solidFill>
                  <a:srgbClr val="FFC000"/>
                </a:solidFill>
                <a:effectLst>
                  <a:outerShdw blurRad="38100" dist="38100" dir="2700000" algn="tl">
                    <a:srgbClr val="000000">
                      <a:alpha val="43137"/>
                    </a:srgbClr>
                  </a:outerShdw>
                </a:effectLst>
                <a:latin typeface="+mj-lt"/>
              </a:rPr>
              <a:t>Operate</a:t>
            </a:r>
            <a:r>
              <a:rPr lang="sk-SK" sz="3600" dirty="0">
                <a:solidFill>
                  <a:srgbClr val="FFC000"/>
                </a:solidFill>
                <a:effectLst>
                  <a:outerShdw blurRad="38100" dist="38100" dir="2700000" algn="tl">
                    <a:srgbClr val="000000">
                      <a:alpha val="43137"/>
                    </a:srgbClr>
                  </a:outerShdw>
                </a:effectLst>
                <a:latin typeface="+mj-lt"/>
              </a:rPr>
              <a:t>/</a:t>
            </a:r>
          </a:p>
          <a:p>
            <a:pPr algn="just">
              <a:lnSpc>
                <a:spcPct val="150000"/>
              </a:lnSpc>
            </a:pPr>
            <a:r>
              <a:rPr lang="sk-SK" sz="2000" b="1" dirty="0"/>
              <a:t> </a:t>
            </a:r>
            <a:endParaRPr lang="sk-SK" sz="2000" dirty="0"/>
          </a:p>
          <a:p>
            <a:pPr algn="just">
              <a:lnSpc>
                <a:spcPct val="150000"/>
              </a:lnSpc>
            </a:pPr>
            <a:r>
              <a:rPr lang="sk-SK" sz="2000" dirty="0"/>
              <a:t>Metóda  spočíva v tom, že súkromná spoločnosť stavia a financuje výstavbu úseku diaľnice, ktorý ihneď po výstavbe odovzdáva štátu. Štát tento úsek následne prenajíma tejto alebo inej spoločnosti, ktorá má právo vyberať mýtne po dobu 20 až 40 rokov. Potom toto právo vráti štátu. V podstate ide len o majetkový prevod zo súkromnej spoločnosti na štát, financovanie </a:t>
            </a:r>
            <a:r>
              <a:rPr lang="sk-SK" sz="2000" dirty="0" smtClean="0"/>
              <a:t>/vrátane </a:t>
            </a:r>
            <a:r>
              <a:rPr lang="sk-SK" sz="2000" dirty="0"/>
              <a:t>výberu mýtneho/ ostáva v rukách súkromných spoločností.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141</a:t>
            </a:fld>
            <a:endParaRPr lang="sk-SK"/>
          </a:p>
        </p:txBody>
      </p:sp>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lnSpc>
                <a:spcPct val="150000"/>
              </a:lnSpc>
            </a:pPr>
            <a:r>
              <a:rPr lang="sk-SK" sz="3200" dirty="0" smtClean="0">
                <a:solidFill>
                  <a:srgbClr val="FFC000"/>
                </a:solidFill>
                <a:effectLst>
                  <a:outerShdw blurRad="38100" dist="38100" dir="2700000" algn="tl">
                    <a:srgbClr val="000000">
                      <a:alpha val="43137"/>
                    </a:srgbClr>
                  </a:outerShdw>
                </a:effectLst>
                <a:latin typeface="+mj-lt"/>
              </a:rPr>
              <a:t>BBO</a:t>
            </a:r>
            <a:r>
              <a:rPr lang="sk-SK" sz="3200" dirty="0">
                <a:solidFill>
                  <a:srgbClr val="FFC000"/>
                </a:solidFill>
                <a:effectLst>
                  <a:outerShdw blurRad="38100" dist="38100" dir="2700000" algn="tl">
                    <a:srgbClr val="000000">
                      <a:alpha val="43137"/>
                    </a:srgbClr>
                  </a:outerShdw>
                </a:effectLst>
                <a:latin typeface="+mj-lt"/>
              </a:rPr>
              <a:t>	/</a:t>
            </a:r>
            <a:r>
              <a:rPr lang="sk-SK" sz="3200" dirty="0" err="1">
                <a:solidFill>
                  <a:srgbClr val="FFC000"/>
                </a:solidFill>
                <a:effectLst>
                  <a:outerShdw blurRad="38100" dist="38100" dir="2700000" algn="tl">
                    <a:srgbClr val="000000">
                      <a:alpha val="43137"/>
                    </a:srgbClr>
                  </a:outerShdw>
                </a:effectLst>
                <a:latin typeface="+mj-lt"/>
              </a:rPr>
              <a:t>Buy</a:t>
            </a:r>
            <a:r>
              <a:rPr lang="sk-SK" sz="3200" dirty="0">
                <a:solidFill>
                  <a:srgbClr val="FFC000"/>
                </a:solidFill>
                <a:effectLst>
                  <a:outerShdw blurRad="38100" dist="38100" dir="2700000" algn="tl">
                    <a:srgbClr val="000000">
                      <a:alpha val="43137"/>
                    </a:srgbClr>
                  </a:outerShdw>
                </a:effectLst>
                <a:latin typeface="+mj-lt"/>
              </a:rPr>
              <a:t>, </a:t>
            </a:r>
            <a:r>
              <a:rPr lang="sk-SK" sz="3200" dirty="0" err="1">
                <a:solidFill>
                  <a:srgbClr val="FFC000"/>
                </a:solidFill>
                <a:effectLst>
                  <a:outerShdw blurRad="38100" dist="38100" dir="2700000" algn="tl">
                    <a:srgbClr val="000000">
                      <a:alpha val="43137"/>
                    </a:srgbClr>
                  </a:outerShdw>
                </a:effectLst>
                <a:latin typeface="+mj-lt"/>
              </a:rPr>
              <a:t>Build</a:t>
            </a:r>
            <a:r>
              <a:rPr lang="sk-SK" sz="3200" dirty="0">
                <a:solidFill>
                  <a:srgbClr val="FFC000"/>
                </a:solidFill>
                <a:effectLst>
                  <a:outerShdw blurRad="38100" dist="38100" dir="2700000" algn="tl">
                    <a:srgbClr val="000000">
                      <a:alpha val="43137"/>
                    </a:srgbClr>
                  </a:outerShdw>
                </a:effectLst>
                <a:latin typeface="+mj-lt"/>
              </a:rPr>
              <a:t> and </a:t>
            </a:r>
            <a:r>
              <a:rPr lang="sk-SK" sz="3200" dirty="0" err="1">
                <a:solidFill>
                  <a:srgbClr val="FFC000"/>
                </a:solidFill>
                <a:effectLst>
                  <a:outerShdw blurRad="38100" dist="38100" dir="2700000" algn="tl">
                    <a:srgbClr val="000000">
                      <a:alpha val="43137"/>
                    </a:srgbClr>
                  </a:outerShdw>
                </a:effectLst>
                <a:latin typeface="+mj-lt"/>
              </a:rPr>
              <a:t>Operate</a:t>
            </a:r>
            <a:r>
              <a:rPr lang="sk-SK" sz="3200" dirty="0">
                <a:solidFill>
                  <a:srgbClr val="FFC000"/>
                </a:solidFill>
                <a:effectLst>
                  <a:outerShdw blurRad="38100" dist="38100" dir="2700000" algn="tl">
                    <a:srgbClr val="000000">
                      <a:alpha val="43137"/>
                    </a:srgbClr>
                  </a:outerShdw>
                </a:effectLst>
                <a:latin typeface="+mj-lt"/>
              </a:rPr>
              <a:t>/ </a:t>
            </a:r>
          </a:p>
          <a:p>
            <a:pPr algn="just">
              <a:lnSpc>
                <a:spcPct val="150000"/>
              </a:lnSpc>
            </a:pPr>
            <a:r>
              <a:rPr lang="sk-SK" sz="2000" b="1" dirty="0"/>
              <a:t> </a:t>
            </a:r>
            <a:endParaRPr lang="sk-SK" sz="2000" dirty="0"/>
          </a:p>
          <a:p>
            <a:pPr algn="just">
              <a:lnSpc>
                <a:spcPct val="150000"/>
              </a:lnSpc>
            </a:pPr>
            <a:r>
              <a:rPr lang="sk-SK" sz="2000" dirty="0" smtClean="0"/>
              <a:t>Ide </a:t>
            </a:r>
            <a:r>
              <a:rPr lang="sk-SK" sz="2000" dirty="0"/>
              <a:t>o teoretický model, kedy súkromný sektor kúpi hotovú diaľničnú sieť / jej časť/ s tým že prostredníctvom výberu mýtneho ju bude splácať a prevádzkovať. Nie je známy taký prípad. </a:t>
            </a:r>
          </a:p>
          <a:p>
            <a:pPr algn="just">
              <a:lnSpc>
                <a:spcPct val="150000"/>
              </a:lnSpc>
            </a:pPr>
            <a:r>
              <a:rPr lang="sk-SK" sz="3600" dirty="0">
                <a:effectLst>
                  <a:outerShdw blurRad="38100" dist="38100" dir="2700000" algn="tl">
                    <a:srgbClr val="000000">
                      <a:alpha val="43137"/>
                    </a:srgbClr>
                  </a:outerShdw>
                </a:effectLst>
                <a:latin typeface="+mj-lt"/>
              </a:rPr>
              <a:t> </a:t>
            </a:r>
            <a:r>
              <a:rPr lang="sk-SK" sz="3200" dirty="0" smtClean="0">
                <a:solidFill>
                  <a:srgbClr val="FFC000"/>
                </a:solidFill>
                <a:effectLst>
                  <a:outerShdw blurRad="38100" dist="38100" dir="2700000" algn="tl">
                    <a:srgbClr val="000000">
                      <a:alpha val="43137"/>
                    </a:srgbClr>
                  </a:outerShdw>
                </a:effectLst>
                <a:latin typeface="+mj-lt"/>
              </a:rPr>
              <a:t>RIO</a:t>
            </a:r>
            <a:r>
              <a:rPr lang="sk-SK" sz="3200" dirty="0">
                <a:solidFill>
                  <a:srgbClr val="FFC000"/>
                </a:solidFill>
                <a:effectLst>
                  <a:outerShdw blurRad="38100" dist="38100" dir="2700000" algn="tl">
                    <a:srgbClr val="000000">
                      <a:alpha val="43137"/>
                    </a:srgbClr>
                  </a:outerShdw>
                </a:effectLst>
                <a:latin typeface="+mj-lt"/>
              </a:rPr>
              <a:t>	</a:t>
            </a:r>
            <a:r>
              <a:rPr lang="sk-SK" sz="3200" dirty="0" smtClean="0">
                <a:solidFill>
                  <a:srgbClr val="FFC000"/>
                </a:solidFill>
                <a:effectLst>
                  <a:outerShdw blurRad="38100" dist="38100" dir="2700000" algn="tl">
                    <a:srgbClr val="000000">
                      <a:alpha val="43137"/>
                    </a:srgbClr>
                  </a:outerShdw>
                </a:effectLst>
                <a:latin typeface="+mj-lt"/>
              </a:rPr>
              <a:t>/</a:t>
            </a:r>
            <a:r>
              <a:rPr lang="sk-SK" sz="3200" dirty="0" err="1" smtClean="0">
                <a:solidFill>
                  <a:srgbClr val="FFC000"/>
                </a:solidFill>
                <a:effectLst>
                  <a:outerShdw blurRad="38100" dist="38100" dir="2700000" algn="tl">
                    <a:srgbClr val="000000">
                      <a:alpha val="43137"/>
                    </a:srgbClr>
                  </a:outerShdw>
                </a:effectLst>
                <a:latin typeface="+mj-lt"/>
              </a:rPr>
              <a:t>Lease</a:t>
            </a:r>
            <a:r>
              <a:rPr lang="sk-SK" sz="3200" dirty="0">
                <a:solidFill>
                  <a:srgbClr val="FFC000"/>
                </a:solidFill>
                <a:effectLst>
                  <a:outerShdw blurRad="38100" dist="38100" dir="2700000" algn="tl">
                    <a:srgbClr val="000000">
                      <a:alpha val="43137"/>
                    </a:srgbClr>
                  </a:outerShdw>
                </a:effectLst>
                <a:latin typeface="+mj-lt"/>
              </a:rPr>
              <a:t>, </a:t>
            </a:r>
            <a:r>
              <a:rPr lang="sk-SK" sz="3200" dirty="0" err="1">
                <a:solidFill>
                  <a:srgbClr val="FFC000"/>
                </a:solidFill>
                <a:effectLst>
                  <a:outerShdw blurRad="38100" dist="38100" dir="2700000" algn="tl">
                    <a:srgbClr val="000000">
                      <a:alpha val="43137"/>
                    </a:srgbClr>
                  </a:outerShdw>
                </a:effectLst>
                <a:latin typeface="+mj-lt"/>
              </a:rPr>
              <a:t>Improve</a:t>
            </a:r>
            <a:r>
              <a:rPr lang="sk-SK" sz="3200" dirty="0">
                <a:solidFill>
                  <a:srgbClr val="FFC000"/>
                </a:solidFill>
                <a:effectLst>
                  <a:outerShdw blurRad="38100" dist="38100" dir="2700000" algn="tl">
                    <a:srgbClr val="000000">
                      <a:alpha val="43137"/>
                    </a:srgbClr>
                  </a:outerShdw>
                </a:effectLst>
                <a:latin typeface="+mj-lt"/>
              </a:rPr>
              <a:t> and </a:t>
            </a:r>
            <a:r>
              <a:rPr lang="sk-SK" sz="3200" dirty="0" err="1">
                <a:solidFill>
                  <a:srgbClr val="FFC000"/>
                </a:solidFill>
                <a:effectLst>
                  <a:outerShdw blurRad="38100" dist="38100" dir="2700000" algn="tl">
                    <a:srgbClr val="000000">
                      <a:alpha val="43137"/>
                    </a:srgbClr>
                  </a:outerShdw>
                </a:effectLst>
                <a:latin typeface="+mj-lt"/>
              </a:rPr>
              <a:t>Operate</a:t>
            </a:r>
            <a:r>
              <a:rPr lang="sk-SK" sz="3200" dirty="0">
                <a:solidFill>
                  <a:srgbClr val="FFC000"/>
                </a:solidFill>
                <a:effectLst>
                  <a:outerShdw blurRad="38100" dist="38100" dir="2700000" algn="tl">
                    <a:srgbClr val="000000">
                      <a:alpha val="43137"/>
                    </a:srgbClr>
                  </a:outerShdw>
                </a:effectLst>
                <a:latin typeface="+mj-lt"/>
              </a:rPr>
              <a:t>/ </a:t>
            </a:r>
          </a:p>
          <a:p>
            <a:pPr algn="just">
              <a:lnSpc>
                <a:spcPct val="150000"/>
              </a:lnSpc>
            </a:pPr>
            <a:r>
              <a:rPr lang="sk-SK" sz="2000" b="1" dirty="0"/>
              <a:t> </a:t>
            </a:r>
            <a:endParaRPr lang="sk-SK" sz="2000" dirty="0"/>
          </a:p>
          <a:p>
            <a:pPr algn="just">
              <a:lnSpc>
                <a:spcPct val="150000"/>
              </a:lnSpc>
            </a:pPr>
            <a:r>
              <a:rPr lang="sk-SK" sz="2000" dirty="0" smtClean="0"/>
              <a:t>Súkromný </a:t>
            </a:r>
            <a:r>
              <a:rPr lang="sk-SK" sz="2000" dirty="0"/>
              <a:t>sektor si požičia </a:t>
            </a:r>
            <a:r>
              <a:rPr lang="sk-SK" sz="2000" dirty="0" smtClean="0"/>
              <a:t>/lízing</a:t>
            </a:r>
            <a:r>
              <a:rPr lang="sk-SK" sz="2000" dirty="0"/>
              <a:t>/ diaľničný úsek a z mýta ho prevádzkuje a štátu platí za používanie. /Francúzsko</a:t>
            </a:r>
            <a:r>
              <a:rPr lang="sk-SK" sz="2000" dirty="0" smtClean="0"/>
              <a:t>, Argentína, Brazília/. </a:t>
            </a:r>
            <a:r>
              <a:rPr lang="sk-SK" sz="2000" dirty="0"/>
              <a:t>Š</a:t>
            </a:r>
            <a:r>
              <a:rPr lang="sk-SK" sz="2000" dirty="0" smtClean="0"/>
              <a:t>tát </a:t>
            </a:r>
            <a:r>
              <a:rPr lang="sk-SK" sz="2000" dirty="0"/>
              <a:t>nemá starosti s prevádzkou a </a:t>
            </a:r>
            <a:r>
              <a:rPr lang="sk-SK" sz="2000" dirty="0" smtClean="0"/>
              <a:t>údržbou </a:t>
            </a:r>
            <a:r>
              <a:rPr lang="sk-SK" sz="2000" dirty="0"/>
              <a:t>úseku.</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142</a:t>
            </a:fld>
            <a:endParaRPr lang="sk-SK"/>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5760640"/>
          </a:xfrm>
        </p:spPr>
        <p:txBody>
          <a:bodyPr/>
          <a:lstStyle/>
          <a:p>
            <a:pPr algn="just">
              <a:lnSpc>
                <a:spcPct val="150000"/>
              </a:lnSpc>
            </a:pPr>
            <a:r>
              <a:rPr lang="sk-SK" sz="2000" b="1" dirty="0" smtClean="0">
                <a:solidFill>
                  <a:srgbClr val="FFC000"/>
                </a:solidFill>
              </a:rPr>
              <a:t>Na </a:t>
            </a:r>
            <a:r>
              <a:rPr lang="sk-SK" sz="2000" b="1" dirty="0">
                <a:solidFill>
                  <a:srgbClr val="FFC000"/>
                </a:solidFill>
              </a:rPr>
              <a:t>Slovensku </a:t>
            </a:r>
            <a:r>
              <a:rPr lang="sk-SK" sz="2000" b="1" dirty="0"/>
              <a:t>sa používa modifikácia  dvoch metód. Ide o model DBFO až na to, že vlastníctvo po výstavbe prechádza na štát a následne ho štát prenajíma tej istej koncesionárskej spoločnosti. Rozdiel je aj v konečnom termíne </a:t>
            </a:r>
            <a:r>
              <a:rPr lang="sk-SK" sz="2000" b="1" dirty="0" err="1"/>
              <a:t>konktraktu</a:t>
            </a:r>
            <a:r>
              <a:rPr lang="sk-SK" sz="2000" b="1" dirty="0"/>
              <a:t>. Vo vzťahu k BTO je rozdiel vo výbere mýta, nakoľko  ho vyberá štát.</a:t>
            </a:r>
          </a:p>
          <a:p>
            <a:pPr algn="just">
              <a:lnSpc>
                <a:spcPct val="150000"/>
              </a:lnSpc>
            </a:pPr>
            <a:r>
              <a:rPr lang="sk-SK" sz="2000" b="1" dirty="0"/>
              <a:t> </a:t>
            </a:r>
          </a:p>
          <a:p>
            <a:pPr marR="0" algn="just" eaLnBrk="1" hangingPunct="1">
              <a:lnSpc>
                <a:spcPct val="150000"/>
              </a:lnSpc>
            </a:pPr>
            <a:endParaRPr lang="sk-SK" sz="2000" b="1"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143</a:t>
            </a:fld>
            <a:endParaRPr lang="sk-SK"/>
          </a:p>
        </p:txBody>
      </p:sp>
    </p:spTree>
    <p:extLst>
      <p:ext uri="{BB962C8B-B14F-4D97-AF65-F5344CB8AC3E}">
        <p14:creationId xmlns:p14="http://schemas.microsoft.com/office/powerpoint/2010/main" val="6341222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260648"/>
            <a:ext cx="7854950" cy="6264696"/>
          </a:xfrm>
        </p:spPr>
        <p:txBody>
          <a:bodyPr/>
          <a:lstStyle/>
          <a:p>
            <a:pPr algn="just"/>
            <a:r>
              <a:rPr lang="sk-SK" sz="3200" dirty="0">
                <a:solidFill>
                  <a:srgbClr val="FFC000"/>
                </a:solidFill>
                <a:effectLst>
                  <a:outerShdw blurRad="38100" dist="38100" dir="2700000" algn="tl">
                    <a:srgbClr val="000000">
                      <a:alpha val="43137"/>
                    </a:srgbClr>
                  </a:outerShdw>
                </a:effectLst>
                <a:latin typeface="+mj-lt"/>
              </a:rPr>
              <a:t>Podmienky účasti súkromného kapitálu</a:t>
            </a:r>
          </a:p>
          <a:p>
            <a:pPr algn="just"/>
            <a:r>
              <a:rPr lang="sk-SK" sz="2000" b="1" dirty="0"/>
              <a:t> </a:t>
            </a:r>
            <a:endParaRPr lang="sk-SK" sz="2000" dirty="0"/>
          </a:p>
          <a:p>
            <a:pPr algn="just"/>
            <a:r>
              <a:rPr lang="sk-SK" sz="2000" dirty="0"/>
              <a:t>Úspech každého hľadania nových foriem alebo metód financovania a jeho uskutočniteľnosti závisí od  niekoľkých faktorov, týkajúcich sa politických, administratívnych, ekonomických, sociálnych, právnych, kultúrnych a iných charakteristík.</a:t>
            </a:r>
          </a:p>
          <a:p>
            <a:pPr algn="just"/>
            <a:r>
              <a:rPr lang="sk-SK" sz="2000" dirty="0"/>
              <a:t> </a:t>
            </a:r>
            <a:endParaRPr lang="sk-SK" sz="2000" dirty="0">
              <a:solidFill>
                <a:srgbClr val="FFC000"/>
              </a:solidFill>
            </a:endParaRPr>
          </a:p>
          <a:p>
            <a:pPr algn="just"/>
            <a:r>
              <a:rPr lang="sk-SK" sz="2000" dirty="0">
                <a:solidFill>
                  <a:srgbClr val="FFC000"/>
                </a:solidFill>
              </a:rPr>
              <a:t>Politické </a:t>
            </a:r>
            <a:r>
              <a:rPr lang="sk-SK" sz="2000" dirty="0" smtClean="0">
                <a:solidFill>
                  <a:srgbClr val="FFC000"/>
                </a:solidFill>
              </a:rPr>
              <a:t>aspekty</a:t>
            </a:r>
          </a:p>
          <a:p>
            <a:pPr algn="just"/>
            <a:endParaRPr lang="sk-SK" sz="2000" b="1" i="1" dirty="0"/>
          </a:p>
          <a:p>
            <a:pPr marL="342900" lvl="0" indent="-342900" algn="just">
              <a:buFont typeface="Wingdings" pitchFamily="2" charset="2"/>
              <a:buChar char="Ø"/>
            </a:pPr>
            <a:r>
              <a:rPr lang="sk-SK" sz="2000" dirty="0"/>
              <a:t>c</a:t>
            </a:r>
            <a:r>
              <a:rPr lang="sk-SK" sz="2000" dirty="0" smtClean="0"/>
              <a:t>itlivý </a:t>
            </a:r>
            <a:r>
              <a:rPr lang="sk-SK" sz="2000" dirty="0"/>
              <a:t>politický problém, najmä s ohľadom na verejný súhlas s platením mýta a stanovením jeho výšky  za užívanie nových alebo existujúcich ciest. Napr. osobné </a:t>
            </a:r>
            <a:r>
              <a:rPr lang="sk-SK" sz="2000" dirty="0" smtClean="0"/>
              <a:t>automobily</a:t>
            </a:r>
            <a:endParaRPr lang="sk-SK" sz="2000" dirty="0"/>
          </a:p>
          <a:p>
            <a:pPr marL="342900" lvl="0" indent="-342900" algn="just">
              <a:buFont typeface="Wingdings" pitchFamily="2" charset="2"/>
              <a:buChar char="Ø"/>
            </a:pPr>
            <a:r>
              <a:rPr lang="sk-SK" sz="2000" dirty="0"/>
              <a:t>hľadanie nových metód cestného financovania je hlavnou politickou otázkou, ktorá by mala byť sprevádzaná silnou, jasnou a stálou politickou angažovanosťou. Toto je podmienka účasti súkromného </a:t>
            </a:r>
            <a:r>
              <a:rPr lang="sk-SK" sz="2000" dirty="0" smtClean="0"/>
              <a:t>kapitálu</a:t>
            </a:r>
            <a:endParaRPr lang="sk-SK" sz="2000" dirty="0"/>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144</a:t>
            </a:fld>
            <a:endParaRPr lang="sk-SK"/>
          </a:p>
        </p:txBody>
      </p:sp>
    </p:spTree>
    <p:extLst>
      <p:ext uri="{BB962C8B-B14F-4D97-AF65-F5344CB8AC3E}">
        <p14:creationId xmlns:p14="http://schemas.microsoft.com/office/powerpoint/2010/main" val="63412227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04664"/>
            <a:ext cx="7854950" cy="6264696"/>
          </a:xfrm>
        </p:spPr>
        <p:txBody>
          <a:bodyPr/>
          <a:lstStyle/>
          <a:p>
            <a:pPr algn="just">
              <a:lnSpc>
                <a:spcPct val="150000"/>
              </a:lnSpc>
            </a:pPr>
            <a:r>
              <a:rPr lang="sk-SK" sz="2000" dirty="0" smtClean="0">
                <a:solidFill>
                  <a:srgbClr val="FFC000"/>
                </a:solidFill>
              </a:rPr>
              <a:t>Ekonomické </a:t>
            </a:r>
            <a:r>
              <a:rPr lang="sk-SK" sz="2000" dirty="0">
                <a:solidFill>
                  <a:srgbClr val="FFC000"/>
                </a:solidFill>
              </a:rPr>
              <a:t>a sociálne aspekty</a:t>
            </a:r>
            <a:endParaRPr lang="sk-SK" sz="2000" i="1" dirty="0">
              <a:solidFill>
                <a:srgbClr val="FFC000"/>
              </a:solidFill>
            </a:endParaRPr>
          </a:p>
          <a:p>
            <a:pPr lvl="0" algn="just">
              <a:lnSpc>
                <a:spcPct val="150000"/>
              </a:lnSpc>
            </a:pPr>
            <a:r>
              <a:rPr lang="sk-SK" sz="2000" dirty="0"/>
              <a:t>musí sa vziať do úvahy kapacita schopností a ochoty motoristov platiť v závislosti od poskytovaných služieb. Táto ochota platiť môže byť vyhodnotená na celkovej úrovni, bez rozlíšenia medzi užívateľskými kategóriami, alebo špecifickejšie pre každú kategóriu. Je nevyhnutné spočítať všetky náklady cestnej dopravy: dane, odvody, spoplatnenie a porovnať so zahraničím.</a:t>
            </a:r>
          </a:p>
          <a:p>
            <a:pPr algn="just">
              <a:lnSpc>
                <a:spcPct val="150000"/>
              </a:lnSpc>
            </a:pPr>
            <a:r>
              <a:rPr lang="sk-SK" sz="2000" i="1" dirty="0"/>
              <a:t> </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145</a:t>
            </a:fld>
            <a:endParaRPr lang="sk-SK"/>
          </a:p>
        </p:txBody>
      </p:sp>
    </p:spTree>
    <p:extLst>
      <p:ext uri="{BB962C8B-B14F-4D97-AF65-F5344CB8AC3E}">
        <p14:creationId xmlns:p14="http://schemas.microsoft.com/office/powerpoint/2010/main" val="63412227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146</a:t>
            </a:fld>
            <a:endParaRPr lang="sk-SK"/>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828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9966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147</a:t>
            </a:fld>
            <a:endParaRPr lang="sk-SK"/>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12227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04664"/>
            <a:ext cx="7854950" cy="6120680"/>
          </a:xfrm>
        </p:spPr>
        <p:txBody>
          <a:bodyPr/>
          <a:lstStyle/>
          <a:p>
            <a:pPr algn="just">
              <a:lnSpc>
                <a:spcPct val="150000"/>
              </a:lnSpc>
            </a:pPr>
            <a:r>
              <a:rPr lang="sk-SK" sz="2000" dirty="0">
                <a:solidFill>
                  <a:srgbClr val="FFC000"/>
                </a:solidFill>
              </a:rPr>
              <a:t>Právne aspekty</a:t>
            </a:r>
            <a:endParaRPr lang="sk-SK" sz="2000" i="1" dirty="0">
              <a:solidFill>
                <a:srgbClr val="FFC000"/>
              </a:solidFill>
            </a:endParaRPr>
          </a:p>
          <a:p>
            <a:pPr algn="just">
              <a:lnSpc>
                <a:spcPct val="150000"/>
              </a:lnSpc>
            </a:pPr>
            <a:r>
              <a:rPr lang="sk-SK" sz="2000" dirty="0"/>
              <a:t>Právne a regulačné zmeny sú potrebné pre tie krajiny, ktoré prechádzajú zo štátneho financovania, založeného na daniach alebo poplatkoch (dávkach) na súkromné financovanie. </a:t>
            </a:r>
          </a:p>
          <a:p>
            <a:pPr algn="just">
              <a:lnSpc>
                <a:spcPct val="150000"/>
              </a:lnSpc>
            </a:pPr>
            <a:r>
              <a:rPr lang="sk-SK" sz="2000" b="1" i="1" dirty="0"/>
              <a:t> </a:t>
            </a:r>
          </a:p>
          <a:p>
            <a:pPr algn="just">
              <a:lnSpc>
                <a:spcPct val="150000"/>
              </a:lnSpc>
            </a:pPr>
            <a:r>
              <a:rPr lang="sk-SK" sz="2000" dirty="0">
                <a:solidFill>
                  <a:srgbClr val="FFC000"/>
                </a:solidFill>
              </a:rPr>
              <a:t>Výber a ohodnotenie projektu</a:t>
            </a:r>
            <a:endParaRPr lang="sk-SK" sz="2000" i="1" dirty="0">
              <a:solidFill>
                <a:srgbClr val="FFC000"/>
              </a:solidFill>
            </a:endParaRPr>
          </a:p>
          <a:p>
            <a:pPr algn="just">
              <a:lnSpc>
                <a:spcPct val="150000"/>
              </a:lnSpc>
            </a:pPr>
            <a:r>
              <a:rPr lang="sk-SK" sz="2000" dirty="0"/>
              <a:t>Registrácia a ohodnotenie projektov je rozhodujúcou etapou, ktorá je v kompetencii štátnej správy. Za účelom určenia vhodných projektov sa realizujú štúdie efektívnosti, zahrňujúce analýzy nákladov a výnosov, aby sa mohla určiť </a:t>
            </a:r>
            <a:r>
              <a:rPr lang="sk-SK" sz="2000" dirty="0" err="1"/>
              <a:t>socio-ekonomická</a:t>
            </a:r>
            <a:r>
              <a:rPr lang="sk-SK" sz="2000" dirty="0"/>
              <a:t> miera návratnosti každej varianty.</a:t>
            </a:r>
          </a:p>
          <a:p>
            <a:pPr marR="0" algn="just" eaLnBrk="1" hangingPunct="1">
              <a:lnSpc>
                <a:spcPct val="15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148</a:t>
            </a:fld>
            <a:endParaRPr lang="sk-SK"/>
          </a:p>
        </p:txBody>
      </p:sp>
    </p:spTree>
    <p:extLst>
      <p:ext uri="{BB962C8B-B14F-4D97-AF65-F5344CB8AC3E}">
        <p14:creationId xmlns:p14="http://schemas.microsoft.com/office/powerpoint/2010/main" val="195499662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76672"/>
            <a:ext cx="7854950" cy="5904656"/>
          </a:xfrm>
        </p:spPr>
        <p:txBody>
          <a:bodyPr/>
          <a:lstStyle/>
          <a:p>
            <a:pPr algn="just"/>
            <a:r>
              <a:rPr lang="sk-SK" sz="2000" dirty="0"/>
              <a:t>V tejto etape je potrebné realizovať na každej ceste projekt, ktorý berie do úvahy</a:t>
            </a:r>
            <a:r>
              <a:rPr lang="sk-SK" sz="2000" dirty="0" smtClean="0"/>
              <a:t>:</a:t>
            </a:r>
          </a:p>
          <a:p>
            <a:pPr algn="just"/>
            <a:endParaRPr lang="sk-SK" sz="2000" dirty="0"/>
          </a:p>
          <a:p>
            <a:pPr marL="342900" lvl="0" indent="-342900" algn="just">
              <a:buFont typeface="Wingdings" pitchFamily="2" charset="2"/>
              <a:buChar char="Ø"/>
            </a:pPr>
            <a:r>
              <a:rPr lang="sk-SK" sz="2000" dirty="0"/>
              <a:t>dopravu a štúdiu výnosov založenú na vhodnej </a:t>
            </a:r>
            <a:r>
              <a:rPr lang="sk-SK" sz="2000" dirty="0" smtClean="0"/>
              <a:t>prognóze</a:t>
            </a:r>
            <a:endParaRPr lang="sk-SK" sz="2000" dirty="0"/>
          </a:p>
          <a:p>
            <a:pPr marL="342900" lvl="0" indent="-342900" algn="just">
              <a:buFont typeface="Wingdings" pitchFamily="2" charset="2"/>
              <a:buChar char="Ø"/>
            </a:pPr>
            <a:r>
              <a:rPr lang="sk-SK" sz="2000" dirty="0"/>
              <a:t>analýzu nákladov a výnosov určujúcu </a:t>
            </a:r>
            <a:r>
              <a:rPr lang="sk-SK" sz="2000" dirty="0" err="1"/>
              <a:t>socio-ekonomickú</a:t>
            </a:r>
            <a:r>
              <a:rPr lang="sk-SK" sz="2000" dirty="0"/>
              <a:t> mieru </a:t>
            </a:r>
            <a:r>
              <a:rPr lang="sk-SK" sz="2000" dirty="0" smtClean="0"/>
              <a:t>návratnosti</a:t>
            </a:r>
            <a:endParaRPr lang="sk-SK" sz="2000" dirty="0"/>
          </a:p>
          <a:p>
            <a:pPr marL="342900" lvl="0" indent="-342900" algn="just">
              <a:buFont typeface="Wingdings" pitchFamily="2" charset="2"/>
              <a:buChar char="Ø"/>
            </a:pPr>
            <a:r>
              <a:rPr lang="sk-SK" sz="2000" dirty="0"/>
              <a:t>finančnú analýzu založenú na rozličných možnostiach finančného krytia, určujúcu finančné výnosy, koeficient pokrytia dlhu a stav „</a:t>
            </a:r>
            <a:r>
              <a:rPr lang="sk-SK" sz="2000" dirty="0" err="1"/>
              <a:t>bankability</a:t>
            </a:r>
            <a:r>
              <a:rPr lang="sk-SK" sz="2000" dirty="0" smtClean="0"/>
              <a:t>“.</a:t>
            </a:r>
          </a:p>
          <a:p>
            <a:pPr lvl="0" algn="just"/>
            <a:endParaRPr lang="sk-SK" sz="2000" dirty="0" smtClean="0"/>
          </a:p>
          <a:p>
            <a:pPr algn="just"/>
            <a:r>
              <a:rPr lang="sk-SK" sz="2000" dirty="0"/>
              <a:t>Ministerstvo </a:t>
            </a:r>
            <a:r>
              <a:rPr lang="sk-SK" sz="2000" dirty="0" smtClean="0"/>
              <a:t>financií </a:t>
            </a:r>
            <a:r>
              <a:rPr lang="sk-SK" sz="2000" dirty="0"/>
              <a:t>SR vypracovalo návrh </a:t>
            </a:r>
            <a:r>
              <a:rPr lang="sk-SK" sz="2000" dirty="0">
                <a:solidFill>
                  <a:srgbClr val="FFC000"/>
                </a:solidFill>
              </a:rPr>
              <a:t>metodiky  štúdie uskutočniteľnosti v procese prípravy projektu,</a:t>
            </a:r>
            <a:r>
              <a:rPr lang="sk-SK" sz="2000" b="1" dirty="0"/>
              <a:t> </a:t>
            </a:r>
            <a:r>
              <a:rPr lang="sk-SK" sz="2000" dirty="0"/>
              <a:t>ktorá je povinná pre všetky štátne a verejné inštitúcie. Jej  cieľom je posúdenie uskutočniteľnosti a identifikácie optimálneho variantu realizácie projektu. </a:t>
            </a:r>
          </a:p>
          <a:p>
            <a:pPr marL="342900" lvl="0" indent="-342900" algn="just">
              <a:buFont typeface="Arial" pitchFamily="34" charset="0"/>
              <a:buChar char="•"/>
            </a:pPr>
            <a:endParaRPr lang="sk-SK" sz="2000" dirty="0"/>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149</a:t>
            </a:fld>
            <a:endParaRPr lang="sk-SK"/>
          </a:p>
        </p:txBody>
      </p:sp>
    </p:spTree>
    <p:extLst>
      <p:ext uri="{BB962C8B-B14F-4D97-AF65-F5344CB8AC3E}">
        <p14:creationId xmlns:p14="http://schemas.microsoft.com/office/powerpoint/2010/main" val="195499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15</a:t>
            </a:fld>
            <a:endParaRPr lang="sk-SK"/>
          </a:p>
        </p:txBody>
      </p:sp>
      <p:pic>
        <p:nvPicPr>
          <p:cNvPr id="1026" name="Picture 2" descr="C:\Users\Mikolaj\Desktop\pmbok.png"/>
          <p:cNvPicPr>
            <a:picLocks noChangeAspect="1" noChangeArrowheads="1"/>
          </p:cNvPicPr>
          <p:nvPr/>
        </p:nvPicPr>
        <p:blipFill>
          <a:blip r:embed="rId2" cstate="print"/>
          <a:srcRect/>
          <a:stretch>
            <a:fillRect/>
          </a:stretch>
        </p:blipFill>
        <p:spPr bwMode="auto">
          <a:xfrm>
            <a:off x="268673" y="0"/>
            <a:ext cx="8606653" cy="6858000"/>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150</a:t>
            </a:fld>
            <a:endParaRPr lang="sk-SK"/>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1431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3600" dirty="0" err="1">
                <a:solidFill>
                  <a:srgbClr val="FFC000"/>
                </a:solidFill>
                <a:effectLst>
                  <a:outerShdw blurRad="38100" dist="38100" dir="2700000" algn="tl">
                    <a:srgbClr val="000000">
                      <a:alpha val="43137"/>
                    </a:srgbClr>
                  </a:outerShdw>
                </a:effectLst>
                <a:latin typeface="+mj-lt"/>
              </a:rPr>
              <a:t>Public</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Sector</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Comparator</a:t>
            </a:r>
            <a:endParaRPr lang="sk-SK" sz="3600" dirty="0">
              <a:solidFill>
                <a:srgbClr val="FFC000"/>
              </a:solidFill>
              <a:effectLst>
                <a:outerShdw blurRad="38100" dist="38100" dir="2700000" algn="tl">
                  <a:srgbClr val="000000">
                    <a:alpha val="43137"/>
                  </a:srgbClr>
                </a:outerShdw>
              </a:effectLst>
              <a:latin typeface="+mj-lt"/>
            </a:endParaRPr>
          </a:p>
          <a:p>
            <a:pPr algn="just"/>
            <a:r>
              <a:rPr lang="sk-SK" sz="2000" b="1" dirty="0"/>
              <a:t> </a:t>
            </a:r>
            <a:endParaRPr lang="sk-SK" sz="2000" dirty="0"/>
          </a:p>
          <a:p>
            <a:pPr algn="just"/>
            <a:r>
              <a:rPr lang="sk-SK" sz="2000" dirty="0"/>
              <a:t>Š</a:t>
            </a:r>
            <a:r>
              <a:rPr lang="sk-SK" sz="2000" dirty="0" smtClean="0"/>
              <a:t>pecifikuje </a:t>
            </a:r>
            <a:r>
              <a:rPr lang="sk-SK" sz="2000" dirty="0"/>
              <a:t>kvantitatívne nástroje, na základe ktorých zadávateľ určí, či v porovnaní s tradičným spôsobom realizácie projektu dosiahne väčšiu efektivitu vynaložených prostriedkov realizáciou projektu formou PPP.</a:t>
            </a:r>
          </a:p>
          <a:p>
            <a:pPr algn="just"/>
            <a:r>
              <a:rPr lang="sk-SK" sz="2000" b="1" dirty="0"/>
              <a:t> </a:t>
            </a:r>
            <a:endParaRPr lang="sk-SK" sz="2000" b="1" i="1" dirty="0"/>
          </a:p>
          <a:p>
            <a:pPr algn="just"/>
            <a:r>
              <a:rPr lang="sk-SK" sz="2000" dirty="0"/>
              <a:t>Pri porovnávaní  modelov je nevyhnutné vychádzať z posúdenia:</a:t>
            </a:r>
          </a:p>
          <a:p>
            <a:pPr algn="just"/>
            <a:r>
              <a:rPr lang="sk-SK" sz="2000" dirty="0"/>
              <a:t> </a:t>
            </a:r>
          </a:p>
          <a:p>
            <a:pPr algn="just"/>
            <a:r>
              <a:rPr lang="sk-SK" sz="2000" dirty="0"/>
              <a:t>1. časových parametrov </a:t>
            </a:r>
            <a:r>
              <a:rPr lang="sk-SK" sz="2000" dirty="0" smtClean="0"/>
              <a:t>modelu</a:t>
            </a:r>
            <a:endParaRPr lang="sk-SK" sz="2000" dirty="0"/>
          </a:p>
          <a:p>
            <a:pPr algn="just"/>
            <a:r>
              <a:rPr lang="sk-SK" sz="2000" dirty="0"/>
              <a:t>2. všeobecných predpokladov </a:t>
            </a:r>
            <a:r>
              <a:rPr lang="sk-SK" sz="2000" dirty="0" smtClean="0"/>
              <a:t>modelu</a:t>
            </a:r>
            <a:endParaRPr lang="sk-SK" sz="2000" dirty="0"/>
          </a:p>
          <a:p>
            <a:pPr algn="just"/>
            <a:r>
              <a:rPr lang="sk-SK" sz="2000" dirty="0"/>
              <a:t>3. finančných predpokladov </a:t>
            </a:r>
            <a:r>
              <a:rPr lang="sk-SK" sz="2000" dirty="0" smtClean="0"/>
              <a:t>modelov</a:t>
            </a:r>
            <a:endParaRPr lang="sk-SK" sz="2000" dirty="0"/>
          </a:p>
          <a:p>
            <a:pPr algn="just"/>
            <a:r>
              <a:rPr lang="sk-SK" sz="2000" dirty="0"/>
              <a:t>4. prevádzkových predpokladov </a:t>
            </a:r>
            <a:r>
              <a:rPr lang="sk-SK" sz="2000" dirty="0" smtClean="0"/>
              <a:t>modelu</a:t>
            </a:r>
            <a:endParaRPr lang="sk-SK" sz="2000" dirty="0"/>
          </a:p>
          <a:p>
            <a:pPr algn="just"/>
            <a:r>
              <a:rPr lang="sk-SK" sz="2000" dirty="0"/>
              <a:t>5. ostatných predpokladov, ktoré je nutné v modeloch </a:t>
            </a:r>
            <a:r>
              <a:rPr lang="sk-SK" sz="2000" dirty="0" smtClean="0"/>
              <a:t>zohľadniť</a:t>
            </a:r>
            <a:endParaRPr lang="sk-SK" sz="2000" dirty="0"/>
          </a:p>
          <a:p>
            <a:pPr algn="just"/>
            <a:r>
              <a:rPr lang="sk-SK" sz="2000"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151</a:t>
            </a:fld>
            <a:endParaRPr lang="sk-SK"/>
          </a:p>
        </p:txBody>
      </p:sp>
    </p:spTree>
    <p:extLst>
      <p:ext uri="{BB962C8B-B14F-4D97-AF65-F5344CB8AC3E}">
        <p14:creationId xmlns:p14="http://schemas.microsoft.com/office/powerpoint/2010/main" val="41491431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2000" dirty="0"/>
              <a:t>Pokiaľ náklady na poskytnuté úverové </a:t>
            </a:r>
            <a:r>
              <a:rPr lang="sk-SK" sz="2000" dirty="0" smtClean="0"/>
              <a:t>financovanie /verejné</a:t>
            </a:r>
            <a:r>
              <a:rPr lang="sk-SK" sz="2000" dirty="0"/>
              <a:t>/ sú vyjadrené úrokovou sadzbou a bankovými poplatkami, </a:t>
            </a:r>
            <a:r>
              <a:rPr lang="sk-SK" sz="2000" dirty="0">
                <a:solidFill>
                  <a:srgbClr val="FFC000"/>
                </a:solidFill>
              </a:rPr>
              <a:t>náklady na poskytnuté vlastné zdroje súkromného partner</a:t>
            </a:r>
            <a:r>
              <a:rPr lang="sk-SK" sz="2000" b="1" dirty="0"/>
              <a:t>a</a:t>
            </a:r>
            <a:r>
              <a:rPr lang="sk-SK" sz="2000" dirty="0"/>
              <a:t> sú vyjadrené požadovaným vnútorným výnosovým percentom – IRR (</a:t>
            </a:r>
            <a:r>
              <a:rPr lang="sk-SK" sz="2000" dirty="0" err="1"/>
              <a:t>Internal</a:t>
            </a:r>
            <a:r>
              <a:rPr lang="sk-SK" sz="2000" dirty="0"/>
              <a:t> Rate </a:t>
            </a:r>
            <a:r>
              <a:rPr lang="sk-SK" sz="2000" dirty="0" err="1"/>
              <a:t>of</a:t>
            </a:r>
            <a:r>
              <a:rPr lang="sk-SK" sz="2000" dirty="0"/>
              <a:t> </a:t>
            </a:r>
            <a:r>
              <a:rPr lang="sk-SK" sz="2000" dirty="0" err="1"/>
              <a:t>Return</a:t>
            </a:r>
            <a:r>
              <a:rPr lang="sk-SK" sz="2000" dirty="0"/>
              <a:t>). IRR podobne ako náklady úverového financovania zásadným spôsobom ovplyvňujú výšku požadovaných príjmov súkromného partnera.</a:t>
            </a:r>
          </a:p>
          <a:p>
            <a:pPr algn="just"/>
            <a:r>
              <a:rPr lang="sk-SK" sz="2000" dirty="0"/>
              <a:t> </a:t>
            </a:r>
          </a:p>
          <a:p>
            <a:pPr algn="just"/>
            <a:r>
              <a:rPr lang="sk-SK" sz="2000" dirty="0"/>
              <a:t>Existuje viacero spôsobov, ako stanoviť požadované IRR </a:t>
            </a:r>
            <a:r>
              <a:rPr lang="sk-SK" sz="2000" dirty="0">
                <a:solidFill>
                  <a:srgbClr val="FFC000"/>
                </a:solidFill>
              </a:rPr>
              <a:t>súkromného partnera. </a:t>
            </a:r>
            <a:r>
              <a:rPr lang="sk-SK" sz="2000" dirty="0"/>
              <a:t>Najjednoduchšou je metóda kapitálového ocenenia aktív </a:t>
            </a:r>
            <a:r>
              <a:rPr lang="sk-SK" sz="2000" dirty="0">
                <a:solidFill>
                  <a:srgbClr val="FFC000"/>
                </a:solidFill>
              </a:rPr>
              <a:t>– </a:t>
            </a:r>
            <a:r>
              <a:rPr lang="sk-SK" sz="2000" b="1" dirty="0">
                <a:solidFill>
                  <a:srgbClr val="FFC000"/>
                </a:solidFill>
              </a:rPr>
              <a:t>CAPM (</a:t>
            </a:r>
            <a:r>
              <a:rPr lang="sk-SK" sz="2000" b="1" dirty="0" err="1">
                <a:solidFill>
                  <a:srgbClr val="FFC000"/>
                </a:solidFill>
              </a:rPr>
              <a:t>Capital</a:t>
            </a:r>
            <a:r>
              <a:rPr lang="sk-SK" sz="2000" b="1" dirty="0">
                <a:solidFill>
                  <a:srgbClr val="FFC000"/>
                </a:solidFill>
              </a:rPr>
              <a:t> </a:t>
            </a:r>
            <a:r>
              <a:rPr lang="sk-SK" sz="2000" b="1" dirty="0" err="1">
                <a:solidFill>
                  <a:srgbClr val="FFC000"/>
                </a:solidFill>
              </a:rPr>
              <a:t>Asset</a:t>
            </a:r>
            <a:r>
              <a:rPr lang="sk-SK" sz="2000" b="1" dirty="0">
                <a:solidFill>
                  <a:srgbClr val="FFC000"/>
                </a:solidFill>
              </a:rPr>
              <a:t> </a:t>
            </a:r>
            <a:r>
              <a:rPr lang="sk-SK" sz="2000" b="1" dirty="0" err="1">
                <a:solidFill>
                  <a:srgbClr val="FFC000"/>
                </a:solidFill>
              </a:rPr>
              <a:t>Pricing</a:t>
            </a:r>
            <a:r>
              <a:rPr lang="sk-SK" sz="2000" b="1" dirty="0">
                <a:solidFill>
                  <a:srgbClr val="FFC000"/>
                </a:solidFill>
              </a:rPr>
              <a:t> Model</a:t>
            </a:r>
            <a:r>
              <a:rPr lang="sk-SK" sz="2000" dirty="0">
                <a:solidFill>
                  <a:srgbClr val="FFC000"/>
                </a:solidFill>
              </a:rPr>
              <a:t>). </a:t>
            </a:r>
            <a:r>
              <a:rPr lang="sk-SK" sz="2000" dirty="0"/>
              <a:t>Podľa tejto metódy sa výnosnosť, ktorú bude súkromný partner požadovať, stanoví na základe nasledujúceho vzorca:</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152</a:t>
            </a:fld>
            <a:endParaRPr lang="sk-S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44101"/>
            <a:ext cx="402590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00918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marR="0" algn="just" eaLnBrk="1" hangingPunct="1"/>
            <a:endParaRPr lang="sk-SK" sz="2000" dirty="0" smtClean="0"/>
          </a:p>
          <a:p>
            <a:pPr marR="0" algn="just" eaLnBrk="1" hangingPunct="1"/>
            <a:endParaRPr lang="sk-SK" sz="2000" dirty="0"/>
          </a:p>
          <a:p>
            <a:pPr marR="0" algn="just" eaLnBrk="1" hangingPunct="1"/>
            <a:endParaRPr lang="sk-SK" sz="2000" dirty="0" smtClean="0"/>
          </a:p>
          <a:p>
            <a:pPr marR="0" algn="just" eaLnBrk="1" hangingPunct="1"/>
            <a:endParaRPr lang="sk-SK" sz="2000" dirty="0" smtClean="0"/>
          </a:p>
          <a:p>
            <a:pPr marR="0" algn="just" eaLnBrk="1" hangingPunct="1"/>
            <a:endParaRPr lang="sk-SK" sz="2000" dirty="0"/>
          </a:p>
          <a:p>
            <a:pPr algn="just"/>
            <a:r>
              <a:rPr lang="sk-SK" sz="2000" b="1" dirty="0" err="1"/>
              <a:t>ke</a:t>
            </a:r>
            <a:r>
              <a:rPr lang="sk-SK" sz="2000" b="1" dirty="0"/>
              <a:t> </a:t>
            </a:r>
            <a:r>
              <a:rPr lang="sk-SK" sz="2000" dirty="0"/>
              <a:t>- požadovaná výnosnosť pre investora</a:t>
            </a:r>
          </a:p>
          <a:p>
            <a:pPr algn="just"/>
            <a:r>
              <a:rPr lang="sk-SK" sz="2000" b="1" dirty="0" err="1"/>
              <a:t>rf</a:t>
            </a:r>
            <a:r>
              <a:rPr lang="sk-SK" sz="2000" b="1" dirty="0"/>
              <a:t> </a:t>
            </a:r>
            <a:r>
              <a:rPr lang="sk-SK" sz="2000" dirty="0"/>
              <a:t>- bezriziková úroková miera – základná súčasť požadovaného vnútorného výnosového percenta </a:t>
            </a:r>
            <a:r>
              <a:rPr lang="sk-SK" sz="2000" dirty="0" smtClean="0"/>
              <a:t>je stanovená </a:t>
            </a:r>
            <a:r>
              <a:rPr lang="sk-SK" sz="2000" dirty="0"/>
              <a:t>na úrovni výnosov štátnych dlhopisov s porovnateľnou dobou splatnosti ako je </a:t>
            </a:r>
            <a:r>
              <a:rPr lang="sk-SK" sz="2000" dirty="0" smtClean="0"/>
              <a:t>životnosť PPP </a:t>
            </a:r>
            <a:r>
              <a:rPr lang="sk-SK" sz="2000" dirty="0"/>
              <a:t>projektu.</a:t>
            </a:r>
          </a:p>
          <a:p>
            <a:pPr algn="just"/>
            <a:r>
              <a:rPr lang="sk-SK" sz="2000" b="1" dirty="0" err="1"/>
              <a:t>ßL</a:t>
            </a:r>
            <a:r>
              <a:rPr lang="sk-SK" sz="2000" b="1" dirty="0"/>
              <a:t> </a:t>
            </a:r>
            <a:r>
              <a:rPr lang="sk-SK" sz="2000" dirty="0"/>
              <a:t>- zadlžený koeficient beta – je nezadlžený koeficient beta (definovaný nižšie) upravený </a:t>
            </a:r>
            <a:r>
              <a:rPr lang="sk-SK" sz="2000" dirty="0" smtClean="0"/>
              <a:t>o </a:t>
            </a:r>
            <a:r>
              <a:rPr lang="sk-SK" sz="2000" dirty="0" err="1" smtClean="0"/>
              <a:t>zadĺženosť</a:t>
            </a:r>
            <a:r>
              <a:rPr lang="sk-SK" sz="2000" dirty="0" smtClean="0"/>
              <a:t> </a:t>
            </a:r>
            <a:r>
              <a:rPr lang="sk-SK" sz="2000" dirty="0"/>
              <a:t>danej spoločnosti. Tým sa do projektu zahrnie zvýšené riziko pre spoločnosť, ktoré </a:t>
            </a:r>
            <a:r>
              <a:rPr lang="sk-SK" sz="2000" dirty="0" smtClean="0"/>
              <a:t>súvisí s </a:t>
            </a:r>
            <a:r>
              <a:rPr lang="sk-SK" sz="2000" dirty="0"/>
              <a:t>dlhodobým financovaním</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153</a:t>
            </a:fld>
            <a:endParaRPr lang="sk-SK"/>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0688"/>
            <a:ext cx="402590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4136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2000" b="1" dirty="0"/>
              <a:t>(</a:t>
            </a:r>
            <a:r>
              <a:rPr lang="sk-SK" sz="2000" b="1" dirty="0" err="1"/>
              <a:t>ßu</a:t>
            </a:r>
            <a:r>
              <a:rPr lang="sk-SK" sz="2000" b="1" dirty="0"/>
              <a:t>) </a:t>
            </a:r>
            <a:r>
              <a:rPr lang="sk-SK" sz="2000" dirty="0"/>
              <a:t>- </a:t>
            </a:r>
            <a:r>
              <a:rPr lang="sk-SK" sz="2000" dirty="0" smtClean="0"/>
              <a:t>vyjadruje </a:t>
            </a:r>
            <a:r>
              <a:rPr lang="sk-SK" sz="2000" dirty="0"/>
              <a:t>ako sa mení </a:t>
            </a:r>
            <a:r>
              <a:rPr lang="sk-SK" sz="2000" dirty="0" smtClean="0"/>
              <a:t>hodnota akcie </a:t>
            </a:r>
            <a:r>
              <a:rPr lang="sk-SK" sz="2000" dirty="0"/>
              <a:t>danej spoločnosti oproti zmene cenovej úrovne akciového trhu. Hodnotu koeficientu je </a:t>
            </a:r>
            <a:r>
              <a:rPr lang="sk-SK" sz="2000" dirty="0" smtClean="0"/>
              <a:t>možné získať </a:t>
            </a:r>
            <a:r>
              <a:rPr lang="sk-SK" sz="2000" dirty="0"/>
              <a:t>z informačných zdrojov ekonomických spravodajských agentúr.</a:t>
            </a:r>
          </a:p>
          <a:p>
            <a:pPr algn="just"/>
            <a:endParaRPr lang="sk-SK" sz="2000" b="1" dirty="0"/>
          </a:p>
          <a:p>
            <a:pPr algn="just"/>
            <a:r>
              <a:rPr lang="sk-SK" sz="2000" b="1" dirty="0" smtClean="0"/>
              <a:t>(</a:t>
            </a:r>
            <a:r>
              <a:rPr lang="sk-SK" sz="2000" b="1" dirty="0" err="1"/>
              <a:t>rm</a:t>
            </a:r>
            <a:r>
              <a:rPr lang="sk-SK" sz="2000" b="1" dirty="0"/>
              <a:t> – </a:t>
            </a:r>
            <a:r>
              <a:rPr lang="sk-SK" sz="2000" b="1" dirty="0" err="1"/>
              <a:t>rf</a:t>
            </a:r>
            <a:r>
              <a:rPr lang="sk-SK" sz="2000" b="1" dirty="0"/>
              <a:t>) </a:t>
            </a:r>
            <a:r>
              <a:rPr lang="sk-SK" sz="2000" dirty="0"/>
              <a:t>- trhová prirážka - v teórii CAPM modelu je trhová prirážka označovaná (</a:t>
            </a:r>
            <a:r>
              <a:rPr lang="sk-SK" sz="2000" dirty="0" err="1"/>
              <a:t>rm</a:t>
            </a:r>
            <a:r>
              <a:rPr lang="sk-SK" sz="2000" dirty="0"/>
              <a:t> – </a:t>
            </a:r>
            <a:r>
              <a:rPr lang="sk-SK" sz="2000" dirty="0" err="1"/>
              <a:t>rf</a:t>
            </a:r>
            <a:r>
              <a:rPr lang="sk-SK" sz="2000" dirty="0"/>
              <a:t>), </a:t>
            </a:r>
            <a:r>
              <a:rPr lang="sk-SK" sz="2000" dirty="0" smtClean="0"/>
              <a:t>čo je </a:t>
            </a:r>
            <a:r>
              <a:rPr lang="sk-SK" sz="2000" dirty="0"/>
              <a:t>možné interpretovať ako rozdiel medzi dlhodobým výnosom akciových trhov (</a:t>
            </a:r>
            <a:r>
              <a:rPr lang="sk-SK" sz="2000" dirty="0" err="1"/>
              <a:t>rm</a:t>
            </a:r>
            <a:r>
              <a:rPr lang="sk-SK" sz="2000" dirty="0"/>
              <a:t>) a </a:t>
            </a:r>
            <a:r>
              <a:rPr lang="sk-SK" sz="2000" dirty="0" smtClean="0"/>
              <a:t>výnosom bezrizikových </a:t>
            </a:r>
            <a:r>
              <a:rPr lang="sk-SK" sz="2000" dirty="0"/>
              <a:t>dlhopisov (</a:t>
            </a:r>
            <a:r>
              <a:rPr lang="sk-SK" sz="2000" dirty="0" err="1"/>
              <a:t>rf</a:t>
            </a:r>
            <a:r>
              <a:rPr lang="sk-SK" sz="2000" dirty="0"/>
              <a:t>).</a:t>
            </a:r>
          </a:p>
          <a:p>
            <a:pPr algn="just"/>
            <a:endParaRPr lang="sk-SK" sz="2000" b="1" dirty="0" smtClean="0"/>
          </a:p>
          <a:p>
            <a:pPr algn="just"/>
            <a:r>
              <a:rPr lang="sk-SK" sz="2000" b="1" dirty="0" smtClean="0"/>
              <a:t>SP </a:t>
            </a:r>
            <a:r>
              <a:rPr lang="sk-SK" sz="2000" dirty="0"/>
              <a:t>- prirážka za veľkosť - (</a:t>
            </a:r>
            <a:r>
              <a:rPr lang="sk-SK" sz="2000" dirty="0" err="1"/>
              <a:t>Size</a:t>
            </a:r>
            <a:r>
              <a:rPr lang="sk-SK" sz="2000" dirty="0"/>
              <a:t> Premium, SP) – investovanie do menšej (finančne menej </a:t>
            </a:r>
            <a:r>
              <a:rPr lang="sk-SK" sz="2000" dirty="0" smtClean="0"/>
              <a:t>stabilnej) spoločnosti sa </a:t>
            </a:r>
            <a:r>
              <a:rPr lang="sk-SK" sz="2000" dirty="0"/>
              <a:t>všeobecne považuje za rizikovejšie, a preto investor požaduje vyšší výnos zo </a:t>
            </a:r>
            <a:r>
              <a:rPr lang="sk-SK" sz="2000" dirty="0" smtClean="0"/>
              <a:t>svojich finančných </a:t>
            </a:r>
            <a:r>
              <a:rPr lang="sk-SK" sz="2000" dirty="0"/>
              <a:t>prostriedkov ako prémiu za ďalšie podstupované riziko.</a:t>
            </a:r>
          </a:p>
          <a:p>
            <a:pPr algn="just"/>
            <a:r>
              <a:rPr lang="sk-SK" sz="2000"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154</a:t>
            </a:fld>
            <a:endParaRPr lang="sk-SK"/>
          </a:p>
        </p:txBody>
      </p:sp>
    </p:spTree>
    <p:extLst>
      <p:ext uri="{BB962C8B-B14F-4D97-AF65-F5344CB8AC3E}">
        <p14:creationId xmlns:p14="http://schemas.microsoft.com/office/powerpoint/2010/main" val="189213574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3600" dirty="0">
                <a:solidFill>
                  <a:srgbClr val="FFC000"/>
                </a:solidFill>
                <a:effectLst>
                  <a:outerShdw blurRad="38100" dist="38100" dir="2700000" algn="tl">
                    <a:srgbClr val="000000">
                      <a:alpha val="43137"/>
                    </a:srgbClr>
                  </a:outerShdw>
                </a:effectLst>
                <a:latin typeface="+mj-lt"/>
              </a:rPr>
              <a:t>Riziká</a:t>
            </a:r>
          </a:p>
          <a:p>
            <a:pPr algn="just"/>
            <a:endParaRPr lang="sk-SK" sz="2000" b="1" i="1" dirty="0"/>
          </a:p>
          <a:p>
            <a:pPr algn="just"/>
            <a:r>
              <a:rPr lang="sk-SK" sz="2000" dirty="0"/>
              <a:t>U zmlúv, ktoré uzatvára štát na kratšie obdobie </a:t>
            </a:r>
            <a:r>
              <a:rPr lang="sk-SK" sz="2000" dirty="0" smtClean="0"/>
              <a:t>/projektové </a:t>
            </a:r>
            <a:r>
              <a:rPr lang="sk-SK" sz="2000" dirty="0"/>
              <a:t>práce, výstavba </a:t>
            </a:r>
            <a:r>
              <a:rPr lang="sk-SK" sz="2000" dirty="0" err="1"/>
              <a:t>atď</a:t>
            </a:r>
            <a:r>
              <a:rPr lang="sk-SK" sz="2000" dirty="0"/>
              <a:t>/, nie sú väčšie problémy, zmluvné vzťahy sú právne v poriadku a bez väčších rizík.  Koncesná zmluva je však koncipovaná s cieľom vymedzenia mnohých rizík a reguluje vzťah každej strany na dlhé obdobie. </a:t>
            </a:r>
          </a:p>
          <a:p>
            <a:pPr algn="just"/>
            <a:r>
              <a:rPr lang="sk-SK" sz="2000" dirty="0"/>
              <a:t>Riziká projektov možno ohodnotiť dvomi základnými spôsobmi. Pokiaľ </a:t>
            </a:r>
            <a:r>
              <a:rPr lang="sk-SK" sz="2000" dirty="0" smtClean="0"/>
              <a:t>metóda </a:t>
            </a:r>
            <a:r>
              <a:rPr lang="sk-SK" sz="2000" b="1" dirty="0" smtClean="0"/>
              <a:t>„</a:t>
            </a:r>
            <a:r>
              <a:rPr lang="sk-SK" sz="2000" b="1" dirty="0" err="1">
                <a:solidFill>
                  <a:srgbClr val="FFC000"/>
                </a:solidFill>
              </a:rPr>
              <a:t>Optimism</a:t>
            </a:r>
            <a:r>
              <a:rPr lang="sk-SK" sz="2000" b="1" dirty="0">
                <a:solidFill>
                  <a:srgbClr val="FFC000"/>
                </a:solidFill>
              </a:rPr>
              <a:t> </a:t>
            </a:r>
            <a:r>
              <a:rPr lang="sk-SK" sz="2000" b="1" dirty="0" err="1">
                <a:solidFill>
                  <a:srgbClr val="FFC000"/>
                </a:solidFill>
              </a:rPr>
              <a:t>bias</a:t>
            </a:r>
            <a:r>
              <a:rPr lang="sk-SK" sz="2000" b="1" dirty="0"/>
              <a:t>“ </a:t>
            </a:r>
            <a:r>
              <a:rPr lang="sk-SK" sz="2000" dirty="0"/>
              <a:t>zohľadňuje celkovú sumu rizík, ktorým je projekt vystavený, </a:t>
            </a:r>
            <a:r>
              <a:rPr lang="sk-SK" sz="2000" dirty="0" smtClean="0"/>
              <a:t>metóda </a:t>
            </a:r>
            <a:r>
              <a:rPr lang="sk-SK" sz="2000" b="1" dirty="0" smtClean="0"/>
              <a:t>„</a:t>
            </a:r>
            <a:r>
              <a:rPr lang="sk-SK" sz="2000" b="1" dirty="0">
                <a:solidFill>
                  <a:srgbClr val="FFC000"/>
                </a:solidFill>
              </a:rPr>
              <a:t>Risk by Risk“ </a:t>
            </a:r>
            <a:r>
              <a:rPr lang="sk-SK" sz="2000" dirty="0"/>
              <a:t>kalkuluje hodnotu rizík projektu samostatne za každé riziko. </a:t>
            </a:r>
          </a:p>
          <a:p>
            <a:pPr algn="just"/>
            <a:r>
              <a:rPr lang="sk-SK" sz="2000"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155</a:t>
            </a:fld>
            <a:endParaRPr lang="sk-SK"/>
          </a:p>
        </p:txBody>
      </p:sp>
    </p:spTree>
    <p:extLst>
      <p:ext uri="{BB962C8B-B14F-4D97-AF65-F5344CB8AC3E}">
        <p14:creationId xmlns:p14="http://schemas.microsoft.com/office/powerpoint/2010/main" val="2136204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79512" y="-243408"/>
            <a:ext cx="9256542" cy="1828800"/>
          </a:xfrm>
          <a:ln>
            <a:miter lim="800000"/>
            <a:headEnd/>
            <a:tailEnd/>
          </a:ln>
          <a:extLst/>
        </p:spPr>
        <p:txBody>
          <a:bodyPr>
            <a:normAutofit/>
          </a:bodyPr>
          <a:lstStyle/>
          <a:p>
            <a:pPr algn="l" eaLnBrk="1" fontAlgn="auto" hangingPunct="1">
              <a:spcAft>
                <a:spcPts val="0"/>
              </a:spcAft>
              <a:defRPr/>
            </a:pPr>
            <a:r>
              <a:rPr lang="sk-SK" sz="4400" dirty="0" smtClean="0">
                <a:solidFill>
                  <a:srgbClr val="FFC000"/>
                </a:solidFill>
              </a:rPr>
              <a:t>III. Procesy projektového manažmentu</a:t>
            </a:r>
            <a:endParaRPr lang="sk-SK" sz="4400" dirty="0">
              <a:solidFill>
                <a:srgbClr val="FFC000"/>
              </a:solidFill>
            </a:endParaRPr>
          </a:p>
        </p:txBody>
      </p:sp>
      <p:sp>
        <p:nvSpPr>
          <p:cNvPr id="96259" name="Podnadpis 4"/>
          <p:cNvSpPr>
            <a:spLocks noGrp="1"/>
          </p:cNvSpPr>
          <p:nvPr>
            <p:ph type="subTitle" idx="1"/>
          </p:nvPr>
        </p:nvSpPr>
        <p:spPr>
          <a:xfrm>
            <a:off x="500063" y="2000250"/>
            <a:ext cx="7854950" cy="4165054"/>
          </a:xfrm>
        </p:spPr>
        <p:txBody>
          <a:bodyPr>
            <a:normAutofit fontScale="85000" lnSpcReduction="20000"/>
          </a:bodyPr>
          <a:lstStyle/>
          <a:p>
            <a:pPr algn="just">
              <a:lnSpc>
                <a:spcPct val="150000"/>
              </a:lnSpc>
            </a:pPr>
            <a:r>
              <a:rPr lang="sk-SK" sz="2000" dirty="0"/>
              <a:t>Projekt je skupina procesov, ktoré sa počas existencie projektu nachádzajú v rôznych </a:t>
            </a:r>
            <a:r>
              <a:rPr lang="sk-SK" sz="2000" dirty="0" smtClean="0"/>
              <a:t>štádiách </a:t>
            </a:r>
            <a:r>
              <a:rPr lang="sk-SK" sz="2000" dirty="0"/>
              <a:t>resp. fázach životného cyklu</a:t>
            </a:r>
            <a:r>
              <a:rPr lang="sk-SK" sz="2000" dirty="0" smtClean="0"/>
              <a:t>.</a:t>
            </a:r>
          </a:p>
          <a:p>
            <a:pPr algn="just">
              <a:lnSpc>
                <a:spcPct val="150000"/>
              </a:lnSpc>
            </a:pPr>
            <a:endParaRPr lang="sk-SK" sz="2000" b="1" dirty="0" smtClean="0"/>
          </a:p>
          <a:p>
            <a:pPr algn="just">
              <a:lnSpc>
                <a:spcPct val="150000"/>
              </a:lnSpc>
            </a:pPr>
            <a:r>
              <a:rPr lang="sk-SK" sz="2000" b="1" dirty="0" smtClean="0"/>
              <a:t>Základný </a:t>
            </a:r>
            <a:r>
              <a:rPr lang="sk-SK" sz="2000" b="1" dirty="0"/>
              <a:t>procesný </a:t>
            </a:r>
            <a:r>
              <a:rPr lang="sk-SK" sz="2000" b="1" dirty="0" smtClean="0"/>
              <a:t>model</a:t>
            </a:r>
            <a:endParaRPr lang="sk-SK" sz="2000" dirty="0"/>
          </a:p>
          <a:p>
            <a:pPr algn="just">
              <a:lnSpc>
                <a:spcPct val="150000"/>
              </a:lnSpc>
            </a:pPr>
            <a:r>
              <a:rPr lang="sk-SK" sz="2000" dirty="0" smtClean="0"/>
              <a:t>Samotné </a:t>
            </a:r>
            <a:r>
              <a:rPr lang="sk-SK" sz="2000" dirty="0"/>
              <a:t>procesy v rámci projektu navzájom vytvárajú rôzne väzby, pôsobia súčasne resp. na seba nadväzujú. Prehľad ich vzájomného pôsobenia vyplýva z Modelu vzťahov procesov v systéme projektového </a:t>
            </a:r>
            <a:r>
              <a:rPr lang="sk-SK" sz="2000" dirty="0" smtClean="0"/>
              <a:t>riadenia.</a:t>
            </a:r>
            <a:endParaRPr lang="sk-SK" sz="2000" dirty="0"/>
          </a:p>
          <a:p>
            <a:pPr algn="just">
              <a:lnSpc>
                <a:spcPct val="150000"/>
              </a:lnSpc>
            </a:pPr>
            <a:r>
              <a:rPr lang="sk-SK" sz="2000" dirty="0"/>
              <a:t> </a:t>
            </a:r>
          </a:p>
          <a:p>
            <a:pPr algn="just">
              <a:lnSpc>
                <a:spcPct val="150000"/>
              </a:lnSpc>
            </a:pPr>
            <a:endParaRPr lang="sk-SK" sz="2000" dirty="0"/>
          </a:p>
          <a:p>
            <a:pPr algn="just">
              <a:lnSpc>
                <a:spcPct val="150000"/>
              </a:lnSpc>
            </a:pPr>
            <a:r>
              <a:rPr lang="sk-SK" sz="2000" b="1" dirty="0"/>
              <a:t> </a:t>
            </a:r>
            <a:endParaRPr lang="sk-SK" sz="2000" dirty="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156</a:t>
            </a:fld>
            <a:endParaRPr lang="sk-SK"/>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157</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098" y="1052736"/>
            <a:ext cx="7148179" cy="4701947"/>
          </a:xfrm>
          <a:prstGeom prst="rect">
            <a:avLst/>
          </a:prstGeom>
        </p:spPr>
      </p:pic>
    </p:spTree>
    <p:extLst>
      <p:ext uri="{BB962C8B-B14F-4D97-AF65-F5344CB8AC3E}">
        <p14:creationId xmlns:p14="http://schemas.microsoft.com/office/powerpoint/2010/main" val="355041241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158</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70" y="1268760"/>
            <a:ext cx="7896763" cy="4320480"/>
          </a:xfrm>
          <a:prstGeom prst="rect">
            <a:avLst/>
          </a:prstGeom>
        </p:spPr>
      </p:pic>
    </p:spTree>
    <p:extLst>
      <p:ext uri="{BB962C8B-B14F-4D97-AF65-F5344CB8AC3E}">
        <p14:creationId xmlns:p14="http://schemas.microsoft.com/office/powerpoint/2010/main" val="8028681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Obrázok 5"/>
          <p:cNvPicPr>
            <a:picLocks noChangeAspect="1" noChangeArrowheads="1"/>
          </p:cNvPicPr>
          <p:nvPr/>
        </p:nvPicPr>
        <p:blipFill>
          <a:blip r:embed="rId2" cstate="print">
            <a:extLst>
              <a:ext uri="{28A0092B-C50C-407E-A947-70E740481C1C}">
                <a14:useLocalDpi xmlns:a14="http://schemas.microsoft.com/office/drawing/2010/main" val="0"/>
              </a:ext>
            </a:extLst>
          </a:blip>
          <a:srcRect l="28775" t="30511" r="29053" b="9843"/>
          <a:stretch>
            <a:fillRect/>
          </a:stretch>
        </p:blipFill>
        <p:spPr bwMode="auto">
          <a:xfrm>
            <a:off x="285750" y="1357313"/>
            <a:ext cx="857250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1"/>
          <p:cNvSpPr>
            <a:spLocks noChangeArrowheads="1"/>
          </p:cNvSpPr>
          <p:nvPr/>
        </p:nvSpPr>
        <p:spPr bwMode="auto">
          <a:xfrm>
            <a:off x="928688" y="857250"/>
            <a:ext cx="72040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42900"/>
            <a:r>
              <a:rPr lang="sk-SK" i="1">
                <a:cs typeface="Times New Roman" pitchFamily="18" charset="0"/>
              </a:rPr>
              <a:t>Logický model vzťahov v rámci skupín procesov riadenia projektu</a:t>
            </a:r>
            <a:endParaRPr lang="sk-SK" sz="1400">
              <a:cs typeface="Times New Roman" pitchFamily="18" charset="0"/>
            </a:endParaRPr>
          </a:p>
          <a:p>
            <a:pPr indent="342900" eaLnBrk="0" hangingPunct="0"/>
            <a:endParaRPr lang="sk-SK" sz="4000">
              <a:cs typeface="Times New Roman" pitchFamily="18" charset="0"/>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159</a:t>
            </a:fld>
            <a:endParaRPr lang="sk-S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16</a:t>
            </a:fld>
            <a:endParaRPr lang="sk-SK"/>
          </a:p>
        </p:txBody>
      </p:sp>
      <p:pic>
        <p:nvPicPr>
          <p:cNvPr id="4098" name="Picture 2" descr="C:\Users\PROJEKT\Desktop\project-scope-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618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odnadpis 4"/>
          <p:cNvSpPr>
            <a:spLocks noGrp="1"/>
          </p:cNvSpPr>
          <p:nvPr>
            <p:ph type="subTitle" idx="1"/>
          </p:nvPr>
        </p:nvSpPr>
        <p:spPr>
          <a:xfrm>
            <a:off x="357188" y="1071563"/>
            <a:ext cx="7854950" cy="928687"/>
          </a:xfrm>
        </p:spPr>
        <p:txBody>
          <a:bodyPr/>
          <a:lstStyle/>
          <a:p>
            <a:pPr marR="0" algn="just" eaLnBrk="1" hangingPunct="1">
              <a:lnSpc>
                <a:spcPct val="80000"/>
              </a:lnSpc>
            </a:pPr>
            <a:r>
              <a:rPr lang="sk-SK" sz="2000" dirty="0" smtClean="0"/>
              <a:t>Ďalším možným pohľadom na procesné toky projektového manažmentu je </a:t>
            </a:r>
            <a:r>
              <a:rPr lang="sk-SK" sz="2000" b="1" dirty="0" smtClean="0"/>
              <a:t>hrubý procesný model.</a:t>
            </a:r>
            <a:endParaRPr lang="sk-SK" sz="2000" dirty="0" smtClean="0"/>
          </a:p>
          <a:p>
            <a:pPr marR="0" algn="just" eaLnBrk="1" hangingPunct="1">
              <a:lnSpc>
                <a:spcPct val="80000"/>
              </a:lnSpc>
            </a:pPr>
            <a:r>
              <a:rPr lang="sk-SK" sz="20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160</a:t>
            </a:fld>
            <a:endParaRPr lang="sk-SK"/>
          </a:p>
        </p:txBody>
      </p:sp>
      <p:pic>
        <p:nvPicPr>
          <p:cNvPr id="98307" name="Obrázok 5"/>
          <p:cNvPicPr>
            <a:picLocks noChangeAspect="1" noChangeArrowheads="1"/>
          </p:cNvPicPr>
          <p:nvPr/>
        </p:nvPicPr>
        <p:blipFill>
          <a:blip r:embed="rId2" cstate="print">
            <a:extLst>
              <a:ext uri="{28A0092B-C50C-407E-A947-70E740481C1C}">
                <a14:useLocalDpi xmlns:a14="http://schemas.microsoft.com/office/drawing/2010/main" val="0"/>
              </a:ext>
            </a:extLst>
          </a:blip>
          <a:srcRect l="23795" t="31496" r="30159" b="27559"/>
          <a:stretch>
            <a:fillRect/>
          </a:stretch>
        </p:blipFill>
        <p:spPr bwMode="auto">
          <a:xfrm>
            <a:off x="357188" y="1714500"/>
            <a:ext cx="84296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1"/>
          <p:cNvSpPr>
            <a:spLocks noChangeArrowheads="1"/>
          </p:cNvSpPr>
          <p:nvPr/>
        </p:nvSpPr>
        <p:spPr bwMode="auto">
          <a:xfrm>
            <a:off x="2714625" y="6143625"/>
            <a:ext cx="3924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sk-SK" sz="1600" i="1">
                <a:cs typeface="Times New Roman" pitchFamily="18" charset="0"/>
              </a:rPr>
              <a:t>Hranice projektu a hrubý procesný model</a:t>
            </a:r>
            <a:endParaRPr lang="sk-SK" sz="3600">
              <a:cs typeface="Times New Roman" pitchFamily="18"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odnadpis 4"/>
          <p:cNvSpPr>
            <a:spLocks noGrp="1"/>
          </p:cNvSpPr>
          <p:nvPr>
            <p:ph type="subTitle" idx="1"/>
          </p:nvPr>
        </p:nvSpPr>
        <p:spPr>
          <a:xfrm>
            <a:off x="500063" y="476672"/>
            <a:ext cx="8429625" cy="5400600"/>
          </a:xfrm>
        </p:spPr>
        <p:txBody>
          <a:bodyPr/>
          <a:lstStyle/>
          <a:p>
            <a:pPr marR="0" algn="ctr" eaLnBrk="1" hangingPunct="1">
              <a:lnSpc>
                <a:spcPct val="90000"/>
              </a:lnSpc>
            </a:pPr>
            <a:r>
              <a:rPr lang="sk-SK" sz="3600" dirty="0" smtClean="0">
                <a:solidFill>
                  <a:srgbClr val="FFC000"/>
                </a:solidFill>
                <a:effectLst>
                  <a:outerShdw blurRad="38100" dist="38100" dir="2700000" algn="tl">
                    <a:srgbClr val="000000">
                      <a:alpha val="43137"/>
                    </a:srgbClr>
                  </a:outerShdw>
                </a:effectLst>
                <a:latin typeface="+mj-lt"/>
              </a:rPr>
              <a:t>Hlavné skupiny procesov projektového manažmentu</a:t>
            </a:r>
          </a:p>
          <a:p>
            <a:pPr marR="0" algn="just" eaLnBrk="1" hangingPunct="1">
              <a:lnSpc>
                <a:spcPct val="90000"/>
              </a:lnSpc>
            </a:pPr>
            <a:r>
              <a:rPr lang="sk-SK" sz="2800" b="1" dirty="0" smtClean="0"/>
              <a:t> </a:t>
            </a:r>
          </a:p>
          <a:p>
            <a:pPr marR="0" algn="just" eaLnBrk="1" hangingPunct="1">
              <a:lnSpc>
                <a:spcPct val="90000"/>
              </a:lnSpc>
            </a:pPr>
            <a:r>
              <a:rPr lang="sk-SK" sz="2000" b="1" dirty="0" smtClean="0"/>
              <a:t>Iniciácia a zahájenie projektu</a:t>
            </a:r>
            <a:r>
              <a:rPr lang="sk-SK" sz="2000" dirty="0" smtClean="0"/>
              <a:t> – hlavným účelom tohto procesu je vytvorenie základnej definície projektu obsiahnuté v Zakladajúcej listine projektu </a:t>
            </a:r>
            <a:r>
              <a:rPr lang="sk-SK" sz="2000" i="1" dirty="0" smtClean="0"/>
              <a:t>(angl. Project </a:t>
            </a:r>
            <a:r>
              <a:rPr lang="sk-SK" sz="2000" i="1" dirty="0" err="1" smtClean="0"/>
              <a:t>Charter</a:t>
            </a:r>
            <a:r>
              <a:rPr lang="sk-SK" sz="2000" i="1" dirty="0" smtClean="0"/>
              <a:t>)</a:t>
            </a:r>
            <a:r>
              <a:rPr lang="sk-SK" sz="2000" dirty="0" smtClean="0"/>
              <a:t> a získanie autorizácie pre jeho realizáciu.</a:t>
            </a:r>
          </a:p>
          <a:p>
            <a:pPr marR="0" algn="just" eaLnBrk="1" hangingPunct="1">
              <a:lnSpc>
                <a:spcPct val="90000"/>
              </a:lnSpc>
            </a:pPr>
            <a:endParaRPr lang="sk-SK" sz="2000" dirty="0" smtClean="0"/>
          </a:p>
          <a:p>
            <a:pPr marR="0" algn="just" eaLnBrk="1" hangingPunct="1">
              <a:lnSpc>
                <a:spcPct val="90000"/>
              </a:lnSpc>
            </a:pPr>
            <a:r>
              <a:rPr lang="sk-SK" sz="2000" b="1" dirty="0" smtClean="0"/>
              <a:t>Plánovanie projektu </a:t>
            </a:r>
            <a:r>
              <a:rPr lang="sk-SK" sz="2000" dirty="0" smtClean="0"/>
              <a:t>–  používa  výsledky predchádzajúcej domény a pretvára ju do formy taktického plánu pre realizáciu projektu.  Vo fáze plánovanie dôjde k jej spresneniu do Definície predmetu  projektu, ktorá je podrobená detailnému rozboru z hľadiska času, nákladov, technológií, metodológií a pracovných zdrojov. Výstupom je podrobný a záväzný projektový plán.</a:t>
            </a:r>
          </a:p>
          <a:p>
            <a:pPr marR="0" algn="just" eaLnBrk="1" hangingPunct="1">
              <a:lnSpc>
                <a:spcPct val="9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161</a:t>
            </a:fld>
            <a:endParaRPr lang="sk-SK"/>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odnadpis 4"/>
          <p:cNvSpPr>
            <a:spLocks noGrp="1"/>
          </p:cNvSpPr>
          <p:nvPr>
            <p:ph type="subTitle" idx="1"/>
          </p:nvPr>
        </p:nvSpPr>
        <p:spPr>
          <a:xfrm>
            <a:off x="500063" y="548680"/>
            <a:ext cx="7967662" cy="5952133"/>
          </a:xfrm>
        </p:spPr>
        <p:txBody>
          <a:bodyPr/>
          <a:lstStyle/>
          <a:p>
            <a:pPr marR="0" algn="just" eaLnBrk="1" hangingPunct="1">
              <a:lnSpc>
                <a:spcPct val="90000"/>
              </a:lnSpc>
            </a:pPr>
            <a:r>
              <a:rPr lang="sk-SK" sz="2000" b="1" dirty="0" smtClean="0"/>
              <a:t>Vlastné riadenie v priebehu projektu, koordinácia</a:t>
            </a:r>
            <a:r>
              <a:rPr lang="sk-SK" sz="2000" dirty="0" smtClean="0"/>
              <a:t> – je súhrnom všetkých aktivít, ktoré sú zamerané na výkon a koordináciu skôr naplánovaných prác projektu. Jeho súčasťou je projektová komunikácia, motivácia členov tímu a riadenie kvality.</a:t>
            </a:r>
          </a:p>
          <a:p>
            <a:pPr marR="0" algn="just" eaLnBrk="1" hangingPunct="1">
              <a:lnSpc>
                <a:spcPct val="90000"/>
              </a:lnSpc>
            </a:pPr>
            <a:endParaRPr lang="sk-SK" sz="2000" dirty="0" smtClean="0"/>
          </a:p>
          <a:p>
            <a:pPr marR="0" algn="just" eaLnBrk="1" hangingPunct="1">
              <a:lnSpc>
                <a:spcPct val="90000"/>
              </a:lnSpc>
            </a:pPr>
            <a:r>
              <a:rPr lang="sk-SK" sz="2000" b="1" dirty="0" smtClean="0"/>
              <a:t>Monitorovanie a kontrola </a:t>
            </a:r>
            <a:r>
              <a:rPr lang="sk-SK" sz="2000" dirty="0" smtClean="0"/>
              <a:t>– je súhrnom všetkých aktivít, ktoré sú zamerané na súlad výkonu realizačných zložiek projektu s projektovým plánom, a to z pohľadu cieľov projektu, času a nákladov, pôsobiacich rizík  a úrovne dosiahnutej kvality.</a:t>
            </a:r>
          </a:p>
          <a:p>
            <a:pPr marR="0" algn="just" eaLnBrk="1" hangingPunct="1">
              <a:lnSpc>
                <a:spcPct val="90000"/>
              </a:lnSpc>
            </a:pPr>
            <a:endParaRPr lang="sk-SK" sz="2000" dirty="0" smtClean="0"/>
          </a:p>
          <a:p>
            <a:pPr marR="0" algn="just" eaLnBrk="1" hangingPunct="1">
              <a:lnSpc>
                <a:spcPct val="90000"/>
              </a:lnSpc>
            </a:pPr>
            <a:r>
              <a:rPr lang="sk-SK" sz="2000" b="1" dirty="0" smtClean="0"/>
              <a:t>Uzavretie projektu </a:t>
            </a:r>
            <a:r>
              <a:rPr lang="sk-SK" sz="2000" dirty="0" smtClean="0"/>
              <a:t>– je vyvrcholením celého projektového snaženia  pričom akceptácia výsledkov projektu zákazníkom a záverečná  fakturácia sú len jednou jeho časťou.</a:t>
            </a:r>
          </a:p>
          <a:p>
            <a:pPr marR="0" algn="just" eaLnBrk="1" hangingPunct="1">
              <a:lnSpc>
                <a:spcPct val="90000"/>
              </a:lnSpc>
            </a:pPr>
            <a:r>
              <a:rPr lang="sk-SK" sz="2000" dirty="0" smtClean="0"/>
              <a:t> </a:t>
            </a:r>
          </a:p>
          <a:p>
            <a:pPr marR="0" algn="just" eaLnBrk="1" hangingPunct="1">
              <a:lnSpc>
                <a:spcPct val="9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162</a:t>
            </a:fld>
            <a:endParaRPr lang="sk-SK"/>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163</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07" y="980728"/>
            <a:ext cx="8529893" cy="5184576"/>
          </a:xfrm>
          <a:prstGeom prst="rect">
            <a:avLst/>
          </a:prstGeom>
        </p:spPr>
      </p:pic>
    </p:spTree>
    <p:extLst>
      <p:ext uri="{BB962C8B-B14F-4D97-AF65-F5344CB8AC3E}">
        <p14:creationId xmlns:p14="http://schemas.microsoft.com/office/powerpoint/2010/main" val="34491172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ázok 6"/>
          <p:cNvPicPr>
            <a:picLocks noChangeAspect="1" noChangeArrowheads="1"/>
          </p:cNvPicPr>
          <p:nvPr/>
        </p:nvPicPr>
        <p:blipFill>
          <a:blip r:embed="rId2" cstate="print">
            <a:extLst>
              <a:ext uri="{28A0092B-C50C-407E-A947-70E740481C1C}">
                <a14:useLocalDpi xmlns:a14="http://schemas.microsoft.com/office/drawing/2010/main" val="0"/>
              </a:ext>
            </a:extLst>
          </a:blip>
          <a:srcRect l="31265" t="21161" r="34862" b="7874"/>
          <a:stretch>
            <a:fillRect/>
          </a:stretch>
        </p:blipFill>
        <p:spPr bwMode="auto">
          <a:xfrm>
            <a:off x="428625" y="332656"/>
            <a:ext cx="8286750" cy="588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ChangeArrowheads="1"/>
          </p:cNvSpPr>
          <p:nvPr/>
        </p:nvSpPr>
        <p:spPr bwMode="auto">
          <a:xfrm>
            <a:off x="1357313" y="6215063"/>
            <a:ext cx="64563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42900"/>
            <a:r>
              <a:rPr lang="sk-SK" i="1">
                <a:cs typeface="Times New Roman" pitchFamily="18" charset="0"/>
              </a:rPr>
              <a:t>Zjednodušený procesný model projektového manažmentu</a:t>
            </a:r>
            <a:endParaRPr lang="sk-SK" sz="1400">
              <a:cs typeface="Times New Roman" pitchFamily="18" charset="0"/>
            </a:endParaRPr>
          </a:p>
          <a:p>
            <a:pPr indent="342900" eaLnBrk="0" hangingPunct="0"/>
            <a:endParaRPr lang="sk-SK" sz="4000">
              <a:cs typeface="Times New Roman" pitchFamily="18" charset="0"/>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164</a:t>
            </a:fld>
            <a:endParaRPr lang="sk-SK"/>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ľka 1"/>
          <p:cNvGraphicFramePr>
            <a:graphicFrameLocks noGrp="1"/>
          </p:cNvGraphicFramePr>
          <p:nvPr>
            <p:extLst>
              <p:ext uri="{D42A27DB-BD31-4B8C-83A1-F6EECF244321}">
                <p14:modId xmlns:p14="http://schemas.microsoft.com/office/powerpoint/2010/main" val="713642510"/>
              </p:ext>
            </p:extLst>
          </p:nvPr>
        </p:nvGraphicFramePr>
        <p:xfrm>
          <a:off x="755576" y="260648"/>
          <a:ext cx="7931224" cy="6284855"/>
        </p:xfrm>
        <a:graphic>
          <a:graphicData uri="http://schemas.openxmlformats.org/drawingml/2006/table">
            <a:tbl>
              <a:tblPr firstRow="1" firstCol="1" lastRow="1" lastCol="1" bandRow="1" bandCol="1">
                <a:tableStyleId>{5C22544A-7EE6-4342-B048-85BDC9FD1C3A}</a:tableStyleId>
              </a:tblPr>
              <a:tblGrid>
                <a:gridCol w="2239284">
                  <a:extLst>
                    <a:ext uri="{9D8B030D-6E8A-4147-A177-3AD203B41FA5}">
                      <a16:colId xmlns:a16="http://schemas.microsoft.com/office/drawing/2014/main" val="20000"/>
                    </a:ext>
                  </a:extLst>
                </a:gridCol>
                <a:gridCol w="2914137">
                  <a:extLst>
                    <a:ext uri="{9D8B030D-6E8A-4147-A177-3AD203B41FA5}">
                      <a16:colId xmlns:a16="http://schemas.microsoft.com/office/drawing/2014/main" val="20001"/>
                    </a:ext>
                  </a:extLst>
                </a:gridCol>
                <a:gridCol w="2777803">
                  <a:extLst>
                    <a:ext uri="{9D8B030D-6E8A-4147-A177-3AD203B41FA5}">
                      <a16:colId xmlns:a16="http://schemas.microsoft.com/office/drawing/2014/main" val="20002"/>
                    </a:ext>
                  </a:extLst>
                </a:gridCol>
              </a:tblGrid>
              <a:tr h="360040">
                <a:tc>
                  <a:txBody>
                    <a:bodyPr/>
                    <a:lstStyle/>
                    <a:p>
                      <a:pPr>
                        <a:spcAft>
                          <a:spcPts val="0"/>
                        </a:spcAft>
                      </a:pPr>
                      <a:r>
                        <a:rPr lang="sk-SK" sz="1200" dirty="0">
                          <a:solidFill>
                            <a:schemeClr val="tx1"/>
                          </a:solidFill>
                          <a:effectLst/>
                        </a:rPr>
                        <a:t>Skupina procesov</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sk-SK" sz="1200" dirty="0">
                          <a:solidFill>
                            <a:schemeClr val="tx1"/>
                          </a:solidFill>
                          <a:effectLst/>
                        </a:rPr>
                        <a:t>Vstupy</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tabLst>
                          <a:tab pos="321945" algn="l"/>
                        </a:tabLst>
                      </a:pPr>
                      <a:r>
                        <a:rPr lang="sk-SK" sz="1200">
                          <a:solidFill>
                            <a:schemeClr val="tx1"/>
                          </a:solidFill>
                          <a:effectLst/>
                        </a:rPr>
                        <a:t>Výstupy</a:t>
                      </a:r>
                      <a:endParaRPr lang="sk-SK" sz="120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73167">
                <a:tc>
                  <a:txBody>
                    <a:bodyPr/>
                    <a:lstStyle/>
                    <a:p>
                      <a:pPr>
                        <a:spcAft>
                          <a:spcPts val="0"/>
                        </a:spcAft>
                      </a:pPr>
                      <a:r>
                        <a:rPr lang="sk-SK" sz="1200" dirty="0">
                          <a:solidFill>
                            <a:schemeClr val="tx1"/>
                          </a:solidFill>
                          <a:effectLst/>
                        </a:rPr>
                        <a:t>Iniciácia a zahájenie projektu</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160020" algn="l"/>
                        </a:tabLst>
                      </a:pPr>
                      <a:r>
                        <a:rPr lang="sk-SK" sz="1200" b="1" baseline="0" dirty="0" smtClean="0">
                          <a:solidFill>
                            <a:schemeClr val="tx1"/>
                          </a:solidFill>
                          <a:effectLst/>
                        </a:rPr>
                        <a:t> </a:t>
                      </a:r>
                      <a:r>
                        <a:rPr lang="sk-SK" sz="1200" b="1" dirty="0" smtClean="0">
                          <a:solidFill>
                            <a:schemeClr val="tx1"/>
                          </a:solidFill>
                          <a:effectLst/>
                        </a:rPr>
                        <a:t>strategické </a:t>
                      </a:r>
                      <a:r>
                        <a:rPr lang="sk-SK" sz="1200" b="1" dirty="0">
                          <a:solidFill>
                            <a:schemeClr val="tx1"/>
                          </a:solidFill>
                          <a:effectLst/>
                        </a:rPr>
                        <a:t>ciele podniku</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hlavné </a:t>
                      </a:r>
                      <a:r>
                        <a:rPr lang="sk-SK" sz="1200" b="1" dirty="0">
                          <a:solidFill>
                            <a:schemeClr val="tx1"/>
                          </a:solidFill>
                          <a:effectLst/>
                        </a:rPr>
                        <a:t>faktory podnikateľského </a:t>
                      </a:r>
                      <a:r>
                        <a:rPr lang="sk-SK" sz="1200" b="1" dirty="0" smtClean="0">
                          <a:solidFill>
                            <a:schemeClr val="tx1"/>
                          </a:solidFill>
                          <a:effectLst/>
                        </a:rPr>
                        <a:t> </a:t>
                      </a:r>
                    </a:p>
                    <a:p>
                      <a:pPr marL="0" lvl="0" indent="0">
                        <a:spcAft>
                          <a:spcPts val="0"/>
                        </a:spcAft>
                        <a:buFont typeface="Wingdings" pitchFamily="2" charset="2"/>
                        <a:buNone/>
                        <a:tabLst>
                          <a:tab pos="160020" algn="l"/>
                        </a:tabLst>
                      </a:pPr>
                      <a:r>
                        <a:rPr lang="sk-SK" sz="1200" b="1" dirty="0" smtClean="0">
                          <a:solidFill>
                            <a:schemeClr val="tx1"/>
                          </a:solidFill>
                          <a:effectLst/>
                        </a:rPr>
                        <a:t>      prostredia</a:t>
                      </a:r>
                      <a:endParaRPr lang="sk-SK" sz="1200" b="1" dirty="0">
                        <a:solidFill>
                          <a:schemeClr val="tx1"/>
                        </a:solidFill>
                        <a:effectLst/>
                      </a:endParaRPr>
                    </a:p>
                    <a:p>
                      <a:pPr marL="171450" lvl="0" indent="-171450">
                        <a:spcAft>
                          <a:spcPts val="0"/>
                        </a:spcAft>
                        <a:buFont typeface="Wingdings" pitchFamily="2" charset="2"/>
                        <a:buChar char="Ø"/>
                        <a:tabLst>
                          <a:tab pos="160020" algn="l"/>
                        </a:tabLst>
                      </a:pPr>
                      <a:r>
                        <a:rPr lang="sk-SK" sz="1200" b="1" dirty="0" smtClean="0">
                          <a:solidFill>
                            <a:schemeClr val="tx1"/>
                          </a:solidFill>
                          <a:effectLst/>
                        </a:rPr>
                        <a:t>  ľudské </a:t>
                      </a:r>
                      <a:r>
                        <a:rPr lang="sk-SK" sz="1200" b="1" dirty="0">
                          <a:solidFill>
                            <a:schemeClr val="tx1"/>
                          </a:solidFill>
                          <a:effectLst/>
                        </a:rPr>
                        <a:t>zdroje podniku</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finančné </a:t>
                      </a:r>
                      <a:r>
                        <a:rPr lang="sk-SK" sz="1200" b="1" dirty="0">
                          <a:solidFill>
                            <a:schemeClr val="tx1"/>
                          </a:solidFill>
                          <a:effectLst/>
                        </a:rPr>
                        <a:t>a materiálne zdroje </a:t>
                      </a:r>
                      <a:r>
                        <a:rPr lang="sk-SK" sz="1200" b="1" dirty="0" smtClean="0">
                          <a:solidFill>
                            <a:schemeClr val="tx1"/>
                          </a:solidFill>
                          <a:effectLst/>
                        </a:rPr>
                        <a:t>  </a:t>
                      </a:r>
                    </a:p>
                    <a:p>
                      <a:pPr marL="0" lvl="0" indent="0">
                        <a:spcAft>
                          <a:spcPts val="0"/>
                        </a:spcAft>
                        <a:buFont typeface="Wingdings" pitchFamily="2" charset="2"/>
                        <a:buNone/>
                        <a:tabLst>
                          <a:tab pos="160020" algn="l"/>
                        </a:tabLst>
                      </a:pPr>
                      <a:r>
                        <a:rPr lang="sk-SK" sz="1200" b="1" baseline="0" dirty="0" smtClean="0">
                          <a:solidFill>
                            <a:schemeClr val="tx1"/>
                          </a:solidFill>
                          <a:effectLst/>
                        </a:rPr>
                        <a:t>      </a:t>
                      </a:r>
                      <a:r>
                        <a:rPr lang="sk-SK" sz="1200" b="1" dirty="0" smtClean="0">
                          <a:solidFill>
                            <a:schemeClr val="tx1"/>
                          </a:solidFill>
                          <a:effectLst/>
                        </a:rPr>
                        <a:t>podniku</a:t>
                      </a:r>
                      <a:endParaRPr lang="sk-SK" sz="1200" b="1" dirty="0">
                        <a:solidFill>
                          <a:schemeClr val="tx1"/>
                        </a:solidFill>
                        <a:effectLst/>
                      </a:endParaRPr>
                    </a:p>
                    <a:p>
                      <a:pPr marL="171450" lvl="0" indent="-171450">
                        <a:spcAft>
                          <a:spcPts val="0"/>
                        </a:spcAft>
                        <a:buFont typeface="Wingdings" pitchFamily="2" charset="2"/>
                        <a:buChar char="Ø"/>
                        <a:tabLst>
                          <a:tab pos="160020" algn="l"/>
                        </a:tabLst>
                      </a:pPr>
                      <a:r>
                        <a:rPr lang="sk-SK" sz="1200" b="1" dirty="0" smtClean="0">
                          <a:solidFill>
                            <a:schemeClr val="tx1"/>
                          </a:solidFill>
                          <a:effectLst/>
                        </a:rPr>
                        <a:t> podniková </a:t>
                      </a:r>
                      <a:r>
                        <a:rPr lang="sk-SK" sz="1200" b="1" dirty="0">
                          <a:solidFill>
                            <a:schemeClr val="tx1"/>
                          </a:solidFill>
                          <a:effectLst/>
                        </a:rPr>
                        <a:t>kultúra</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podnikové </a:t>
                      </a:r>
                      <a:r>
                        <a:rPr lang="sk-SK" sz="1200" b="1" dirty="0">
                          <a:solidFill>
                            <a:schemeClr val="tx1"/>
                          </a:solidFill>
                          <a:effectLst/>
                        </a:rPr>
                        <a:t>systémy</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súbor </a:t>
                      </a:r>
                      <a:r>
                        <a:rPr lang="sk-SK" sz="1200" b="1" dirty="0">
                          <a:solidFill>
                            <a:schemeClr val="tx1"/>
                          </a:solidFill>
                          <a:effectLst/>
                        </a:rPr>
                        <a:t>podnikových procesov</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podnikové </a:t>
                      </a:r>
                      <a:r>
                        <a:rPr lang="sk-SK" sz="1200" b="1" dirty="0">
                          <a:solidFill>
                            <a:schemeClr val="tx1"/>
                          </a:solidFill>
                          <a:effectLst/>
                        </a:rPr>
                        <a:t>pravidlá a metodiky</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historické </a:t>
                      </a:r>
                      <a:r>
                        <a:rPr lang="sk-SK" sz="1200" b="1" dirty="0">
                          <a:solidFill>
                            <a:schemeClr val="tx1"/>
                          </a:solidFill>
                          <a:effectLst/>
                        </a:rPr>
                        <a:t>informácie</a:t>
                      </a:r>
                    </a:p>
                    <a:p>
                      <a:pPr marL="171450" lvl="0" indent="-171450">
                        <a:spcAft>
                          <a:spcPts val="0"/>
                        </a:spcAft>
                        <a:buFont typeface="Wingdings" pitchFamily="2" charset="2"/>
                        <a:buChar char="Ø"/>
                        <a:tabLst>
                          <a:tab pos="160020" algn="l"/>
                        </a:tabLst>
                      </a:pPr>
                      <a:r>
                        <a:rPr lang="sk-SK" sz="1200" b="1" dirty="0" smtClean="0">
                          <a:solidFill>
                            <a:schemeClr val="tx1"/>
                          </a:solidFill>
                          <a:effectLst/>
                        </a:rPr>
                        <a:t> súhrn </a:t>
                      </a:r>
                      <a:r>
                        <a:rPr lang="sk-SK" sz="1200" b="1" dirty="0">
                          <a:solidFill>
                            <a:schemeClr val="tx1"/>
                          </a:solidFill>
                          <a:effectLst/>
                        </a:rPr>
                        <a:t>znalostí a skúseností </a:t>
                      </a:r>
                      <a:r>
                        <a:rPr lang="sk-SK" sz="1200" b="1" dirty="0" smtClean="0">
                          <a:solidFill>
                            <a:schemeClr val="tx1"/>
                          </a:solidFill>
                          <a:effectLst/>
                        </a:rPr>
                        <a:t> </a:t>
                      </a:r>
                    </a:p>
                    <a:p>
                      <a:pPr marL="0" lvl="0" indent="0">
                        <a:spcAft>
                          <a:spcPts val="0"/>
                        </a:spcAft>
                        <a:buFont typeface="Wingdings" pitchFamily="2" charset="2"/>
                        <a:buNone/>
                        <a:tabLst>
                          <a:tab pos="160020" algn="l"/>
                        </a:tabLst>
                      </a:pPr>
                      <a:r>
                        <a:rPr lang="sk-SK" sz="1200" b="1" dirty="0" smtClean="0">
                          <a:solidFill>
                            <a:schemeClr val="tx1"/>
                          </a:solidFill>
                          <a:effectLst/>
                        </a:rPr>
                        <a:t>      podniku</a:t>
                      </a:r>
                      <a:endParaRPr lang="sk-SK" sz="1200" b="1" dirty="0">
                        <a:solidFill>
                          <a:schemeClr val="tx1"/>
                        </a:solidFill>
                        <a:effectLst/>
                      </a:endParaRPr>
                    </a:p>
                    <a:p>
                      <a:pPr marL="171450" lvl="0" indent="-171450">
                        <a:spcAft>
                          <a:spcPts val="0"/>
                        </a:spcAft>
                        <a:buFont typeface="Wingdings" pitchFamily="2" charset="2"/>
                        <a:buChar char="Ø"/>
                        <a:tabLst>
                          <a:tab pos="160020" algn="l"/>
                        </a:tabLst>
                      </a:pPr>
                      <a:r>
                        <a:rPr lang="sk-SK" sz="1200" b="1" dirty="0" smtClean="0">
                          <a:solidFill>
                            <a:schemeClr val="tx1"/>
                          </a:solidFill>
                          <a:effectLst/>
                        </a:rPr>
                        <a:t> popis </a:t>
                      </a:r>
                      <a:r>
                        <a:rPr lang="sk-SK" sz="1200" b="1" dirty="0">
                          <a:solidFill>
                            <a:schemeClr val="tx1"/>
                          </a:solidFill>
                          <a:effectLst/>
                        </a:rPr>
                        <a:t>práce, ktorá ma byť </a:t>
                      </a:r>
                      <a:endParaRPr lang="sk-SK" sz="1200" b="1" dirty="0" smtClean="0">
                        <a:solidFill>
                          <a:schemeClr val="tx1"/>
                        </a:solidFill>
                        <a:effectLst/>
                      </a:endParaRPr>
                    </a:p>
                    <a:p>
                      <a:pPr marL="0" lvl="0" indent="0">
                        <a:spcAft>
                          <a:spcPts val="0"/>
                        </a:spcAft>
                        <a:buFont typeface="Wingdings" pitchFamily="2" charset="2"/>
                        <a:buNone/>
                        <a:tabLst>
                          <a:tab pos="160020" algn="l"/>
                        </a:tabLst>
                      </a:pPr>
                      <a:r>
                        <a:rPr lang="sk-SK" sz="1200" b="1" dirty="0" smtClean="0">
                          <a:solidFill>
                            <a:schemeClr val="tx1"/>
                          </a:solidFill>
                          <a:effectLst/>
                        </a:rPr>
                        <a:t>      urobená</a:t>
                      </a:r>
                      <a:endParaRPr lang="sk-SK" sz="1200" b="1" dirty="0">
                        <a:solidFill>
                          <a:schemeClr val="tx1"/>
                        </a:solidFill>
                        <a:effectLst/>
                      </a:endParaRPr>
                    </a:p>
                    <a:p>
                      <a:pPr marL="171450" lvl="0" indent="-171450">
                        <a:spcAft>
                          <a:spcPts val="0"/>
                        </a:spcAft>
                        <a:buFont typeface="Wingdings" pitchFamily="2" charset="2"/>
                        <a:buChar char="Ø"/>
                        <a:tabLst>
                          <a:tab pos="160020" algn="l"/>
                        </a:tabLst>
                      </a:pPr>
                      <a:r>
                        <a:rPr lang="sk-SK" sz="1200" b="1" dirty="0" smtClean="0">
                          <a:solidFill>
                            <a:schemeClr val="tx1"/>
                          </a:solidFill>
                          <a:effectLst/>
                        </a:rPr>
                        <a:t> rozsah </a:t>
                      </a:r>
                      <a:r>
                        <a:rPr lang="sk-SK" sz="1200" b="1" dirty="0">
                          <a:solidFill>
                            <a:schemeClr val="tx1"/>
                          </a:solidFill>
                          <a:effectLst/>
                        </a:rPr>
                        <a:t>poverení sponzora </a:t>
                      </a:r>
                      <a:endParaRPr lang="sk-SK" sz="1200" b="1" dirty="0" smtClean="0">
                        <a:solidFill>
                          <a:schemeClr val="tx1"/>
                        </a:solidFill>
                        <a:effectLst/>
                      </a:endParaRPr>
                    </a:p>
                    <a:p>
                      <a:pPr marL="0" lvl="0" indent="0">
                        <a:spcAft>
                          <a:spcPts val="0"/>
                        </a:spcAft>
                        <a:buFont typeface="Wingdings" pitchFamily="2" charset="2"/>
                        <a:buNone/>
                        <a:tabLst>
                          <a:tab pos="160020" algn="l"/>
                        </a:tabLst>
                      </a:pPr>
                      <a:r>
                        <a:rPr lang="sk-SK" sz="1200" b="1" dirty="0" smtClean="0">
                          <a:solidFill>
                            <a:schemeClr val="tx1"/>
                          </a:solidFill>
                          <a:effectLst/>
                        </a:rPr>
                        <a:t>      projektu</a:t>
                      </a:r>
                      <a:endParaRPr lang="sk-SK" sz="1200" b="1"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160020" algn="l"/>
                        </a:tabLst>
                      </a:pPr>
                      <a:r>
                        <a:rPr lang="sk-SK" sz="1200" dirty="0" smtClean="0">
                          <a:solidFill>
                            <a:schemeClr val="tx1"/>
                          </a:solidFill>
                          <a:effectLst/>
                        </a:rPr>
                        <a:t> zakladajúca </a:t>
                      </a:r>
                      <a:r>
                        <a:rPr lang="sk-SK" sz="1200" dirty="0">
                          <a:solidFill>
                            <a:schemeClr val="tx1"/>
                          </a:solidFill>
                          <a:effectLst/>
                        </a:rPr>
                        <a:t>listina projektu</a:t>
                      </a:r>
                    </a:p>
                    <a:p>
                      <a:pPr marL="171450" lvl="0" indent="-171450">
                        <a:spcAft>
                          <a:spcPts val="0"/>
                        </a:spcAft>
                        <a:buFont typeface="Wingdings" pitchFamily="2" charset="2"/>
                        <a:buChar char="Ø"/>
                        <a:tabLst>
                          <a:tab pos="160020" algn="l"/>
                        </a:tabLst>
                      </a:pPr>
                      <a:r>
                        <a:rPr lang="sk-SK" sz="1200" dirty="0" smtClean="0">
                          <a:solidFill>
                            <a:schemeClr val="tx1"/>
                          </a:solidFill>
                          <a:effectLst/>
                        </a:rPr>
                        <a:t>predbežná </a:t>
                      </a:r>
                      <a:r>
                        <a:rPr lang="sk-SK" sz="1200" dirty="0">
                          <a:solidFill>
                            <a:schemeClr val="tx1"/>
                          </a:solidFill>
                          <a:effectLst/>
                        </a:rPr>
                        <a:t>definícia predmetu </a:t>
                      </a:r>
                      <a:r>
                        <a:rPr lang="sk-SK" sz="1200" dirty="0" smtClean="0">
                          <a:solidFill>
                            <a:schemeClr val="tx1"/>
                          </a:solidFill>
                          <a:effectLst/>
                        </a:rPr>
                        <a:t> projektu</a:t>
                      </a:r>
                      <a:endParaRPr lang="sk-SK" sz="1200" dirty="0">
                        <a:solidFill>
                          <a:schemeClr val="tx1"/>
                        </a:solidFill>
                        <a:effectLst/>
                      </a:endParaRPr>
                    </a:p>
                    <a:p>
                      <a:pPr marL="171450" lvl="0" indent="-171450">
                        <a:spcAft>
                          <a:spcPts val="0"/>
                        </a:spcAft>
                        <a:buFont typeface="Wingdings" pitchFamily="2" charset="2"/>
                        <a:buChar char="Ø"/>
                        <a:tabLst>
                          <a:tab pos="160020" algn="l"/>
                        </a:tabLst>
                      </a:pPr>
                      <a:r>
                        <a:rPr lang="sk-SK" sz="1200" dirty="0">
                          <a:solidFill>
                            <a:schemeClr val="tx1"/>
                          </a:solidFill>
                          <a:effectLst/>
                        </a:rPr>
                        <a:t>dokumentácia k nákupu</a:t>
                      </a:r>
                    </a:p>
                    <a:p>
                      <a:pPr marL="171450" lvl="0" indent="-171450">
                        <a:spcAft>
                          <a:spcPts val="0"/>
                        </a:spcAft>
                        <a:buFont typeface="Wingdings" pitchFamily="2" charset="2"/>
                        <a:buChar char="Ø"/>
                        <a:tabLst>
                          <a:tab pos="160020" algn="l"/>
                        </a:tabLst>
                      </a:pPr>
                      <a:r>
                        <a:rPr lang="sk-SK" sz="1200" dirty="0">
                          <a:solidFill>
                            <a:schemeClr val="tx1"/>
                          </a:solidFill>
                          <a:effectLst/>
                        </a:rPr>
                        <a:t>hodnotiace kritéria výberu dodávateľa</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51648">
                <a:tc>
                  <a:txBody>
                    <a:bodyPr/>
                    <a:lstStyle/>
                    <a:p>
                      <a:pPr>
                        <a:spcAft>
                          <a:spcPts val="0"/>
                        </a:spcAft>
                      </a:pPr>
                      <a:endParaRPr lang="sk-SK" sz="1200" dirty="0" smtClean="0">
                        <a:solidFill>
                          <a:schemeClr val="tx1"/>
                        </a:solidFill>
                        <a:effectLst/>
                      </a:endParaRPr>
                    </a:p>
                    <a:p>
                      <a:pPr>
                        <a:spcAft>
                          <a:spcPts val="0"/>
                        </a:spcAft>
                      </a:pPr>
                      <a:r>
                        <a:rPr lang="sk-SK" sz="1200" dirty="0" smtClean="0">
                          <a:solidFill>
                            <a:schemeClr val="tx1"/>
                          </a:solidFill>
                          <a:effectLst/>
                        </a:rPr>
                        <a:t>Plánovanie </a:t>
                      </a:r>
                      <a:r>
                        <a:rPr lang="sk-SK" sz="1200" dirty="0">
                          <a:solidFill>
                            <a:schemeClr val="tx1"/>
                          </a:solidFill>
                          <a:effectLst/>
                        </a:rPr>
                        <a:t>projektu</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spcAft>
                          <a:spcPts val="0"/>
                        </a:spcAft>
                        <a:buFont typeface="Symbol"/>
                        <a:buChar char=""/>
                        <a:tabLst>
                          <a:tab pos="160020" algn="l"/>
                        </a:tabLst>
                      </a:pPr>
                      <a:endParaRPr lang="sk-SK" sz="1200" dirty="0" smtClean="0">
                        <a:solidFill>
                          <a:schemeClr val="tx1"/>
                        </a:solidFill>
                        <a:effectLst/>
                      </a:endParaRPr>
                    </a:p>
                    <a:p>
                      <a:pPr marL="171450" lvl="0" indent="-171450">
                        <a:spcAft>
                          <a:spcPts val="0"/>
                        </a:spcAft>
                        <a:buFont typeface="Wingdings" pitchFamily="2" charset="2"/>
                        <a:buChar char="Ø"/>
                        <a:tabLst>
                          <a:tab pos="160020" algn="l"/>
                        </a:tabLst>
                      </a:pPr>
                      <a:r>
                        <a:rPr lang="sk-SK" sz="1200" dirty="0" smtClean="0">
                          <a:solidFill>
                            <a:schemeClr val="tx1"/>
                          </a:solidFill>
                          <a:effectLst/>
                        </a:rPr>
                        <a:t> zakladajúca </a:t>
                      </a:r>
                      <a:r>
                        <a:rPr lang="sk-SK" sz="1200" dirty="0">
                          <a:solidFill>
                            <a:schemeClr val="tx1"/>
                          </a:solidFill>
                          <a:effectLst/>
                        </a:rPr>
                        <a:t>listina projektu</a:t>
                      </a:r>
                    </a:p>
                    <a:p>
                      <a:pPr marL="171450" lvl="0" indent="-171450">
                        <a:spcAft>
                          <a:spcPts val="0"/>
                        </a:spcAft>
                        <a:buFont typeface="Wingdings" pitchFamily="2" charset="2"/>
                        <a:buChar char="Ø"/>
                        <a:tabLst>
                          <a:tab pos="160020" algn="l"/>
                        </a:tabLst>
                      </a:pPr>
                      <a:r>
                        <a:rPr lang="sk-SK" sz="1200" dirty="0" smtClean="0">
                          <a:solidFill>
                            <a:schemeClr val="tx1"/>
                          </a:solidFill>
                          <a:effectLst/>
                        </a:rPr>
                        <a:t> predbežná </a:t>
                      </a:r>
                      <a:r>
                        <a:rPr lang="sk-SK" sz="1200" dirty="0">
                          <a:solidFill>
                            <a:schemeClr val="tx1"/>
                          </a:solidFill>
                          <a:effectLst/>
                        </a:rPr>
                        <a:t>definícia predmetu </a:t>
                      </a:r>
                      <a:r>
                        <a:rPr lang="sk-SK" sz="1200" dirty="0" smtClean="0">
                          <a:solidFill>
                            <a:schemeClr val="tx1"/>
                          </a:solidFill>
                          <a:effectLst/>
                        </a:rPr>
                        <a:t> </a:t>
                      </a:r>
                    </a:p>
                    <a:p>
                      <a:pPr marL="0" lvl="0" indent="0">
                        <a:spcAft>
                          <a:spcPts val="0"/>
                        </a:spcAft>
                        <a:buFont typeface="Wingdings" pitchFamily="2" charset="2"/>
                        <a:buNone/>
                        <a:tabLst>
                          <a:tab pos="160020" algn="l"/>
                        </a:tabLst>
                      </a:pPr>
                      <a:r>
                        <a:rPr lang="sk-SK" sz="1200" baseline="0" dirty="0" smtClean="0">
                          <a:solidFill>
                            <a:schemeClr val="tx1"/>
                          </a:solidFill>
                          <a:effectLst/>
                        </a:rPr>
                        <a:t>      </a:t>
                      </a:r>
                      <a:r>
                        <a:rPr lang="sk-SK" sz="1200" dirty="0" smtClean="0">
                          <a:solidFill>
                            <a:schemeClr val="tx1"/>
                          </a:solidFill>
                          <a:effectLst/>
                        </a:rPr>
                        <a:t>projektu</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spcAft>
                          <a:spcPts val="0"/>
                        </a:spcAft>
                        <a:buFont typeface="Symbol"/>
                        <a:buChar char=""/>
                        <a:tabLst>
                          <a:tab pos="160020" algn="l"/>
                        </a:tabLst>
                      </a:pPr>
                      <a:endParaRPr lang="sk-SK" sz="1200" dirty="0" smtClean="0">
                        <a:solidFill>
                          <a:schemeClr val="tx1"/>
                        </a:solidFill>
                        <a:effectLst/>
                      </a:endParaRPr>
                    </a:p>
                    <a:p>
                      <a:pPr marL="171450" lvl="0" indent="-171450">
                        <a:spcAft>
                          <a:spcPts val="0"/>
                        </a:spcAft>
                        <a:buFont typeface="Wingdings" pitchFamily="2" charset="2"/>
                        <a:buChar char="Ø"/>
                        <a:tabLst>
                          <a:tab pos="160020" algn="l"/>
                        </a:tabLst>
                      </a:pPr>
                      <a:r>
                        <a:rPr lang="sk-SK" sz="1200" dirty="0" smtClean="0">
                          <a:solidFill>
                            <a:schemeClr val="tx1"/>
                          </a:solidFill>
                          <a:effectLst/>
                        </a:rPr>
                        <a:t>definícia </a:t>
                      </a:r>
                      <a:r>
                        <a:rPr lang="sk-SK" sz="1200" dirty="0">
                          <a:solidFill>
                            <a:schemeClr val="tx1"/>
                          </a:solidFill>
                          <a:effectLst/>
                        </a:rPr>
                        <a:t>predmetu projektu</a:t>
                      </a:r>
                    </a:p>
                    <a:p>
                      <a:pPr marL="171450" lvl="0" indent="-171450">
                        <a:spcAft>
                          <a:spcPts val="0"/>
                        </a:spcAft>
                        <a:buFont typeface="Wingdings" pitchFamily="2" charset="2"/>
                        <a:buChar char="Ø"/>
                        <a:tabLst>
                          <a:tab pos="160020" algn="l"/>
                        </a:tabLst>
                      </a:pPr>
                      <a:r>
                        <a:rPr lang="sk-SK" sz="1200" dirty="0">
                          <a:solidFill>
                            <a:schemeClr val="tx1"/>
                          </a:solidFill>
                          <a:effectLst/>
                        </a:rPr>
                        <a:t>plán projektu</a:t>
                      </a:r>
                    </a:p>
                    <a:p>
                      <a:pPr marL="171450" lvl="0" indent="-171450">
                        <a:spcAft>
                          <a:spcPts val="0"/>
                        </a:spcAft>
                        <a:buFont typeface="Wingdings" pitchFamily="2" charset="2"/>
                        <a:buChar char="Ø"/>
                        <a:tabLst>
                          <a:tab pos="160020" algn="l"/>
                        </a:tabLst>
                      </a:pPr>
                      <a:r>
                        <a:rPr lang="sk-SK" sz="1200" dirty="0">
                          <a:solidFill>
                            <a:schemeClr val="tx1"/>
                          </a:solidFill>
                          <a:effectLst/>
                        </a:rPr>
                        <a:t>dohody a kontrakty pre zníženie rizík</a:t>
                      </a:r>
                    </a:p>
                    <a:p>
                      <a:pPr marL="171450" lvl="0" indent="-171450">
                        <a:spcAft>
                          <a:spcPts val="0"/>
                        </a:spcAft>
                        <a:buFont typeface="Wingdings" pitchFamily="2" charset="2"/>
                        <a:buChar char="Ø"/>
                        <a:tabLst>
                          <a:tab pos="160020" algn="l"/>
                        </a:tabLst>
                      </a:pPr>
                      <a:r>
                        <a:rPr lang="sk-SK" sz="1200" dirty="0">
                          <a:solidFill>
                            <a:schemeClr val="tx1"/>
                          </a:solidFill>
                          <a:effectLst/>
                        </a:rPr>
                        <a:t>dohody a kontrakty pre nákup a subdodávky</a:t>
                      </a:r>
                    </a:p>
                    <a:p>
                      <a:pPr marL="171450" lvl="0" indent="-171450">
                        <a:spcAft>
                          <a:spcPts val="0"/>
                        </a:spcAft>
                        <a:buFont typeface="Wingdings" pitchFamily="2" charset="2"/>
                        <a:buChar char="Ø"/>
                        <a:tabLst>
                          <a:tab pos="160020" algn="l"/>
                        </a:tabLst>
                      </a:pPr>
                      <a:r>
                        <a:rPr lang="sk-SK" sz="1200" dirty="0">
                          <a:solidFill>
                            <a:schemeClr val="tx1"/>
                          </a:solidFill>
                          <a:effectLst/>
                        </a:rPr>
                        <a:t>dokumentácia k nákupu subdodávok</a:t>
                      </a:r>
                    </a:p>
                    <a:p>
                      <a:pPr marL="171450" lvl="0" indent="-171450">
                        <a:spcAft>
                          <a:spcPts val="0"/>
                        </a:spcAft>
                        <a:buFont typeface="Wingdings" pitchFamily="2" charset="2"/>
                        <a:buChar char="Ø"/>
                        <a:tabLst>
                          <a:tab pos="160020" algn="l"/>
                        </a:tabLst>
                      </a:pPr>
                      <a:r>
                        <a:rPr lang="sk-SK" sz="1200" dirty="0">
                          <a:solidFill>
                            <a:schemeClr val="tx1"/>
                          </a:solidFill>
                          <a:effectLst/>
                        </a:rPr>
                        <a:t>hodnotiace kritériá výberu subdodávateľa</a:t>
                      </a:r>
                    </a:p>
                    <a:p>
                      <a:pPr marL="45720">
                        <a:spcAft>
                          <a:spcPts val="0"/>
                        </a:spcAft>
                      </a:pPr>
                      <a:r>
                        <a:rPr lang="sk-SK" sz="1200" dirty="0">
                          <a:solidFill>
                            <a:schemeClr val="tx1"/>
                          </a:solidFill>
                          <a:effectLst/>
                        </a:rPr>
                        <a:t> </a:t>
                      </a:r>
                      <a:endParaRPr lang="sk-SK" sz="1200" dirty="0">
                        <a:solidFill>
                          <a:schemeClr val="tx1"/>
                        </a:solidFill>
                        <a:effectLst/>
                        <a:latin typeface="Times New Roman"/>
                        <a:ea typeface="Times New Roman"/>
                      </a:endParaRPr>
                    </a:p>
                  </a:txBody>
                  <a:tcPr marL="66967" marR="66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165</a:t>
            </a:fld>
            <a:endParaRPr lang="sk-SK"/>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ľka 1"/>
          <p:cNvGraphicFramePr>
            <a:graphicFrameLocks noGrp="1"/>
          </p:cNvGraphicFramePr>
          <p:nvPr>
            <p:extLst>
              <p:ext uri="{D42A27DB-BD31-4B8C-83A1-F6EECF244321}">
                <p14:modId xmlns:p14="http://schemas.microsoft.com/office/powerpoint/2010/main" val="469619790"/>
              </p:ext>
            </p:extLst>
          </p:nvPr>
        </p:nvGraphicFramePr>
        <p:xfrm>
          <a:off x="467544" y="404664"/>
          <a:ext cx="7920880" cy="6192687"/>
        </p:xfrm>
        <a:graphic>
          <a:graphicData uri="http://schemas.openxmlformats.org/drawingml/2006/table">
            <a:tbl>
              <a:tblPr firstRow="1" firstCol="1" lastRow="1" lastCol="1" bandRow="1" bandCol="1">
                <a:tableStyleId>{5C22544A-7EE6-4342-B048-85BDC9FD1C3A}</a:tableStyleId>
              </a:tblPr>
              <a:tblGrid>
                <a:gridCol w="2236363">
                  <a:extLst>
                    <a:ext uri="{9D8B030D-6E8A-4147-A177-3AD203B41FA5}">
                      <a16:colId xmlns:a16="http://schemas.microsoft.com/office/drawing/2014/main" val="20000"/>
                    </a:ext>
                  </a:extLst>
                </a:gridCol>
                <a:gridCol w="2910336">
                  <a:extLst>
                    <a:ext uri="{9D8B030D-6E8A-4147-A177-3AD203B41FA5}">
                      <a16:colId xmlns:a16="http://schemas.microsoft.com/office/drawing/2014/main" val="20001"/>
                    </a:ext>
                  </a:extLst>
                </a:gridCol>
                <a:gridCol w="2774181">
                  <a:extLst>
                    <a:ext uri="{9D8B030D-6E8A-4147-A177-3AD203B41FA5}">
                      <a16:colId xmlns:a16="http://schemas.microsoft.com/office/drawing/2014/main" val="20002"/>
                    </a:ext>
                  </a:extLst>
                </a:gridCol>
              </a:tblGrid>
              <a:tr h="2130408">
                <a:tc>
                  <a:txBody>
                    <a:bodyPr/>
                    <a:lstStyle/>
                    <a:p>
                      <a:pPr>
                        <a:spcAft>
                          <a:spcPts val="0"/>
                        </a:spcAft>
                      </a:pPr>
                      <a:r>
                        <a:rPr lang="sk-SK" sz="1200" dirty="0">
                          <a:solidFill>
                            <a:schemeClr val="tx1"/>
                          </a:solidFill>
                          <a:effectLst/>
                        </a:rPr>
                        <a:t>Riadenie a koordinácia projektových prác</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160020" algn="l"/>
                        </a:tabLst>
                      </a:pPr>
                      <a:r>
                        <a:rPr lang="sk-SK" sz="1200" dirty="0">
                          <a:solidFill>
                            <a:schemeClr val="tx1"/>
                          </a:solidFill>
                          <a:effectLst/>
                        </a:rPr>
                        <a:t>plán projektu</a:t>
                      </a:r>
                    </a:p>
                    <a:p>
                      <a:pPr marL="171450" lvl="0" indent="-171450">
                        <a:spcAft>
                          <a:spcPts val="0"/>
                        </a:spcAft>
                        <a:buFont typeface="Wingdings" pitchFamily="2" charset="2"/>
                        <a:buChar char="Ø"/>
                        <a:tabLst>
                          <a:tab pos="160020" algn="l"/>
                        </a:tabLst>
                      </a:pPr>
                      <a:r>
                        <a:rPr lang="sk-SK" sz="1200" dirty="0">
                          <a:solidFill>
                            <a:schemeClr val="tx1"/>
                          </a:solidFill>
                          <a:effectLst/>
                        </a:rPr>
                        <a:t>definícia predmetu projektu </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zmeny</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preventívne akcie</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správy o opravách</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160020" algn="l"/>
                        </a:tabLst>
                      </a:pPr>
                      <a:r>
                        <a:rPr lang="sk-SK" sz="1200" dirty="0">
                          <a:solidFill>
                            <a:schemeClr val="tx1"/>
                          </a:solidFill>
                          <a:effectLst/>
                        </a:rPr>
                        <a:t>výstupy projektu</a:t>
                      </a:r>
                    </a:p>
                    <a:p>
                      <a:pPr marL="171450" lvl="0" indent="-171450">
                        <a:spcAft>
                          <a:spcPts val="0"/>
                        </a:spcAft>
                        <a:buFont typeface="Wingdings" pitchFamily="2" charset="2"/>
                        <a:buChar char="Ø"/>
                        <a:tabLst>
                          <a:tab pos="160020" algn="l"/>
                        </a:tabLst>
                      </a:pPr>
                      <a:r>
                        <a:rPr lang="sk-SK" sz="1200" dirty="0">
                          <a:solidFill>
                            <a:schemeClr val="tx1"/>
                          </a:solidFill>
                          <a:effectLst/>
                        </a:rPr>
                        <a:t>požadované zmeny</a:t>
                      </a:r>
                    </a:p>
                    <a:p>
                      <a:pPr marL="171450" lvl="0" indent="-171450">
                        <a:spcAft>
                          <a:spcPts val="0"/>
                        </a:spcAft>
                        <a:buFont typeface="Wingdings" pitchFamily="2" charset="2"/>
                        <a:buChar char="Ø"/>
                        <a:tabLst>
                          <a:tab pos="160020" algn="l"/>
                        </a:tabLst>
                      </a:pPr>
                      <a:r>
                        <a:rPr lang="sk-SK" sz="1200" dirty="0">
                          <a:solidFill>
                            <a:schemeClr val="tx1"/>
                          </a:solidFill>
                          <a:effectLst/>
                        </a:rPr>
                        <a:t>uskutočnené zmeny</a:t>
                      </a:r>
                    </a:p>
                    <a:p>
                      <a:pPr marL="171450" lvl="0" indent="-171450">
                        <a:spcAft>
                          <a:spcPts val="0"/>
                        </a:spcAft>
                        <a:buFont typeface="Wingdings" pitchFamily="2" charset="2"/>
                        <a:buChar char="Ø"/>
                        <a:tabLst>
                          <a:tab pos="160020" algn="l"/>
                        </a:tabLst>
                      </a:pPr>
                      <a:r>
                        <a:rPr lang="sk-SK" sz="1200" dirty="0">
                          <a:solidFill>
                            <a:schemeClr val="tx1"/>
                          </a:solidFill>
                          <a:effectLst/>
                        </a:rPr>
                        <a:t>uskutočnené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uskutočnené preventívne akcie </a:t>
                      </a:r>
                    </a:p>
                    <a:p>
                      <a:pPr marL="171450" lvl="0" indent="-171450">
                        <a:spcAft>
                          <a:spcPts val="0"/>
                        </a:spcAft>
                        <a:buFont typeface="Wingdings" pitchFamily="2" charset="2"/>
                        <a:buChar char="Ø"/>
                        <a:tabLst>
                          <a:tab pos="160020" algn="l"/>
                        </a:tabLst>
                      </a:pPr>
                      <a:r>
                        <a:rPr lang="sk-SK" sz="1200" dirty="0">
                          <a:solidFill>
                            <a:schemeClr val="tx1"/>
                          </a:solidFill>
                          <a:effectLst/>
                        </a:rPr>
                        <a:t>uskutočnené opravy</a:t>
                      </a:r>
                    </a:p>
                    <a:p>
                      <a:pPr marL="171450" lvl="0" indent="-171450">
                        <a:spcAft>
                          <a:spcPts val="0"/>
                        </a:spcAft>
                        <a:buFont typeface="Wingdings" pitchFamily="2" charset="2"/>
                        <a:buChar char="Ø"/>
                        <a:tabLst>
                          <a:tab pos="160020" algn="l"/>
                        </a:tabLst>
                      </a:pPr>
                      <a:r>
                        <a:rPr lang="sk-SK" sz="1200" dirty="0">
                          <a:solidFill>
                            <a:schemeClr val="tx1"/>
                          </a:solidFill>
                          <a:effectLst/>
                        </a:rPr>
                        <a:t>hlásenie o vykonanej práci</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62279">
                <a:tc>
                  <a:txBody>
                    <a:bodyPr/>
                    <a:lstStyle/>
                    <a:p>
                      <a:pPr>
                        <a:spcAft>
                          <a:spcPts val="0"/>
                        </a:spcAft>
                      </a:pPr>
                      <a:r>
                        <a:rPr lang="sk-SK" sz="1200" dirty="0">
                          <a:solidFill>
                            <a:schemeClr val="tx1"/>
                          </a:solidFill>
                          <a:effectLst/>
                        </a:rPr>
                        <a:t>Monitorovanie </a:t>
                      </a:r>
                    </a:p>
                    <a:p>
                      <a:pPr>
                        <a:spcAft>
                          <a:spcPts val="0"/>
                        </a:spcAft>
                      </a:pPr>
                      <a:r>
                        <a:rPr lang="sk-SK" sz="1200" dirty="0">
                          <a:solidFill>
                            <a:schemeClr val="tx1"/>
                          </a:solidFill>
                          <a:effectLst/>
                        </a:rPr>
                        <a:t>a kontrola</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45720" algn="l"/>
                        </a:tabLst>
                      </a:pPr>
                      <a:r>
                        <a:rPr lang="sk-SK" sz="1200" dirty="0">
                          <a:solidFill>
                            <a:schemeClr val="tx1"/>
                          </a:solidFill>
                          <a:effectLst/>
                        </a:rPr>
                        <a:t>plán projektu</a:t>
                      </a:r>
                    </a:p>
                    <a:p>
                      <a:pPr marL="171450" lvl="0" indent="-171450">
                        <a:spcAft>
                          <a:spcPts val="0"/>
                        </a:spcAft>
                        <a:buFont typeface="Wingdings" pitchFamily="2" charset="2"/>
                        <a:buChar char="Ø"/>
                        <a:tabLst>
                          <a:tab pos="45720" algn="l"/>
                        </a:tabLst>
                      </a:pPr>
                      <a:r>
                        <a:rPr lang="sk-SK" sz="1200" dirty="0">
                          <a:solidFill>
                            <a:schemeClr val="tx1"/>
                          </a:solidFill>
                          <a:effectLst/>
                        </a:rPr>
                        <a:t>definícia predmetu projektu</a:t>
                      </a:r>
                    </a:p>
                    <a:p>
                      <a:pPr marL="171450" lvl="0" indent="-171450">
                        <a:spcAft>
                          <a:spcPts val="0"/>
                        </a:spcAft>
                        <a:buFont typeface="Wingdings" pitchFamily="2" charset="2"/>
                        <a:buChar char="Ø"/>
                        <a:tabLst>
                          <a:tab pos="45720" algn="l"/>
                        </a:tabLst>
                      </a:pPr>
                      <a:r>
                        <a:rPr lang="sk-SK" sz="1200" dirty="0" smtClean="0">
                          <a:solidFill>
                            <a:schemeClr val="tx1"/>
                          </a:solidFill>
                          <a:effectLst/>
                        </a:rPr>
                        <a:t>schválené </a:t>
                      </a:r>
                      <a:r>
                        <a:rPr lang="sk-SK" sz="1200" dirty="0">
                          <a:solidFill>
                            <a:schemeClr val="tx1"/>
                          </a:solidFill>
                          <a:effectLst/>
                        </a:rPr>
                        <a:t>výstupy projektu</a:t>
                      </a:r>
                    </a:p>
                    <a:p>
                      <a:pPr marL="171450" lvl="0" indent="-171450">
                        <a:spcAft>
                          <a:spcPts val="0"/>
                        </a:spcAft>
                        <a:buFont typeface="Wingdings" pitchFamily="2" charset="2"/>
                        <a:buChar char="Ø"/>
                        <a:tabLst>
                          <a:tab pos="45720" algn="l"/>
                        </a:tabLst>
                      </a:pPr>
                      <a:r>
                        <a:rPr lang="sk-SK" sz="1200" dirty="0">
                          <a:solidFill>
                            <a:schemeClr val="tx1"/>
                          </a:solidFill>
                          <a:effectLst/>
                        </a:rPr>
                        <a:t>požadované zmeny</a:t>
                      </a:r>
                    </a:p>
                    <a:p>
                      <a:pPr marL="171450" lvl="0" indent="-171450">
                        <a:spcAft>
                          <a:spcPts val="0"/>
                        </a:spcAft>
                        <a:buFont typeface="Wingdings" pitchFamily="2" charset="2"/>
                        <a:buChar char="Ø"/>
                        <a:tabLst>
                          <a:tab pos="45720" algn="l"/>
                        </a:tabLst>
                      </a:pPr>
                      <a:r>
                        <a:rPr lang="sk-SK" sz="1200" dirty="0">
                          <a:solidFill>
                            <a:schemeClr val="tx1"/>
                          </a:solidFill>
                          <a:effectLst/>
                        </a:rPr>
                        <a:t>uskutočnené zmeny </a:t>
                      </a:r>
                    </a:p>
                    <a:p>
                      <a:pPr marL="171450" lvl="0" indent="-171450">
                        <a:spcAft>
                          <a:spcPts val="0"/>
                        </a:spcAft>
                        <a:buFont typeface="Wingdings" pitchFamily="2" charset="2"/>
                        <a:buChar char="Ø"/>
                        <a:tabLst>
                          <a:tab pos="45720" algn="l"/>
                        </a:tabLst>
                      </a:pPr>
                      <a:r>
                        <a:rPr lang="sk-SK" sz="1200" dirty="0">
                          <a:solidFill>
                            <a:schemeClr val="tx1"/>
                          </a:solidFill>
                          <a:effectLst/>
                        </a:rPr>
                        <a:t>uskutočnené nápravné akcie</a:t>
                      </a:r>
                    </a:p>
                    <a:p>
                      <a:pPr marL="171450" lvl="0" indent="-171450">
                        <a:spcAft>
                          <a:spcPts val="0"/>
                        </a:spcAft>
                        <a:buFont typeface="Wingdings" pitchFamily="2" charset="2"/>
                        <a:buChar char="Ø"/>
                        <a:tabLst>
                          <a:tab pos="45720" algn="l"/>
                        </a:tabLst>
                      </a:pPr>
                      <a:r>
                        <a:rPr lang="sk-SK" sz="1200" dirty="0">
                          <a:solidFill>
                            <a:schemeClr val="tx1"/>
                          </a:solidFill>
                          <a:effectLst/>
                        </a:rPr>
                        <a:t>uskutočnené preventívne akcie</a:t>
                      </a:r>
                    </a:p>
                    <a:p>
                      <a:pPr marL="171450" lvl="0" indent="-171450">
                        <a:spcAft>
                          <a:spcPts val="0"/>
                        </a:spcAft>
                        <a:buFont typeface="Wingdings" pitchFamily="2" charset="2"/>
                        <a:buChar char="Ø"/>
                        <a:tabLst>
                          <a:tab pos="45720" algn="l"/>
                        </a:tabLst>
                      </a:pPr>
                      <a:r>
                        <a:rPr lang="sk-SK" sz="1200" dirty="0">
                          <a:solidFill>
                            <a:schemeClr val="tx1"/>
                          </a:solidFill>
                          <a:effectLst/>
                        </a:rPr>
                        <a:t>uskutočnené opravy</a:t>
                      </a:r>
                    </a:p>
                    <a:p>
                      <a:pPr marL="171450" lvl="0" indent="-171450">
                        <a:spcAft>
                          <a:spcPts val="0"/>
                        </a:spcAft>
                        <a:buFont typeface="Wingdings" pitchFamily="2" charset="2"/>
                        <a:buChar char="Ø"/>
                        <a:tabLst>
                          <a:tab pos="45720" algn="l"/>
                        </a:tabLst>
                      </a:pPr>
                      <a:r>
                        <a:rPr lang="sk-SK" sz="1200" dirty="0">
                          <a:solidFill>
                            <a:schemeClr val="tx1"/>
                          </a:solidFill>
                          <a:effectLst/>
                        </a:rPr>
                        <a:t>hlásenie o vykonanej práci</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spcAft>
                          <a:spcPts val="0"/>
                        </a:spcAft>
                        <a:buFont typeface="Wingdings" pitchFamily="2" charset="2"/>
                        <a:buChar char="Ø"/>
                        <a:tabLst>
                          <a:tab pos="160020" algn="l"/>
                        </a:tabLst>
                      </a:pPr>
                      <a:r>
                        <a:rPr lang="sk-SK" sz="1200" dirty="0">
                          <a:solidFill>
                            <a:schemeClr val="tx1"/>
                          </a:solidFill>
                          <a:effectLst/>
                        </a:rPr>
                        <a:t>schválené zmeny </a:t>
                      </a:r>
                    </a:p>
                    <a:p>
                      <a:pPr marL="171450" lvl="0" indent="-171450">
                        <a:spcAft>
                          <a:spcPts val="0"/>
                        </a:spcAft>
                        <a:buFont typeface="Wingdings" pitchFamily="2" charset="2"/>
                        <a:buChar char="Ø"/>
                        <a:tabLst>
                          <a:tab pos="160020" algn="l"/>
                        </a:tabLst>
                      </a:pPr>
                      <a:r>
                        <a:rPr lang="sk-SK" sz="1200" dirty="0">
                          <a:solidFill>
                            <a:schemeClr val="tx1"/>
                          </a:solidFill>
                          <a:effectLst/>
                        </a:rPr>
                        <a:t>odmietnuté zmeny </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preventívne akcie</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správy o opravách</a:t>
                      </a:r>
                    </a:p>
                    <a:p>
                      <a:pPr marL="171450" lvl="0" indent="-171450">
                        <a:spcAft>
                          <a:spcPts val="0"/>
                        </a:spcAft>
                        <a:buFont typeface="Wingdings" pitchFamily="2" charset="2"/>
                        <a:buChar char="Ø"/>
                        <a:tabLst>
                          <a:tab pos="160020" algn="l"/>
                        </a:tabLst>
                      </a:pPr>
                      <a:r>
                        <a:rPr lang="sk-SK" sz="1200" dirty="0">
                          <a:solidFill>
                            <a:schemeClr val="tx1"/>
                          </a:solidFill>
                          <a:effectLst/>
                        </a:rPr>
                        <a:t>plán projektu – aktualizácia</a:t>
                      </a:r>
                    </a:p>
                    <a:p>
                      <a:pPr marL="171450" lvl="0" indent="-171450">
                        <a:spcAft>
                          <a:spcPts val="0"/>
                        </a:spcAft>
                        <a:buFont typeface="Wingdings" pitchFamily="2" charset="2"/>
                        <a:buChar char="Ø"/>
                        <a:tabLst>
                          <a:tab pos="160020" algn="l"/>
                        </a:tabLst>
                      </a:pPr>
                      <a:r>
                        <a:rPr lang="sk-SK" sz="1200" dirty="0">
                          <a:solidFill>
                            <a:schemeClr val="tx1"/>
                          </a:solidFill>
                          <a:effectLst/>
                        </a:rPr>
                        <a:t>definícia predmetu projektu – aktualizácia</a:t>
                      </a:r>
                    </a:p>
                    <a:p>
                      <a:pPr marL="171450" lvl="0" indent="-171450">
                        <a:spcAft>
                          <a:spcPts val="0"/>
                        </a:spcAft>
                        <a:buFont typeface="Wingdings" pitchFamily="2" charset="2"/>
                        <a:buChar char="Ø"/>
                        <a:tabLst>
                          <a:tab pos="160020" algn="l"/>
                        </a:tabLst>
                      </a:pPr>
                      <a:r>
                        <a:rPr lang="sk-SK" sz="1200" dirty="0">
                          <a:solidFill>
                            <a:schemeClr val="tx1"/>
                          </a:solidFill>
                          <a:effectLst/>
                        </a:rPr>
                        <a:t>doporučené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doporučené preventívne akcie</a:t>
                      </a:r>
                    </a:p>
                    <a:p>
                      <a:pPr marL="171450" lvl="0" indent="-171450">
                        <a:spcAft>
                          <a:spcPts val="0"/>
                        </a:spcAft>
                        <a:buFont typeface="Wingdings" pitchFamily="2" charset="2"/>
                        <a:buChar char="Ø"/>
                        <a:tabLst>
                          <a:tab pos="160020" algn="l"/>
                        </a:tabLst>
                      </a:pPr>
                      <a:r>
                        <a:rPr lang="sk-SK" sz="1200" dirty="0">
                          <a:solidFill>
                            <a:schemeClr val="tx1"/>
                          </a:solidFill>
                          <a:effectLst/>
                        </a:rPr>
                        <a:t>súhrnné správy  o stave projektu</a:t>
                      </a:r>
                    </a:p>
                    <a:p>
                      <a:pPr marL="171450" lvl="0" indent="-171450">
                        <a:spcAft>
                          <a:spcPts val="0"/>
                        </a:spcAft>
                        <a:buFont typeface="Wingdings" pitchFamily="2" charset="2"/>
                        <a:buChar char="Ø"/>
                        <a:tabLst>
                          <a:tab pos="160020" algn="l"/>
                        </a:tabLst>
                      </a:pPr>
                      <a:r>
                        <a:rPr lang="sk-SK" sz="1200" dirty="0">
                          <a:solidFill>
                            <a:schemeClr val="tx1"/>
                          </a:solidFill>
                          <a:effectLst/>
                        </a:rPr>
                        <a:t>výhľady</a:t>
                      </a:r>
                    </a:p>
                    <a:p>
                      <a:pPr marL="171450" lvl="0" indent="-171450">
                        <a:spcAft>
                          <a:spcPts val="0"/>
                        </a:spcAft>
                        <a:buFont typeface="Wingdings" pitchFamily="2" charset="2"/>
                        <a:buChar char="Ø"/>
                        <a:tabLst>
                          <a:tab pos="160020" algn="l"/>
                        </a:tabLst>
                      </a:pPr>
                      <a:r>
                        <a:rPr lang="sk-SK" sz="1200" dirty="0">
                          <a:solidFill>
                            <a:schemeClr val="tx1"/>
                          </a:solidFill>
                          <a:effectLst/>
                        </a:rPr>
                        <a:t>overenie výsledkov opráv</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výstupy projektu</a:t>
                      </a:r>
                      <a:endParaRPr lang="sk-SK" sz="1200" dirty="0">
                        <a:solidFill>
                          <a:schemeClr val="tx1"/>
                        </a:solidFill>
                        <a:effectLst/>
                        <a:latin typeface="Times New Roman"/>
                        <a:ea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166</a:t>
            </a:fld>
            <a:endParaRPr lang="sk-SK"/>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ľka 1"/>
          <p:cNvGraphicFramePr>
            <a:graphicFrameLocks noGrp="1"/>
          </p:cNvGraphicFramePr>
          <p:nvPr>
            <p:extLst>
              <p:ext uri="{D42A27DB-BD31-4B8C-83A1-F6EECF244321}">
                <p14:modId xmlns:p14="http://schemas.microsoft.com/office/powerpoint/2010/main" val="1076858590"/>
              </p:ext>
            </p:extLst>
          </p:nvPr>
        </p:nvGraphicFramePr>
        <p:xfrm>
          <a:off x="395537" y="1341438"/>
          <a:ext cx="8136904" cy="3815754"/>
        </p:xfrm>
        <a:graphic>
          <a:graphicData uri="http://schemas.openxmlformats.org/drawingml/2006/table">
            <a:tbl>
              <a:tblPr firstRow="1" firstCol="1" lastRow="1" lastCol="1" bandRow="1" bandCol="1">
                <a:tableStyleId>{5C22544A-7EE6-4342-B048-85BDC9FD1C3A}</a:tableStyleId>
              </a:tblPr>
              <a:tblGrid>
                <a:gridCol w="2297356">
                  <a:extLst>
                    <a:ext uri="{9D8B030D-6E8A-4147-A177-3AD203B41FA5}">
                      <a16:colId xmlns:a16="http://schemas.microsoft.com/office/drawing/2014/main" val="20000"/>
                    </a:ext>
                  </a:extLst>
                </a:gridCol>
                <a:gridCol w="2989709">
                  <a:extLst>
                    <a:ext uri="{9D8B030D-6E8A-4147-A177-3AD203B41FA5}">
                      <a16:colId xmlns:a16="http://schemas.microsoft.com/office/drawing/2014/main" val="20001"/>
                    </a:ext>
                  </a:extLst>
                </a:gridCol>
                <a:gridCol w="2849839">
                  <a:extLst>
                    <a:ext uri="{9D8B030D-6E8A-4147-A177-3AD203B41FA5}">
                      <a16:colId xmlns:a16="http://schemas.microsoft.com/office/drawing/2014/main" val="20002"/>
                    </a:ext>
                  </a:extLst>
                </a:gridCol>
              </a:tblGrid>
              <a:tr h="3815754">
                <a:tc>
                  <a:txBody>
                    <a:bodyPr/>
                    <a:lstStyle/>
                    <a:p>
                      <a:pPr>
                        <a:spcAft>
                          <a:spcPts val="0"/>
                        </a:spcAft>
                      </a:pPr>
                      <a:endParaRPr lang="sk-SK" sz="1200" dirty="0" smtClean="0">
                        <a:solidFill>
                          <a:schemeClr val="tx1"/>
                        </a:solidFill>
                        <a:effectLst/>
                      </a:endParaRPr>
                    </a:p>
                    <a:p>
                      <a:pPr>
                        <a:spcAft>
                          <a:spcPts val="0"/>
                        </a:spcAft>
                      </a:pPr>
                      <a:r>
                        <a:rPr lang="sk-SK" sz="1200" dirty="0" smtClean="0">
                          <a:solidFill>
                            <a:schemeClr val="tx1"/>
                          </a:solidFill>
                          <a:effectLst/>
                        </a:rPr>
                        <a:t>Uzavretie </a:t>
                      </a:r>
                      <a:r>
                        <a:rPr lang="sk-SK" sz="1200" dirty="0">
                          <a:solidFill>
                            <a:schemeClr val="tx1"/>
                          </a:solidFill>
                          <a:effectLst/>
                        </a:rPr>
                        <a:t>projektu</a:t>
                      </a:r>
                      <a:endParaRPr lang="sk-SK" sz="1200" dirty="0">
                        <a:solidFill>
                          <a:schemeClr val="tx1"/>
                        </a:solidFill>
                        <a:effectLst/>
                        <a:latin typeface="Times New Roman"/>
                        <a:ea typeface="Times New Roman"/>
                      </a:endParaRPr>
                    </a:p>
                  </a:txBody>
                  <a:tcPr marL="68575" marR="68575" marT="0" marB="0">
                    <a:noFill/>
                  </a:tcPr>
                </a:tc>
                <a:tc>
                  <a:txBody>
                    <a:bodyPr/>
                    <a:lstStyle/>
                    <a:p>
                      <a:pPr marL="342900" lvl="0" indent="-342900">
                        <a:spcAft>
                          <a:spcPts val="0"/>
                        </a:spcAft>
                        <a:buFont typeface="Symbol"/>
                        <a:buChar char=""/>
                        <a:tabLst>
                          <a:tab pos="160020" algn="l"/>
                        </a:tabLst>
                      </a:pPr>
                      <a:endParaRPr lang="sk-SK" sz="1200" dirty="0" smtClean="0">
                        <a:solidFill>
                          <a:schemeClr val="tx1"/>
                        </a:solidFill>
                        <a:effectLst/>
                      </a:endParaRPr>
                    </a:p>
                    <a:p>
                      <a:pPr marL="171450" lvl="0" indent="-171450">
                        <a:spcAft>
                          <a:spcPts val="0"/>
                        </a:spcAft>
                        <a:buFont typeface="Wingdings" pitchFamily="2" charset="2"/>
                        <a:buChar char="Ø"/>
                        <a:tabLst>
                          <a:tab pos="160020" algn="l"/>
                        </a:tabLst>
                      </a:pPr>
                      <a:r>
                        <a:rPr lang="sk-SK" sz="1200" dirty="0" smtClean="0">
                          <a:solidFill>
                            <a:schemeClr val="tx1"/>
                          </a:solidFill>
                          <a:effectLst/>
                        </a:rPr>
                        <a:t>plán </a:t>
                      </a:r>
                      <a:r>
                        <a:rPr lang="sk-SK" sz="1200" dirty="0">
                          <a:solidFill>
                            <a:schemeClr val="tx1"/>
                          </a:solidFill>
                          <a:effectLst/>
                        </a:rPr>
                        <a:t>projektu, vrátane neskorších aktualizácií</a:t>
                      </a:r>
                    </a:p>
                    <a:p>
                      <a:pPr marL="171450" lvl="0" indent="-171450">
                        <a:spcAft>
                          <a:spcPts val="0"/>
                        </a:spcAft>
                        <a:buFont typeface="Wingdings" pitchFamily="2" charset="2"/>
                        <a:buChar char="Ø"/>
                        <a:tabLst>
                          <a:tab pos="160020" algn="l"/>
                        </a:tabLst>
                      </a:pPr>
                      <a:r>
                        <a:rPr lang="sk-SK" sz="1200" dirty="0">
                          <a:solidFill>
                            <a:schemeClr val="tx1"/>
                          </a:solidFill>
                          <a:effectLst/>
                        </a:rPr>
                        <a:t>definícia predmetu projektu, vrátane neskorších aktualizácií</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zmeny </a:t>
                      </a:r>
                    </a:p>
                    <a:p>
                      <a:pPr marL="171450" lvl="0" indent="-171450">
                        <a:spcAft>
                          <a:spcPts val="0"/>
                        </a:spcAft>
                        <a:buFont typeface="Wingdings" pitchFamily="2" charset="2"/>
                        <a:buChar char="Ø"/>
                        <a:tabLst>
                          <a:tab pos="160020" algn="l"/>
                        </a:tabLst>
                      </a:pPr>
                      <a:r>
                        <a:rPr lang="sk-SK" sz="1200" dirty="0">
                          <a:solidFill>
                            <a:schemeClr val="tx1"/>
                          </a:solidFill>
                          <a:effectLst/>
                        </a:rPr>
                        <a:t>odmietnuté zmeny</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preventívne akcie </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opravy</a:t>
                      </a:r>
                    </a:p>
                    <a:p>
                      <a:pPr marL="171450" lvl="0" indent="-171450">
                        <a:spcAft>
                          <a:spcPts val="0"/>
                        </a:spcAft>
                        <a:buFont typeface="Wingdings" pitchFamily="2" charset="2"/>
                        <a:buChar char="Ø"/>
                        <a:tabLst>
                          <a:tab pos="160020" algn="l"/>
                        </a:tabLst>
                      </a:pPr>
                      <a:r>
                        <a:rPr lang="sk-SK" sz="1200" dirty="0">
                          <a:solidFill>
                            <a:schemeClr val="tx1"/>
                          </a:solidFill>
                          <a:effectLst/>
                        </a:rPr>
                        <a:t>doporučené nápravné akcie</a:t>
                      </a:r>
                    </a:p>
                    <a:p>
                      <a:pPr marL="171450" lvl="0" indent="-171450">
                        <a:spcAft>
                          <a:spcPts val="0"/>
                        </a:spcAft>
                        <a:buFont typeface="Wingdings" pitchFamily="2" charset="2"/>
                        <a:buChar char="Ø"/>
                        <a:tabLst>
                          <a:tab pos="160020" algn="l"/>
                        </a:tabLst>
                      </a:pPr>
                      <a:r>
                        <a:rPr lang="sk-SK" sz="1200" dirty="0">
                          <a:solidFill>
                            <a:schemeClr val="tx1"/>
                          </a:solidFill>
                          <a:effectLst/>
                        </a:rPr>
                        <a:t>doporučené preventívne akcie</a:t>
                      </a:r>
                    </a:p>
                    <a:p>
                      <a:pPr marL="171450" lvl="0" indent="-171450" algn="ctr">
                        <a:spcAft>
                          <a:spcPts val="0"/>
                        </a:spcAft>
                        <a:buFont typeface="Wingdings" pitchFamily="2" charset="2"/>
                        <a:buChar char="Ø"/>
                        <a:tabLst>
                          <a:tab pos="160020" algn="l"/>
                        </a:tabLst>
                      </a:pPr>
                      <a:r>
                        <a:rPr lang="sk-SK" sz="1200" dirty="0">
                          <a:solidFill>
                            <a:schemeClr val="tx1"/>
                          </a:solidFill>
                          <a:effectLst/>
                        </a:rPr>
                        <a:t>súhrnné správy o stave projektu</a:t>
                      </a:r>
                    </a:p>
                    <a:p>
                      <a:pPr marL="171450" lvl="0" indent="-171450">
                        <a:spcAft>
                          <a:spcPts val="0"/>
                        </a:spcAft>
                        <a:buFont typeface="Wingdings" pitchFamily="2" charset="2"/>
                        <a:buChar char="Ø"/>
                        <a:tabLst>
                          <a:tab pos="160020" algn="l"/>
                        </a:tabLst>
                      </a:pPr>
                      <a:r>
                        <a:rPr lang="sk-SK" sz="1200" dirty="0">
                          <a:solidFill>
                            <a:schemeClr val="tx1"/>
                          </a:solidFill>
                          <a:effectLst/>
                        </a:rPr>
                        <a:t>overenie výsledkov opráv</a:t>
                      </a:r>
                    </a:p>
                    <a:p>
                      <a:pPr marL="171450" lvl="0" indent="-171450">
                        <a:spcAft>
                          <a:spcPts val="0"/>
                        </a:spcAft>
                        <a:buFont typeface="Wingdings" pitchFamily="2" charset="2"/>
                        <a:buChar char="Ø"/>
                        <a:tabLst>
                          <a:tab pos="160020" algn="l"/>
                        </a:tabLst>
                      </a:pPr>
                      <a:r>
                        <a:rPr lang="sk-SK" sz="1200" dirty="0">
                          <a:solidFill>
                            <a:schemeClr val="tx1"/>
                          </a:solidFill>
                          <a:effectLst/>
                        </a:rPr>
                        <a:t>schválené výstupy projektu</a:t>
                      </a:r>
                      <a:endParaRPr lang="sk-SK" sz="1200" dirty="0">
                        <a:solidFill>
                          <a:schemeClr val="tx1"/>
                        </a:solidFill>
                        <a:effectLst/>
                        <a:latin typeface="Times New Roman"/>
                        <a:ea typeface="Times New Roman"/>
                      </a:endParaRPr>
                    </a:p>
                  </a:txBody>
                  <a:tcPr marL="68575" marR="68575" marT="0" marB="0">
                    <a:noFill/>
                  </a:tcPr>
                </a:tc>
                <a:tc>
                  <a:txBody>
                    <a:bodyPr/>
                    <a:lstStyle/>
                    <a:p>
                      <a:pPr marL="342900" lvl="0" indent="-342900">
                        <a:spcAft>
                          <a:spcPts val="0"/>
                        </a:spcAft>
                        <a:buFont typeface="Symbol"/>
                        <a:buChar char=""/>
                        <a:tabLst>
                          <a:tab pos="160020" algn="l"/>
                        </a:tabLst>
                      </a:pPr>
                      <a:endParaRPr lang="sk-SK" sz="1200" dirty="0" smtClean="0">
                        <a:solidFill>
                          <a:schemeClr val="tx1"/>
                        </a:solidFill>
                        <a:effectLst/>
                      </a:endParaRPr>
                    </a:p>
                    <a:p>
                      <a:pPr marL="171450" lvl="0" indent="-171450">
                        <a:spcAft>
                          <a:spcPts val="0"/>
                        </a:spcAft>
                        <a:buFont typeface="Wingdings" pitchFamily="2" charset="2"/>
                        <a:buChar char="Ø"/>
                        <a:tabLst>
                          <a:tab pos="160020" algn="l"/>
                        </a:tabLst>
                      </a:pPr>
                      <a:r>
                        <a:rPr lang="sk-SK" sz="1200" dirty="0" smtClean="0">
                          <a:solidFill>
                            <a:schemeClr val="tx1"/>
                          </a:solidFill>
                          <a:effectLst/>
                        </a:rPr>
                        <a:t>schválený </a:t>
                      </a:r>
                      <a:r>
                        <a:rPr lang="sk-SK" sz="1200" dirty="0">
                          <a:solidFill>
                            <a:schemeClr val="tx1"/>
                          </a:solidFill>
                          <a:effectLst/>
                        </a:rPr>
                        <a:t>produkt, služba alebo iný výsledok projektu</a:t>
                      </a:r>
                    </a:p>
                    <a:p>
                      <a:pPr marL="171450" lvl="0" indent="-171450">
                        <a:spcAft>
                          <a:spcPts val="0"/>
                        </a:spcAft>
                        <a:buFont typeface="Wingdings" pitchFamily="2" charset="2"/>
                        <a:buChar char="Ø"/>
                        <a:tabLst>
                          <a:tab pos="160020" algn="l"/>
                        </a:tabLst>
                      </a:pPr>
                      <a:r>
                        <a:rPr lang="sk-SK" sz="1200" dirty="0">
                          <a:solidFill>
                            <a:schemeClr val="tx1"/>
                          </a:solidFill>
                          <a:effectLst/>
                        </a:rPr>
                        <a:t>uzavretý kontrakt</a:t>
                      </a:r>
                    </a:p>
                    <a:p>
                      <a:pPr marL="171450" lvl="0" indent="-171450">
                        <a:spcAft>
                          <a:spcPts val="0"/>
                        </a:spcAft>
                        <a:buFont typeface="Wingdings" pitchFamily="2" charset="2"/>
                        <a:buChar char="Ø"/>
                        <a:tabLst>
                          <a:tab pos="160020" algn="l"/>
                        </a:tabLst>
                      </a:pPr>
                      <a:r>
                        <a:rPr lang="sk-SK" sz="1200" dirty="0">
                          <a:solidFill>
                            <a:schemeClr val="tx1"/>
                          </a:solidFill>
                          <a:effectLst/>
                        </a:rPr>
                        <a:t>súbor podnikových procesov – aktualizácia</a:t>
                      </a:r>
                    </a:p>
                    <a:p>
                      <a:pPr marL="171450" lvl="0" indent="-171450">
                        <a:spcAft>
                          <a:spcPts val="0"/>
                        </a:spcAft>
                        <a:buFont typeface="Wingdings" pitchFamily="2" charset="2"/>
                        <a:buChar char="Ø"/>
                        <a:tabLst>
                          <a:tab pos="160020" algn="l"/>
                        </a:tabLst>
                      </a:pPr>
                      <a:r>
                        <a:rPr lang="sk-SK" sz="1200" dirty="0">
                          <a:solidFill>
                            <a:schemeClr val="tx1"/>
                          </a:solidFill>
                          <a:effectLst/>
                        </a:rPr>
                        <a:t>administratívne uzavretie projektu - dokumentácia</a:t>
                      </a:r>
                      <a:endParaRPr lang="sk-SK" sz="1200" dirty="0">
                        <a:solidFill>
                          <a:schemeClr val="tx1"/>
                        </a:solidFill>
                        <a:effectLst/>
                        <a:latin typeface="Times New Roman"/>
                        <a:ea typeface="Times New Roman"/>
                      </a:endParaRPr>
                    </a:p>
                  </a:txBody>
                  <a:tcPr marL="68575" marR="68575" marT="0" marB="0">
                    <a:noFill/>
                  </a:tcPr>
                </a:tc>
                <a:extLst>
                  <a:ext uri="{0D108BD9-81ED-4DB2-BD59-A6C34878D82A}">
                    <a16:rowId xmlns:a16="http://schemas.microsoft.com/office/drawing/2014/main" val="10000"/>
                  </a:ext>
                </a:extLst>
              </a:tr>
            </a:tbl>
          </a:graphicData>
        </a:graphic>
      </p:graphicFrame>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167</a:t>
            </a:fld>
            <a:endParaRPr lang="sk-SK"/>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bdĺžnik 1"/>
          <p:cNvSpPr>
            <a:spLocks noChangeArrowheads="1"/>
          </p:cNvSpPr>
          <p:nvPr/>
        </p:nvSpPr>
        <p:spPr bwMode="auto">
          <a:xfrm>
            <a:off x="611560" y="404664"/>
            <a:ext cx="756089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sk-SK" sz="3600" dirty="0">
                <a:solidFill>
                  <a:srgbClr val="FFC000"/>
                </a:solidFill>
                <a:effectLst>
                  <a:outerShdw blurRad="38100" dist="38100" dir="2700000" algn="tl">
                    <a:srgbClr val="000000">
                      <a:alpha val="43137"/>
                    </a:srgbClr>
                  </a:outerShdw>
                </a:effectLst>
                <a:latin typeface="+mj-lt"/>
              </a:rPr>
              <a:t>Systémový prístup k riadeniu projektov</a:t>
            </a:r>
          </a:p>
          <a:p>
            <a:pPr algn="just"/>
            <a:r>
              <a:rPr lang="sk-SK" b="1" dirty="0">
                <a:latin typeface="+mn-lt"/>
              </a:rPr>
              <a:t> </a:t>
            </a:r>
            <a:endParaRPr lang="sk-SK" dirty="0">
              <a:latin typeface="+mn-lt"/>
            </a:endParaRPr>
          </a:p>
          <a:p>
            <a:pPr algn="just"/>
            <a:r>
              <a:rPr lang="sk-SK" sz="2000" dirty="0" smtClean="0">
                <a:latin typeface="+mn-lt"/>
              </a:rPr>
              <a:t>Systémový  </a:t>
            </a:r>
            <a:r>
              <a:rPr lang="sk-SK" sz="2000" dirty="0">
                <a:latin typeface="+mn-lt"/>
              </a:rPr>
              <a:t>prístup k hľadaniu riešení je možné rozčleniť do niekoľkých fáz: </a:t>
            </a:r>
          </a:p>
          <a:p>
            <a:pPr algn="just"/>
            <a:r>
              <a:rPr lang="sk-SK" sz="2000" dirty="0">
                <a:latin typeface="+mn-lt"/>
              </a:rPr>
              <a:t> </a:t>
            </a:r>
          </a:p>
          <a:p>
            <a:pPr marL="342900" indent="-342900" algn="just">
              <a:buFont typeface="Wingdings" pitchFamily="2" charset="2"/>
              <a:buChar char="Ø"/>
            </a:pPr>
            <a:r>
              <a:rPr lang="sk-SK" sz="2000" b="1" dirty="0">
                <a:latin typeface="+mn-lt"/>
              </a:rPr>
              <a:t>predstavenie problému </a:t>
            </a:r>
            <a:r>
              <a:rPr lang="sk-SK" sz="2000" dirty="0">
                <a:latin typeface="+mn-lt"/>
              </a:rPr>
              <a:t>– konštatovanie východiskovej  situácie, stanovenie cieľov a obmedzujúcich </a:t>
            </a:r>
            <a:r>
              <a:rPr lang="sk-SK" sz="2000" dirty="0" smtClean="0">
                <a:latin typeface="+mn-lt"/>
              </a:rPr>
              <a:t>kritérií</a:t>
            </a:r>
            <a:endParaRPr lang="sk-SK" sz="2000" dirty="0">
              <a:latin typeface="+mn-lt"/>
            </a:endParaRPr>
          </a:p>
          <a:p>
            <a:pPr algn="just"/>
            <a:endParaRPr lang="sk-SK" sz="2000" b="1" dirty="0" smtClean="0">
              <a:latin typeface="+mn-lt"/>
            </a:endParaRPr>
          </a:p>
          <a:p>
            <a:pPr marL="342900" indent="-342900" algn="just">
              <a:buFont typeface="Wingdings" pitchFamily="2" charset="2"/>
              <a:buChar char="Ø"/>
            </a:pPr>
            <a:r>
              <a:rPr lang="sk-SK" sz="2000" b="1" dirty="0" smtClean="0">
                <a:latin typeface="+mn-lt"/>
              </a:rPr>
              <a:t>analýza </a:t>
            </a:r>
            <a:r>
              <a:rPr lang="sk-SK" sz="2000" dirty="0">
                <a:latin typeface="+mn-lt"/>
              </a:rPr>
              <a:t>– hľadanie príčin možných problémov, podmienok a vzťahov pôsobiacich činiteľov, návrh alternatív možných </a:t>
            </a:r>
            <a:r>
              <a:rPr lang="sk-SK" sz="2000" dirty="0" smtClean="0">
                <a:latin typeface="+mn-lt"/>
              </a:rPr>
              <a:t>riešení</a:t>
            </a:r>
            <a:endParaRPr lang="sk-SK" sz="2000" dirty="0">
              <a:latin typeface="+mn-lt"/>
            </a:endParaRPr>
          </a:p>
          <a:p>
            <a:pPr algn="just"/>
            <a:endParaRPr lang="sk-SK" sz="2000" b="1" dirty="0" smtClean="0">
              <a:latin typeface="+mn-lt"/>
            </a:endParaRPr>
          </a:p>
          <a:p>
            <a:pPr marL="342900" indent="-342900" algn="just">
              <a:buFont typeface="Wingdings" pitchFamily="2" charset="2"/>
              <a:buChar char="Ø"/>
            </a:pPr>
            <a:r>
              <a:rPr lang="sk-SK" sz="2000" b="1" dirty="0" smtClean="0">
                <a:latin typeface="+mn-lt"/>
              </a:rPr>
              <a:t>posúdenie </a:t>
            </a:r>
            <a:r>
              <a:rPr lang="sk-SK" sz="2000" b="1" dirty="0">
                <a:latin typeface="+mn-lt"/>
              </a:rPr>
              <a:t>podľa kritérií </a:t>
            </a:r>
            <a:r>
              <a:rPr lang="sk-SK" sz="2000" dirty="0">
                <a:latin typeface="+mn-lt"/>
              </a:rPr>
              <a:t>– výber navrhnutej varianty riešení s ohľadom na stanovené ciele a súbor dopredu pripravených </a:t>
            </a:r>
            <a:r>
              <a:rPr lang="sk-SK" sz="2000" dirty="0" smtClean="0">
                <a:latin typeface="+mn-lt"/>
              </a:rPr>
              <a:t>kritérií</a:t>
            </a:r>
            <a:endParaRPr lang="sk-SK" sz="2000" dirty="0">
              <a:latin typeface="+mn-lt"/>
            </a:endParaRPr>
          </a:p>
          <a:p>
            <a:pPr algn="just"/>
            <a:endParaRPr lang="sk-SK" sz="2000" b="1" dirty="0" smtClean="0">
              <a:latin typeface="+mn-lt"/>
            </a:endParaRPr>
          </a:p>
          <a:p>
            <a:pPr marL="342900" indent="-342900" algn="just">
              <a:buFont typeface="Wingdings" pitchFamily="2" charset="2"/>
              <a:buChar char="Ø"/>
            </a:pPr>
            <a:r>
              <a:rPr lang="sk-SK" sz="2000" b="1" dirty="0" smtClean="0">
                <a:latin typeface="+mn-lt"/>
              </a:rPr>
              <a:t>syntéza </a:t>
            </a:r>
            <a:r>
              <a:rPr lang="sk-SK" sz="2000" dirty="0">
                <a:latin typeface="+mn-lt"/>
              </a:rPr>
              <a:t>– nájdenie  optimálneho riešenia kombinácií výstupov predchádzajúcich </a:t>
            </a:r>
            <a:r>
              <a:rPr lang="sk-SK" sz="2000" dirty="0" smtClean="0">
                <a:latin typeface="+mn-lt"/>
              </a:rPr>
              <a:t>fáz</a:t>
            </a:r>
            <a:endParaRPr lang="sk-SK" sz="2000" dirty="0">
              <a:latin typeface="+mn-lt"/>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168</a:t>
            </a:fld>
            <a:endParaRPr lang="sk-SK"/>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bdĺžnik 1"/>
          <p:cNvSpPr>
            <a:spLocks noChangeArrowheads="1"/>
          </p:cNvSpPr>
          <p:nvPr/>
        </p:nvSpPr>
        <p:spPr bwMode="auto">
          <a:xfrm>
            <a:off x="827088" y="890588"/>
            <a:ext cx="748982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k-SK" sz="2000" dirty="0">
                <a:latin typeface="+mn-lt"/>
              </a:rPr>
              <a:t>Pre systémový prístup k projektovému manažmentu sú ďalej dôležité nasledujúce termíny:</a:t>
            </a:r>
          </a:p>
          <a:p>
            <a:pPr algn="just"/>
            <a:r>
              <a:rPr lang="sk-SK" sz="2000" dirty="0">
                <a:latin typeface="+mn-lt"/>
              </a:rPr>
              <a:t> </a:t>
            </a:r>
          </a:p>
          <a:p>
            <a:pPr marL="342900" indent="-342900" algn="just">
              <a:buFont typeface="Wingdings" pitchFamily="2" charset="2"/>
              <a:buChar char="Ø"/>
            </a:pPr>
            <a:r>
              <a:rPr lang="sk-SK" sz="2000" b="1" dirty="0">
                <a:solidFill>
                  <a:srgbClr val="FFC000"/>
                </a:solidFill>
                <a:latin typeface="+mn-lt"/>
              </a:rPr>
              <a:t>cieľ </a:t>
            </a:r>
            <a:r>
              <a:rPr lang="sk-SK" sz="2000" dirty="0">
                <a:latin typeface="+mn-lt"/>
              </a:rPr>
              <a:t>– úžitková hodnota, funkcionalita alebo výkon systému, ktorý má byť určitým snažením </a:t>
            </a:r>
            <a:r>
              <a:rPr lang="sk-SK" sz="2000" dirty="0" smtClean="0">
                <a:latin typeface="+mn-lt"/>
              </a:rPr>
              <a:t>dosiahnutý</a:t>
            </a:r>
            <a:endParaRPr lang="sk-SK" sz="2000" dirty="0">
              <a:latin typeface="+mn-lt"/>
            </a:endParaRPr>
          </a:p>
          <a:p>
            <a:pPr marL="342900" indent="-342900" algn="just">
              <a:buFont typeface="Wingdings" pitchFamily="2" charset="2"/>
              <a:buChar char="Ø"/>
            </a:pPr>
            <a:endParaRPr lang="sk-SK" sz="2000" b="1" dirty="0" smtClean="0">
              <a:solidFill>
                <a:srgbClr val="FFC000"/>
              </a:solidFill>
              <a:latin typeface="+mn-lt"/>
            </a:endParaRPr>
          </a:p>
          <a:p>
            <a:pPr marL="342900" indent="-342900" algn="just">
              <a:buFont typeface="Wingdings" pitchFamily="2" charset="2"/>
              <a:buChar char="Ø"/>
            </a:pPr>
            <a:r>
              <a:rPr lang="sk-SK" sz="2000" b="1" dirty="0" smtClean="0">
                <a:solidFill>
                  <a:srgbClr val="FFC000"/>
                </a:solidFill>
                <a:latin typeface="+mn-lt"/>
              </a:rPr>
              <a:t>požiadavka </a:t>
            </a:r>
            <a:r>
              <a:rPr lang="sk-SK" sz="2000" dirty="0">
                <a:latin typeface="+mn-lt"/>
              </a:rPr>
              <a:t>– </a:t>
            </a:r>
            <a:r>
              <a:rPr lang="sk-SK" sz="2000" dirty="0" smtClean="0">
                <a:latin typeface="+mn-lt"/>
              </a:rPr>
              <a:t>čiastočná </a:t>
            </a:r>
            <a:r>
              <a:rPr lang="sk-SK" sz="2000" dirty="0">
                <a:latin typeface="+mn-lt"/>
              </a:rPr>
              <a:t>potreba nevyhnutná k zabezpečeniu stanoveného </a:t>
            </a:r>
            <a:r>
              <a:rPr lang="sk-SK" sz="2000" dirty="0" smtClean="0">
                <a:latin typeface="+mn-lt"/>
              </a:rPr>
              <a:t>cieľa</a:t>
            </a:r>
            <a:endParaRPr lang="sk-SK" sz="2000" dirty="0">
              <a:latin typeface="+mn-lt"/>
            </a:endParaRPr>
          </a:p>
          <a:p>
            <a:pPr algn="just"/>
            <a:endParaRPr lang="sk-SK" sz="2000" b="1" dirty="0" smtClean="0">
              <a:latin typeface="+mn-lt"/>
            </a:endParaRPr>
          </a:p>
          <a:p>
            <a:pPr marL="342900" indent="-342900" algn="just">
              <a:buFont typeface="Wingdings" pitchFamily="2" charset="2"/>
              <a:buChar char="Ø"/>
            </a:pPr>
            <a:r>
              <a:rPr lang="sk-SK" sz="2000" b="1" dirty="0" smtClean="0">
                <a:solidFill>
                  <a:srgbClr val="FFC000"/>
                </a:solidFill>
                <a:latin typeface="+mn-lt"/>
              </a:rPr>
              <a:t>alternatíva</a:t>
            </a:r>
            <a:r>
              <a:rPr lang="sk-SK" sz="2000" dirty="0" smtClean="0">
                <a:latin typeface="+mn-lt"/>
              </a:rPr>
              <a:t> </a:t>
            </a:r>
            <a:r>
              <a:rPr lang="sk-SK" sz="2000" dirty="0">
                <a:latin typeface="+mn-lt"/>
              </a:rPr>
              <a:t>– jeden z variantov, ktorým môže byť dosiahnutý </a:t>
            </a:r>
            <a:r>
              <a:rPr lang="sk-SK" sz="2000" dirty="0" smtClean="0">
                <a:latin typeface="+mn-lt"/>
              </a:rPr>
              <a:t>cieľ</a:t>
            </a:r>
          </a:p>
          <a:p>
            <a:pPr marL="342900" indent="-342900" algn="just">
              <a:buFont typeface="Wingdings" pitchFamily="2" charset="2"/>
              <a:buChar char="Ø"/>
            </a:pPr>
            <a:endParaRPr lang="sk-SK" sz="2000" dirty="0">
              <a:solidFill>
                <a:srgbClr val="FFC000"/>
              </a:solidFill>
              <a:latin typeface="+mn-lt"/>
            </a:endParaRPr>
          </a:p>
          <a:p>
            <a:pPr marL="342900" indent="-342900" algn="just">
              <a:buFont typeface="Wingdings" pitchFamily="2" charset="2"/>
              <a:buChar char="Ø"/>
            </a:pPr>
            <a:r>
              <a:rPr lang="sk-SK" sz="2000" b="1" dirty="0" smtClean="0">
                <a:solidFill>
                  <a:srgbClr val="FFC000"/>
                </a:solidFill>
                <a:latin typeface="+mn-lt"/>
              </a:rPr>
              <a:t>výberové </a:t>
            </a:r>
            <a:r>
              <a:rPr lang="sk-SK" sz="2000" b="1" dirty="0">
                <a:solidFill>
                  <a:srgbClr val="FFC000"/>
                </a:solidFill>
                <a:latin typeface="+mn-lt"/>
              </a:rPr>
              <a:t>kritérium</a:t>
            </a:r>
            <a:r>
              <a:rPr lang="sk-SK" sz="2000" dirty="0">
                <a:solidFill>
                  <a:srgbClr val="FFC000"/>
                </a:solidFill>
                <a:latin typeface="+mn-lt"/>
              </a:rPr>
              <a:t> </a:t>
            </a:r>
            <a:r>
              <a:rPr lang="sk-SK" sz="2000" dirty="0">
                <a:latin typeface="+mn-lt"/>
              </a:rPr>
              <a:t>– faktor, podľa ktorého sa posudzuje </a:t>
            </a:r>
            <a:r>
              <a:rPr lang="sk-SK" sz="2000" dirty="0">
                <a:solidFill>
                  <a:srgbClr val="FFC000"/>
                </a:solidFill>
                <a:latin typeface="+mn-lt"/>
              </a:rPr>
              <a:t>vhodnosť alternatívy vzhľadom k možnostiam dosiahnutia </a:t>
            </a:r>
            <a:r>
              <a:rPr lang="sk-SK" sz="2000" dirty="0" smtClean="0">
                <a:solidFill>
                  <a:srgbClr val="FFC000"/>
                </a:solidFill>
                <a:latin typeface="+mn-lt"/>
              </a:rPr>
              <a:t>cieľa</a:t>
            </a:r>
            <a:endParaRPr lang="sk-SK" sz="2000" dirty="0">
              <a:solidFill>
                <a:srgbClr val="FFC000"/>
              </a:solidFill>
              <a:latin typeface="+mn-lt"/>
            </a:endParaRPr>
          </a:p>
          <a:p>
            <a:pPr algn="just"/>
            <a:endParaRPr lang="sk-SK" sz="2000" b="1" dirty="0" smtClean="0">
              <a:solidFill>
                <a:srgbClr val="FFC000"/>
              </a:solidFill>
              <a:latin typeface="+mn-lt"/>
            </a:endParaRPr>
          </a:p>
          <a:p>
            <a:pPr marL="342900" indent="-342900" algn="just">
              <a:buFont typeface="Wingdings" pitchFamily="2" charset="2"/>
              <a:buChar char="Ø"/>
            </a:pPr>
            <a:r>
              <a:rPr lang="sk-SK" sz="2000" b="1" dirty="0" smtClean="0">
                <a:solidFill>
                  <a:srgbClr val="FFC000"/>
                </a:solidFill>
                <a:latin typeface="+mn-lt"/>
              </a:rPr>
              <a:t>obmedzenie </a:t>
            </a:r>
            <a:r>
              <a:rPr lang="sk-SK" sz="2000" dirty="0">
                <a:latin typeface="+mn-lt"/>
              </a:rPr>
              <a:t>– faktor alebo podmienka , ktorá vytvára určité mantinely pre hľadanie </a:t>
            </a:r>
            <a:r>
              <a:rPr lang="sk-SK" sz="2000" dirty="0" smtClean="0">
                <a:latin typeface="+mn-lt"/>
              </a:rPr>
              <a:t>variantov</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169</a:t>
            </a:fld>
            <a:endParaRPr lang="sk-S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17</a:t>
            </a:fld>
            <a:endParaRPr lang="sk-SK"/>
          </a:p>
        </p:txBody>
      </p:sp>
      <p:pic>
        <p:nvPicPr>
          <p:cNvPr id="1026" name="Picture 2" descr="C:\Users\PROJEKT\Desktop\stakeholder-management-project-management-pmp-featur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5610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684213" y="549275"/>
            <a:ext cx="7704137" cy="5970865"/>
          </a:xfrm>
          <a:prstGeom prst="rect">
            <a:avLst/>
          </a:prstGeom>
        </p:spPr>
        <p:txBody>
          <a:bodyPr>
            <a:spAutoFit/>
          </a:bodyPr>
          <a:lstStyle/>
          <a:p>
            <a:pPr algn="ctr">
              <a:defRPr/>
            </a:pPr>
            <a:r>
              <a:rPr lang="sk-SK" sz="3600" dirty="0">
                <a:solidFill>
                  <a:srgbClr val="FFC000"/>
                </a:solidFill>
                <a:effectLst>
                  <a:outerShdw blurRad="38100" dist="38100" dir="2700000" algn="tl">
                    <a:srgbClr val="000000">
                      <a:alpha val="43137"/>
                    </a:srgbClr>
                  </a:outerShdw>
                </a:effectLst>
                <a:latin typeface="+mj-lt"/>
              </a:rPr>
              <a:t>Oblasti integrácie v projektovom manažmente</a:t>
            </a:r>
          </a:p>
          <a:p>
            <a:pPr algn="just">
              <a:defRPr/>
            </a:pPr>
            <a:r>
              <a:rPr lang="sk-SK" sz="2000" b="1" dirty="0">
                <a:latin typeface="+mn-lt"/>
              </a:rPr>
              <a:t> </a:t>
            </a:r>
            <a:endParaRPr lang="sk-SK" sz="2000" dirty="0">
              <a:latin typeface="+mn-lt"/>
            </a:endParaRPr>
          </a:p>
          <a:p>
            <a:pPr algn="just">
              <a:defRPr/>
            </a:pPr>
            <a:r>
              <a:rPr lang="sk-SK" sz="2000" b="1" dirty="0">
                <a:latin typeface="+mn-lt"/>
              </a:rPr>
              <a:t>Integrované riadenie projektu</a:t>
            </a:r>
            <a:r>
              <a:rPr lang="sk-SK" sz="2000" dirty="0">
                <a:latin typeface="+mn-lt"/>
              </a:rPr>
              <a:t> sa zakladá  na harmonickom prepojení cieľov projektu  a všetkých čiastkových  aktivít, úkonov a činností procesných skupín do jednotného systému postupov, prístupov a metód, v ktorých sú zvýraznené tieto oblasti: </a:t>
            </a:r>
          </a:p>
          <a:p>
            <a:pPr algn="just">
              <a:defRPr/>
            </a:pPr>
            <a:r>
              <a:rPr lang="sk-SK" sz="2000" dirty="0">
                <a:latin typeface="+mn-lt"/>
              </a:rPr>
              <a:t> </a:t>
            </a:r>
          </a:p>
          <a:p>
            <a:pPr marL="342900" indent="-342900" algn="just">
              <a:buFont typeface="Wingdings" pitchFamily="2" charset="2"/>
              <a:buChar char="Ø"/>
              <a:defRPr/>
            </a:pPr>
            <a:r>
              <a:rPr lang="sk-SK" sz="2000" b="1" dirty="0">
                <a:latin typeface="+mn-lt"/>
              </a:rPr>
              <a:t>riadenie </a:t>
            </a:r>
            <a:r>
              <a:rPr lang="sk-SK" sz="2000" b="1" dirty="0" smtClean="0">
                <a:latin typeface="+mn-lt"/>
              </a:rPr>
              <a:t>procesov</a:t>
            </a:r>
            <a:endParaRPr lang="sk-SK" sz="2000" dirty="0">
              <a:latin typeface="+mn-lt"/>
            </a:endParaRPr>
          </a:p>
          <a:p>
            <a:pPr marL="285750" indent="-285750" algn="just">
              <a:buFont typeface="Arial" pitchFamily="34" charset="0"/>
              <a:buChar char="•"/>
              <a:defRPr/>
            </a:pPr>
            <a:endParaRPr lang="sk-SK" sz="2000" dirty="0">
              <a:latin typeface="+mn-lt"/>
            </a:endParaRPr>
          </a:p>
          <a:p>
            <a:pPr marL="342900" indent="-342900" algn="just">
              <a:buFont typeface="Wingdings" pitchFamily="2" charset="2"/>
              <a:buChar char="Ø"/>
              <a:defRPr/>
            </a:pPr>
            <a:r>
              <a:rPr lang="sk-SK" sz="2000" b="1" dirty="0">
                <a:latin typeface="+mn-lt"/>
              </a:rPr>
              <a:t>definovanie </a:t>
            </a:r>
            <a:r>
              <a:rPr lang="sk-SK" sz="2000" b="1" dirty="0" smtClean="0">
                <a:latin typeface="+mn-lt"/>
              </a:rPr>
              <a:t>predmetu</a:t>
            </a:r>
          </a:p>
          <a:p>
            <a:pPr marL="285750" indent="-285750" algn="just">
              <a:buFont typeface="Arial" pitchFamily="34" charset="0"/>
              <a:buChar char="•"/>
              <a:defRPr/>
            </a:pPr>
            <a:endParaRPr lang="sk-SK" sz="2000" b="1" dirty="0" smtClean="0">
              <a:latin typeface="+mn-lt"/>
            </a:endParaRPr>
          </a:p>
          <a:p>
            <a:pPr marL="342900" indent="-342900" algn="just">
              <a:buFont typeface="Wingdings" pitchFamily="2" charset="2"/>
              <a:buChar char="Ø"/>
              <a:defRPr/>
            </a:pPr>
            <a:r>
              <a:rPr lang="sk-SK" sz="2000" b="1" dirty="0">
                <a:latin typeface="+mn-lt"/>
              </a:rPr>
              <a:t>p</a:t>
            </a:r>
            <a:r>
              <a:rPr lang="sk-SK" sz="2000" b="1" dirty="0" smtClean="0">
                <a:latin typeface="+mn-lt"/>
              </a:rPr>
              <a:t>lánovanie</a:t>
            </a:r>
          </a:p>
          <a:p>
            <a:pPr marL="342900" indent="-342900" algn="just">
              <a:buFont typeface="Wingdings" pitchFamily="2" charset="2"/>
              <a:buChar char="Ø"/>
              <a:defRPr/>
            </a:pPr>
            <a:endParaRPr lang="sk-SK" sz="2000" b="1" dirty="0" smtClean="0">
              <a:latin typeface="+mn-lt"/>
            </a:endParaRPr>
          </a:p>
          <a:p>
            <a:pPr marL="342900" indent="-342900" algn="just">
              <a:buFont typeface="Wingdings" pitchFamily="2" charset="2"/>
              <a:buChar char="Ø"/>
              <a:defRPr/>
            </a:pPr>
            <a:r>
              <a:rPr lang="sk-SK" sz="2000" b="1" dirty="0" smtClean="0">
                <a:latin typeface="+mn-lt"/>
              </a:rPr>
              <a:t>koordinácia </a:t>
            </a:r>
            <a:r>
              <a:rPr lang="sk-SK" sz="2000" b="1" dirty="0">
                <a:latin typeface="+mn-lt"/>
              </a:rPr>
              <a:t>a kontrola</a:t>
            </a:r>
            <a:endParaRPr lang="sk-SK" sz="2000" dirty="0">
              <a:latin typeface="+mn-lt"/>
            </a:endParaRPr>
          </a:p>
          <a:p>
            <a:pPr algn="just">
              <a:lnSpc>
                <a:spcPct val="150000"/>
              </a:lnSpc>
            </a:pPr>
            <a:r>
              <a:rPr lang="sk-SK" sz="2000" dirty="0">
                <a:latin typeface="+mn-lt"/>
              </a:rPr>
              <a:t> </a:t>
            </a:r>
          </a:p>
          <a:p>
            <a:pPr marL="285750" indent="-285750" algn="just">
              <a:buFont typeface="Arial" pitchFamily="34" charset="0"/>
              <a:buChar char="•"/>
              <a:defRPr/>
            </a:pPr>
            <a:endParaRPr lang="sk-SK" sz="2000" dirty="0">
              <a:latin typeface="+mn-lt"/>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170</a:t>
            </a:fld>
            <a:endParaRPr lang="sk-SK"/>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bdĺžnik 2"/>
          <p:cNvSpPr>
            <a:spLocks noChangeArrowheads="1"/>
          </p:cNvSpPr>
          <p:nvPr/>
        </p:nvSpPr>
        <p:spPr bwMode="auto">
          <a:xfrm>
            <a:off x="683569" y="442655"/>
            <a:ext cx="783462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sk-SK" sz="3600" dirty="0">
                <a:solidFill>
                  <a:srgbClr val="FFC000"/>
                </a:solidFill>
                <a:effectLst>
                  <a:outerShdw blurRad="38100" dist="38100" dir="2700000" algn="tl">
                    <a:srgbClr val="000000">
                      <a:alpha val="43137"/>
                    </a:srgbClr>
                  </a:outerShdw>
                </a:effectLst>
                <a:latin typeface="+mj-lt"/>
              </a:rPr>
              <a:t>Vzájomné pôsobenie procesov</a:t>
            </a:r>
          </a:p>
          <a:p>
            <a:pPr algn="just"/>
            <a:r>
              <a:rPr lang="sk-SK" sz="2000" dirty="0">
                <a:latin typeface="+mn-lt"/>
              </a:rPr>
              <a:t> </a:t>
            </a:r>
          </a:p>
          <a:p>
            <a:pPr algn="just"/>
            <a:r>
              <a:rPr lang="sk-SK" sz="2000" b="1" dirty="0">
                <a:latin typeface="+mn-lt"/>
              </a:rPr>
              <a:t>cyklus „Naplánuj – Urob – Skontroluj – Zasiahni“</a:t>
            </a:r>
            <a:endParaRPr lang="sk-SK" sz="2000" dirty="0">
              <a:latin typeface="+mn-lt"/>
            </a:endParaRPr>
          </a:p>
          <a:p>
            <a:pPr algn="just"/>
            <a:r>
              <a:rPr lang="sk-SK" sz="2000" dirty="0">
                <a:latin typeface="+mn-lt"/>
              </a:rPr>
              <a:t>Najdôležitejším princípom pri aplikácii procesov a skupín v praxi a ich prípadnej interakcii je cyklus „Naplánuj – Urob – Skontroluj – Zasiahni“. Tento cyklus je prepojený výsledkom, a to tak, že výsledok jednej činnosti  sa stáva vstupom pre ďalšiu činnosť.</a:t>
            </a:r>
          </a:p>
          <a:p>
            <a:pPr algn="just"/>
            <a:r>
              <a:rPr lang="sk-SK" sz="2000" dirty="0">
                <a:latin typeface="+mn-lt"/>
              </a:rPr>
              <a:t> </a:t>
            </a:r>
          </a:p>
        </p:txBody>
      </p:sp>
      <p:pic>
        <p:nvPicPr>
          <p:cNvPr id="1095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645867"/>
            <a:ext cx="4281393" cy="35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Obdĺžnik 3"/>
          <p:cNvSpPr>
            <a:spLocks noChangeArrowheads="1"/>
          </p:cNvSpPr>
          <p:nvPr/>
        </p:nvSpPr>
        <p:spPr bwMode="auto">
          <a:xfrm>
            <a:off x="900113" y="6211888"/>
            <a:ext cx="764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sk-SK" dirty="0">
                <a:latin typeface="+mn-lt"/>
              </a:rPr>
              <a:t> </a:t>
            </a:r>
            <a:r>
              <a:rPr lang="sk-SK" i="1" dirty="0">
                <a:latin typeface="+mn-lt"/>
              </a:rPr>
              <a:t>Cyklus „Naplánuj – Urob – Skontroluj – Zasiahni“</a:t>
            </a:r>
            <a:endParaRPr lang="sk-SK" dirty="0">
              <a:latin typeface="+mn-lt"/>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171</a:t>
            </a:fld>
            <a:endParaRPr lang="sk-SK"/>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bdĺžnik 1"/>
          <p:cNvSpPr>
            <a:spLocks noChangeArrowheads="1"/>
          </p:cNvSpPr>
          <p:nvPr/>
        </p:nvSpPr>
        <p:spPr bwMode="auto">
          <a:xfrm>
            <a:off x="323528" y="117693"/>
            <a:ext cx="849694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sk-SK" sz="3600" dirty="0">
                <a:solidFill>
                  <a:srgbClr val="FFC000"/>
                </a:solidFill>
                <a:effectLst>
                  <a:outerShdw blurRad="38100" dist="38100" dir="2700000" algn="tl">
                    <a:srgbClr val="000000">
                      <a:alpha val="43137"/>
                    </a:srgbClr>
                  </a:outerShdw>
                </a:effectLst>
                <a:latin typeface="+mj-lt"/>
              </a:rPr>
              <a:t>Cieľ projektu</a:t>
            </a:r>
          </a:p>
          <a:p>
            <a:pPr algn="just"/>
            <a:r>
              <a:rPr lang="sk-SK" sz="2000" dirty="0">
                <a:latin typeface="+mn-lt"/>
              </a:rPr>
              <a:t>Nová hodnota – predmet, služba alebo ich kombinácia, ktorá je výsledkom projektu a je reprezentovaná popisom určitého stavu, ktorý má v budúcnosti existovať.</a:t>
            </a:r>
          </a:p>
          <a:p>
            <a:pPr algn="just"/>
            <a:r>
              <a:rPr lang="sk-SK" sz="2000" dirty="0">
                <a:latin typeface="+mn-lt"/>
              </a:rPr>
              <a:t> </a:t>
            </a:r>
          </a:p>
          <a:p>
            <a:pPr algn="just"/>
            <a:r>
              <a:rPr lang="sk-SK" sz="3600" dirty="0">
                <a:solidFill>
                  <a:srgbClr val="FFC000"/>
                </a:solidFill>
                <a:effectLst>
                  <a:outerShdw blurRad="38100" dist="38100" dir="2700000" algn="tl">
                    <a:srgbClr val="000000">
                      <a:alpha val="43137"/>
                    </a:srgbClr>
                  </a:outerShdw>
                </a:effectLst>
                <a:latin typeface="+mj-lt"/>
              </a:rPr>
              <a:t>Formulácia cieľov projektu</a:t>
            </a:r>
          </a:p>
          <a:p>
            <a:pPr algn="just"/>
            <a:r>
              <a:rPr lang="sk-SK" sz="2000" dirty="0">
                <a:latin typeface="+mn-lt"/>
              </a:rPr>
              <a:t> </a:t>
            </a:r>
          </a:p>
          <a:p>
            <a:pPr algn="just"/>
            <a:r>
              <a:rPr lang="sk-SK" sz="2000" dirty="0">
                <a:latin typeface="+mn-lt"/>
              </a:rPr>
              <a:t>Vytvorenie vhodných podmienok pre realizáciu projektu vo fáze formulácie jeho cieľov je možné priaznivo ovplyvniť použitím techniky </a:t>
            </a:r>
            <a:r>
              <a:rPr lang="sk-SK" sz="2000" b="1" dirty="0">
                <a:latin typeface="+mn-lt"/>
              </a:rPr>
              <a:t>SMART:</a:t>
            </a:r>
            <a:endParaRPr lang="sk-SK" sz="2000" dirty="0">
              <a:latin typeface="+mn-lt"/>
            </a:endParaRPr>
          </a:p>
          <a:p>
            <a:pPr algn="just"/>
            <a:r>
              <a:rPr lang="sk-SK" sz="2000" dirty="0">
                <a:latin typeface="+mn-lt"/>
              </a:rPr>
              <a:t> </a:t>
            </a:r>
          </a:p>
          <a:p>
            <a:pPr algn="just"/>
            <a:r>
              <a:rPr lang="sk-SK" sz="2000" dirty="0" smtClean="0">
                <a:latin typeface="+mn-lt"/>
              </a:rPr>
              <a:t>S	</a:t>
            </a:r>
            <a:r>
              <a:rPr lang="sk-SK" sz="2000" i="1" dirty="0" err="1" smtClean="0">
                <a:latin typeface="+mn-lt"/>
              </a:rPr>
              <a:t>Specific</a:t>
            </a:r>
            <a:r>
              <a:rPr lang="sk-SK" sz="2000" i="1" dirty="0">
                <a:latin typeface="+mn-lt"/>
              </a:rPr>
              <a:t>	</a:t>
            </a:r>
            <a:r>
              <a:rPr lang="sk-SK" sz="2000" i="1" dirty="0" smtClean="0">
                <a:latin typeface="+mn-lt"/>
              </a:rPr>
              <a:t>	</a:t>
            </a:r>
            <a:r>
              <a:rPr lang="sk-SK" sz="2000" dirty="0" smtClean="0">
                <a:latin typeface="+mn-lt"/>
              </a:rPr>
              <a:t>Ciele </a:t>
            </a:r>
            <a:r>
              <a:rPr lang="sk-SK" sz="2000" dirty="0">
                <a:latin typeface="+mn-lt"/>
              </a:rPr>
              <a:t>majú byť špecifické a konkrétne.</a:t>
            </a:r>
          </a:p>
          <a:p>
            <a:pPr algn="just"/>
            <a:r>
              <a:rPr lang="sk-SK" sz="2000" dirty="0" smtClean="0">
                <a:latin typeface="+mn-lt"/>
              </a:rPr>
              <a:t>M	</a:t>
            </a:r>
            <a:r>
              <a:rPr lang="sk-SK" sz="2000" dirty="0" err="1" smtClean="0">
                <a:latin typeface="+mn-lt"/>
              </a:rPr>
              <a:t>Measurable</a:t>
            </a:r>
            <a:r>
              <a:rPr lang="sk-SK" sz="2000" dirty="0">
                <a:latin typeface="+mn-lt"/>
              </a:rPr>
              <a:t>	Majú byť zabezpečené </a:t>
            </a:r>
            <a:r>
              <a:rPr lang="sk-SK" sz="2000" dirty="0" smtClean="0">
                <a:latin typeface="+mn-lt"/>
              </a:rPr>
              <a:t>merateľnými parametrami, 			podľa ktorých je možné rozoznať</a:t>
            </a:r>
            <a:r>
              <a:rPr lang="sk-SK" sz="2000" dirty="0">
                <a:latin typeface="+mn-lt"/>
              </a:rPr>
              <a:t>, či bol </a:t>
            </a:r>
            <a:r>
              <a:rPr lang="sk-SK" sz="2000" dirty="0" smtClean="0">
                <a:latin typeface="+mn-lt"/>
              </a:rPr>
              <a:t>					dosiahnutý </a:t>
            </a:r>
            <a:r>
              <a:rPr lang="sk-SK" sz="2000" dirty="0">
                <a:latin typeface="+mn-lt"/>
              </a:rPr>
              <a:t>cieľ.</a:t>
            </a:r>
          </a:p>
          <a:p>
            <a:pPr algn="just"/>
            <a:r>
              <a:rPr lang="sk-SK" sz="2000" dirty="0">
                <a:latin typeface="+mn-lt"/>
              </a:rPr>
              <a:t>A	</a:t>
            </a:r>
            <a:r>
              <a:rPr lang="sk-SK" sz="2000" i="1" dirty="0" err="1">
                <a:latin typeface="+mn-lt"/>
              </a:rPr>
              <a:t>Assignable</a:t>
            </a:r>
            <a:r>
              <a:rPr lang="sk-SK" sz="2000" i="1" dirty="0">
                <a:latin typeface="+mn-lt"/>
              </a:rPr>
              <a:t>	</a:t>
            </a:r>
            <a:r>
              <a:rPr lang="sk-SK" sz="2000" dirty="0">
                <a:latin typeface="+mn-lt"/>
              </a:rPr>
              <a:t>Ciele majú byť  </a:t>
            </a:r>
            <a:r>
              <a:rPr lang="sk-SK" sz="2000" dirty="0" err="1">
                <a:latin typeface="+mn-lt"/>
              </a:rPr>
              <a:t>prideliteľné</a:t>
            </a:r>
            <a:r>
              <a:rPr lang="sk-SK" sz="2000" dirty="0">
                <a:latin typeface="+mn-lt"/>
              </a:rPr>
              <a:t> jednému subjektu </a:t>
            </a:r>
            <a:r>
              <a:rPr lang="sk-SK" sz="2000" dirty="0" smtClean="0">
                <a:latin typeface="+mn-lt"/>
              </a:rPr>
              <a:t>so 				zodpovednosťou</a:t>
            </a:r>
            <a:r>
              <a:rPr lang="sk-SK" sz="2000" dirty="0">
                <a:latin typeface="+mn-lt"/>
              </a:rPr>
              <a:t> </a:t>
            </a:r>
            <a:r>
              <a:rPr lang="sk-SK" sz="2000" dirty="0" smtClean="0">
                <a:latin typeface="+mn-lt"/>
              </a:rPr>
              <a:t>a</a:t>
            </a:r>
            <a:r>
              <a:rPr lang="sk-SK" sz="2000" dirty="0">
                <a:latin typeface="+mn-lt"/>
              </a:rPr>
              <a:t> </a:t>
            </a:r>
            <a:r>
              <a:rPr lang="sk-SK" sz="2000" dirty="0" smtClean="0">
                <a:latin typeface="+mn-lt"/>
              </a:rPr>
              <a:t>autoritou/kompetencie/ 				k</a:t>
            </a:r>
            <a:r>
              <a:rPr lang="sk-SK" sz="2000" dirty="0">
                <a:latin typeface="+mn-lt"/>
              </a:rPr>
              <a:t> výkonu rozhodnutí</a:t>
            </a:r>
            <a:r>
              <a:rPr lang="sk-SK" sz="2000" dirty="0" smtClean="0">
                <a:latin typeface="+mn-lt"/>
              </a:rPr>
              <a:t>.</a:t>
            </a:r>
            <a:endParaRPr lang="sk-SK" sz="2000" dirty="0">
              <a:latin typeface="+mn-lt"/>
            </a:endParaRPr>
          </a:p>
          <a:p>
            <a:pPr algn="just"/>
            <a:r>
              <a:rPr lang="sk-SK" sz="2000" dirty="0">
                <a:latin typeface="+mn-lt"/>
              </a:rPr>
              <a:t>R	</a:t>
            </a:r>
            <a:r>
              <a:rPr lang="sk-SK" sz="2000" i="1" dirty="0" err="1">
                <a:latin typeface="+mn-lt"/>
              </a:rPr>
              <a:t>Realistic</a:t>
            </a:r>
            <a:r>
              <a:rPr lang="sk-SK" sz="2000" i="1" dirty="0">
                <a:latin typeface="+mn-lt"/>
              </a:rPr>
              <a:t>	</a:t>
            </a:r>
            <a:r>
              <a:rPr lang="sk-SK" sz="2000" dirty="0">
                <a:latin typeface="+mn-lt"/>
              </a:rPr>
              <a:t>Ciele majú byť reálne s použitím </a:t>
            </a:r>
            <a:r>
              <a:rPr lang="sk-SK" sz="2000" dirty="0" smtClean="0">
                <a:latin typeface="+mn-lt"/>
              </a:rPr>
              <a:t>disponibilných 				zdrojov </a:t>
            </a:r>
            <a:endParaRPr lang="sk-SK" sz="2000" dirty="0">
              <a:latin typeface="+mn-lt"/>
            </a:endParaRPr>
          </a:p>
          <a:p>
            <a:pPr algn="just"/>
            <a:r>
              <a:rPr lang="sk-SK" sz="2000" dirty="0">
                <a:latin typeface="+mn-lt"/>
              </a:rPr>
              <a:t>T	</a:t>
            </a:r>
            <a:r>
              <a:rPr lang="sk-SK" sz="2000" i="1" dirty="0" err="1" smtClean="0">
                <a:latin typeface="+mn-lt"/>
              </a:rPr>
              <a:t>Time-bound</a:t>
            </a:r>
            <a:r>
              <a:rPr lang="sk-SK" sz="2000" i="1" dirty="0">
                <a:latin typeface="+mn-lt"/>
              </a:rPr>
              <a:t>	</a:t>
            </a:r>
            <a:r>
              <a:rPr lang="sk-SK" sz="2000" dirty="0">
                <a:latin typeface="+mn-lt"/>
              </a:rPr>
              <a:t>Č</a:t>
            </a:r>
            <a:r>
              <a:rPr lang="sk-SK" sz="2000" dirty="0" smtClean="0">
                <a:latin typeface="+mn-lt"/>
              </a:rPr>
              <a:t>asovo ohraničené</a:t>
            </a:r>
            <a:endParaRPr lang="sk-SK" sz="2000" dirty="0">
              <a:latin typeface="+mn-lt"/>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172</a:t>
            </a:fld>
            <a:endParaRPr lang="sk-SK"/>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Obdĺžnik 1"/>
          <p:cNvSpPr>
            <a:spLocks noChangeArrowheads="1"/>
          </p:cNvSpPr>
          <p:nvPr/>
        </p:nvSpPr>
        <p:spPr bwMode="auto">
          <a:xfrm>
            <a:off x="395536" y="1196752"/>
            <a:ext cx="7993757"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sk-SK" sz="2400" dirty="0">
              <a:latin typeface="+mn-lt"/>
            </a:endParaRPr>
          </a:p>
          <a:p>
            <a:pPr algn="just"/>
            <a:r>
              <a:rPr lang="sk-SK" sz="2000" dirty="0" smtClean="0">
                <a:latin typeface="+mn-lt"/>
              </a:rPr>
              <a:t>Plánovanie </a:t>
            </a:r>
            <a:r>
              <a:rPr lang="sk-SK" sz="2000" dirty="0">
                <a:latin typeface="+mn-lt"/>
              </a:rPr>
              <a:t>projektu je súborom činností zameraných na vytvorenie plánu  k dosiahnutiu cieľu projektu prostredníctvom smerovaného pracovného úsilia a s využitím disponibilných zdrojov.</a:t>
            </a:r>
          </a:p>
          <a:p>
            <a:pPr algn="just"/>
            <a:r>
              <a:rPr lang="sk-SK" sz="2000" dirty="0">
                <a:latin typeface="+mn-lt"/>
              </a:rPr>
              <a:t> </a:t>
            </a:r>
          </a:p>
          <a:p>
            <a:pPr marL="342900" lvl="0" indent="-342900" algn="just">
              <a:buFont typeface="Wingdings" pitchFamily="2" charset="2"/>
              <a:buChar char="Ø"/>
            </a:pPr>
            <a:r>
              <a:rPr lang="sk-SK" sz="2000" b="1" dirty="0">
                <a:latin typeface="+mn-lt"/>
              </a:rPr>
              <a:t>definovanie predmetu projektu </a:t>
            </a:r>
            <a:r>
              <a:rPr lang="sk-SK" sz="2000" dirty="0">
                <a:latin typeface="+mn-lt"/>
              </a:rPr>
              <a:t>prostredníctvom transformácie cieľov projektu do detailných popisov funkčných vlastností a špecificky zameraných </a:t>
            </a:r>
            <a:r>
              <a:rPr lang="sk-SK" sz="2000" dirty="0" smtClean="0">
                <a:latin typeface="+mn-lt"/>
              </a:rPr>
              <a:t>činností</a:t>
            </a:r>
          </a:p>
          <a:p>
            <a:pPr marL="342900" lvl="0" indent="-342900" algn="just">
              <a:buFont typeface="Arial" pitchFamily="34" charset="0"/>
              <a:buChar char="•"/>
            </a:pPr>
            <a:endParaRPr lang="sk-SK" sz="2000" dirty="0">
              <a:latin typeface="+mn-lt"/>
            </a:endParaRPr>
          </a:p>
          <a:p>
            <a:pPr marL="342900" lvl="0" indent="-342900" algn="just">
              <a:buFont typeface="Wingdings" pitchFamily="2" charset="2"/>
              <a:buChar char="Ø"/>
            </a:pPr>
            <a:r>
              <a:rPr lang="sk-SK" sz="2000" b="1" dirty="0">
                <a:latin typeface="+mn-lt"/>
              </a:rPr>
              <a:t>vytváranie odhadov, predpokladov, posudkov a návrhov </a:t>
            </a:r>
            <a:r>
              <a:rPr lang="sk-SK" sz="2000" dirty="0">
                <a:latin typeface="+mn-lt"/>
              </a:rPr>
              <a:t>a ich prenos do časových plánov, finančných rozkladov a metodických </a:t>
            </a:r>
            <a:r>
              <a:rPr lang="sk-SK" sz="2000" dirty="0" smtClean="0">
                <a:latin typeface="+mn-lt"/>
              </a:rPr>
              <a:t>postupov</a:t>
            </a:r>
          </a:p>
          <a:p>
            <a:pPr marL="342900" lvl="0" indent="-342900" algn="just">
              <a:buFont typeface="Arial" pitchFamily="34" charset="0"/>
              <a:buChar char="•"/>
            </a:pPr>
            <a:endParaRPr lang="sk-SK" sz="2000" dirty="0">
              <a:latin typeface="+mn-lt"/>
            </a:endParaRPr>
          </a:p>
          <a:p>
            <a:pPr marL="342900" lvl="0" indent="-342900" algn="just">
              <a:buFont typeface="Wingdings" pitchFamily="2" charset="2"/>
              <a:buChar char="Ø"/>
            </a:pPr>
            <a:r>
              <a:rPr lang="sk-SK" sz="2000" b="1" dirty="0">
                <a:latin typeface="+mn-lt"/>
              </a:rPr>
              <a:t>optimalizácia a úpravy návrhov </a:t>
            </a:r>
            <a:r>
              <a:rPr lang="sk-SK" sz="2000" dirty="0" smtClean="0">
                <a:latin typeface="+mn-lt"/>
              </a:rPr>
              <a:t>plánov</a:t>
            </a:r>
          </a:p>
          <a:p>
            <a:pPr marL="342900" lvl="0" indent="-342900" algn="just">
              <a:buFont typeface="Arial" pitchFamily="34" charset="0"/>
              <a:buChar char="•"/>
            </a:pPr>
            <a:endParaRPr lang="sk-SK" sz="2000" dirty="0">
              <a:latin typeface="+mn-lt"/>
            </a:endParaRPr>
          </a:p>
          <a:p>
            <a:pPr marL="342900" lvl="0" indent="-342900" algn="just">
              <a:buFont typeface="Wingdings" pitchFamily="2" charset="2"/>
              <a:buChar char="Ø"/>
            </a:pPr>
            <a:r>
              <a:rPr lang="sk-SK" sz="2000" b="1" dirty="0">
                <a:latin typeface="+mn-lt"/>
              </a:rPr>
              <a:t>vyjednávanie a schvaľovanie </a:t>
            </a:r>
            <a:r>
              <a:rPr lang="sk-SK" sz="2000" dirty="0">
                <a:latin typeface="+mn-lt"/>
              </a:rPr>
              <a:t>optimalizovaných </a:t>
            </a:r>
            <a:r>
              <a:rPr lang="sk-SK" sz="2000" dirty="0" smtClean="0">
                <a:latin typeface="+mn-lt"/>
              </a:rPr>
              <a:t>plánov</a:t>
            </a:r>
            <a:endParaRPr lang="sk-SK" sz="2000" dirty="0">
              <a:latin typeface="+mn-lt"/>
            </a:endParaRPr>
          </a:p>
          <a:p>
            <a:pPr algn="just"/>
            <a:r>
              <a:rPr lang="sk-SK" sz="2000" b="1" dirty="0">
                <a:latin typeface="+mn-lt"/>
              </a:rPr>
              <a:t> </a:t>
            </a:r>
            <a:endParaRPr lang="sk-SK" sz="2000" b="1" dirty="0" smtClean="0">
              <a:latin typeface="+mn-lt"/>
            </a:endParaRPr>
          </a:p>
          <a:p>
            <a:pPr algn="just"/>
            <a:endParaRPr lang="sk-SK" sz="2000" b="1" dirty="0">
              <a:latin typeface="+mn-lt"/>
            </a:endParaRPr>
          </a:p>
          <a:p>
            <a:pPr algn="just"/>
            <a:endParaRPr lang="sk-SK" sz="2000" b="1" dirty="0" smtClean="0">
              <a:latin typeface="+mn-lt"/>
            </a:endParaRPr>
          </a:p>
          <a:p>
            <a:pPr algn="just"/>
            <a:endParaRPr lang="sk-SK" sz="2000" dirty="0">
              <a:latin typeface="+mn-lt"/>
            </a:endParaRPr>
          </a:p>
          <a:p>
            <a:pPr algn="just"/>
            <a:endParaRPr lang="sk-SK" sz="2000" dirty="0">
              <a:latin typeface="+mn-lt"/>
            </a:endParaRPr>
          </a:p>
        </p:txBody>
      </p:sp>
      <p:sp>
        <p:nvSpPr>
          <p:cNvPr id="4" name="Nadpis 3"/>
          <p:cNvSpPr>
            <a:spLocks noGrp="1"/>
          </p:cNvSpPr>
          <p:nvPr>
            <p:ph type="ctrTitle"/>
          </p:nvPr>
        </p:nvSpPr>
        <p:spPr>
          <a:xfrm>
            <a:off x="467544" y="188640"/>
            <a:ext cx="7994710" cy="1008112"/>
          </a:xfrm>
          <a:ln>
            <a:miter lim="800000"/>
            <a:headEnd/>
            <a:tailEnd/>
          </a:ln>
          <a:extLst/>
        </p:spPr>
        <p:txBody>
          <a:bodyPr>
            <a:noAutofit/>
          </a:bodyPr>
          <a:lstStyle/>
          <a:p>
            <a:pPr algn="l" eaLnBrk="1" fontAlgn="auto" hangingPunct="1">
              <a:spcAft>
                <a:spcPts val="0"/>
              </a:spcAft>
              <a:defRPr/>
            </a:pPr>
            <a:r>
              <a:rPr lang="sk-SK" sz="3600" dirty="0" smtClean="0">
                <a:solidFill>
                  <a:srgbClr val="FFC000"/>
                </a:solidFill>
              </a:rPr>
              <a:t>Plánovanie projektu</a:t>
            </a:r>
            <a:endParaRPr lang="sk-SK" sz="3600" dirty="0">
              <a:solidFill>
                <a:srgbClr val="FFC000"/>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173</a:t>
            </a:fld>
            <a:endParaRPr lang="sk-SK"/>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174</a:t>
            </a:fld>
            <a:endParaRPr lang="sk-SK"/>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9" y="-99392"/>
            <a:ext cx="923707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lokTextu 3"/>
          <p:cNvSpPr txBox="1"/>
          <p:nvPr/>
        </p:nvSpPr>
        <p:spPr>
          <a:xfrm>
            <a:off x="2195736" y="6525344"/>
            <a:ext cx="4896544" cy="369332"/>
          </a:xfrm>
          <a:prstGeom prst="rect">
            <a:avLst/>
          </a:prstGeom>
          <a:noFill/>
        </p:spPr>
        <p:txBody>
          <a:bodyPr wrap="square" rtlCol="0">
            <a:spAutoFit/>
          </a:bodyPr>
          <a:lstStyle/>
          <a:p>
            <a:pPr algn="ctr"/>
            <a:r>
              <a:rPr lang="sk-SK" i="1" dirty="0">
                <a:latin typeface="+mn-lt"/>
              </a:rPr>
              <a:t>Diagram procesnej skupiny Plánovanie projektu</a:t>
            </a:r>
            <a:endParaRPr lang="sk-SK" dirty="0">
              <a:latin typeface="+mn-lt"/>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175</a:t>
            </a:fld>
            <a:endParaRPr lang="sk-SK"/>
          </a:p>
        </p:txBody>
      </p:sp>
      <p:pic>
        <p:nvPicPr>
          <p:cNvPr id="6" name="Obrázo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37" y="0"/>
            <a:ext cx="7571125" cy="6858000"/>
          </a:xfrm>
          <a:prstGeom prst="rect">
            <a:avLst/>
          </a:prstGeom>
        </p:spPr>
      </p:pic>
    </p:spTree>
    <p:extLst>
      <p:ext uri="{BB962C8B-B14F-4D97-AF65-F5344CB8AC3E}">
        <p14:creationId xmlns:p14="http://schemas.microsoft.com/office/powerpoint/2010/main" val="383438053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176</a:t>
            </a:fld>
            <a:endParaRPr lang="sk-SK"/>
          </a:p>
        </p:txBody>
      </p:sp>
      <p:sp>
        <p:nvSpPr>
          <p:cNvPr id="3" name="BlokTextu 2"/>
          <p:cNvSpPr txBox="1"/>
          <p:nvPr/>
        </p:nvSpPr>
        <p:spPr>
          <a:xfrm>
            <a:off x="395536" y="332656"/>
            <a:ext cx="8064896" cy="6555641"/>
          </a:xfrm>
          <a:prstGeom prst="rect">
            <a:avLst/>
          </a:prstGeom>
          <a:noFill/>
        </p:spPr>
        <p:txBody>
          <a:bodyPr wrap="square" rtlCol="0">
            <a:spAutoFit/>
          </a:bodyPr>
          <a:lstStyle/>
          <a:p>
            <a:pPr algn="just"/>
            <a:r>
              <a:rPr lang="sk-SK" sz="2000" dirty="0">
                <a:latin typeface="+mn-lt"/>
              </a:rPr>
              <a:t>Kľúčovým krokom pre vytvorenie Plánu projektu je v súlade s diagramom na </a:t>
            </a:r>
            <a:r>
              <a:rPr lang="sk-SK" sz="2000" b="1" dirty="0">
                <a:latin typeface="+mn-lt"/>
              </a:rPr>
              <a:t>vypracovanie </a:t>
            </a:r>
            <a:r>
              <a:rPr lang="sk-SK" sz="2000" b="1" dirty="0">
                <a:solidFill>
                  <a:srgbClr val="FFC000"/>
                </a:solidFill>
                <a:latin typeface="+mn-lt"/>
              </a:rPr>
              <a:t>Definície predmetu projektu  </a:t>
            </a:r>
            <a:r>
              <a:rPr lang="sk-SK" sz="2000" b="1" dirty="0">
                <a:latin typeface="+mn-lt"/>
              </a:rPr>
              <a:t>a podrobného rozpisu prác, </a:t>
            </a:r>
            <a:r>
              <a:rPr lang="sk-SK" sz="2000" dirty="0">
                <a:latin typeface="+mn-lt"/>
              </a:rPr>
              <a:t>ktorý je ako je naznačené v obrázku, východiskovým materiálom pre ďalšie časti Plánu projektu</a:t>
            </a:r>
            <a:r>
              <a:rPr lang="sk-SK" sz="2000" dirty="0" smtClean="0">
                <a:latin typeface="+mn-lt"/>
              </a:rPr>
              <a:t>:</a:t>
            </a:r>
          </a:p>
          <a:p>
            <a:pPr algn="just"/>
            <a:endParaRPr lang="sk-SK" sz="2000" dirty="0">
              <a:latin typeface="+mn-lt"/>
            </a:endParaRPr>
          </a:p>
          <a:p>
            <a:pPr algn="just"/>
            <a:endParaRPr lang="sk-SK" sz="2000" dirty="0">
              <a:latin typeface="+mn-lt"/>
            </a:endParaRPr>
          </a:p>
          <a:p>
            <a:pPr marL="342900" lvl="0" indent="-342900" algn="just">
              <a:buFont typeface="Wingdings" pitchFamily="2" charset="2"/>
              <a:buChar char="Ø"/>
            </a:pPr>
            <a:r>
              <a:rPr lang="sk-SK" sz="2000" dirty="0">
                <a:latin typeface="+mn-lt"/>
              </a:rPr>
              <a:t>časový rozpis krokov projektu (harmonogram), ktorý je základom  pre koordináciu všetkých projektových </a:t>
            </a:r>
            <a:r>
              <a:rPr lang="sk-SK" sz="2000" dirty="0" smtClean="0">
                <a:latin typeface="+mn-lt"/>
              </a:rPr>
              <a:t>prác</a:t>
            </a:r>
            <a:endParaRPr lang="sk-SK" sz="2000" dirty="0">
              <a:latin typeface="+mn-lt"/>
            </a:endParaRPr>
          </a:p>
          <a:p>
            <a:pPr marL="342900" lvl="0" indent="-342900" algn="just">
              <a:buFont typeface="Wingdings" pitchFamily="2" charset="2"/>
              <a:buChar char="Ø"/>
            </a:pPr>
            <a:r>
              <a:rPr lang="sk-SK" sz="2000" dirty="0">
                <a:latin typeface="+mn-lt"/>
              </a:rPr>
              <a:t>rozpočet, ktorý tvorí rámec pre riadenie nákladov spotrebovávaných </a:t>
            </a:r>
            <a:r>
              <a:rPr lang="sk-SK" sz="2000" dirty="0" smtClean="0">
                <a:latin typeface="+mn-lt"/>
              </a:rPr>
              <a:t>projektom</a:t>
            </a:r>
            <a:endParaRPr lang="sk-SK" sz="2000" dirty="0">
              <a:latin typeface="+mn-lt"/>
            </a:endParaRPr>
          </a:p>
          <a:p>
            <a:pPr marL="342900" lvl="0" indent="-342900" algn="just">
              <a:buFont typeface="Wingdings" pitchFamily="2" charset="2"/>
              <a:buChar char="Ø"/>
            </a:pPr>
            <a:r>
              <a:rPr lang="sk-SK" sz="2000" dirty="0">
                <a:latin typeface="+mn-lt"/>
              </a:rPr>
              <a:t>plánovanie a organizácia ľudských zdrojov, podľa ktorého je obsadený projektový tím a riadené jeho vnútorné vzťahy,</a:t>
            </a:r>
          </a:p>
          <a:p>
            <a:pPr marL="342900" lvl="0" indent="-342900" algn="just">
              <a:buFont typeface="Wingdings" pitchFamily="2" charset="2"/>
              <a:buChar char="Ø"/>
            </a:pPr>
            <a:r>
              <a:rPr lang="sk-SK" sz="2000" dirty="0">
                <a:latin typeface="+mn-lt"/>
              </a:rPr>
              <a:t>plán komunikácie, ktorý je základom pre riadenie všetkých informačných tokov </a:t>
            </a:r>
            <a:r>
              <a:rPr lang="sk-SK" sz="2000" dirty="0" smtClean="0">
                <a:latin typeface="+mn-lt"/>
              </a:rPr>
              <a:t>projektu</a:t>
            </a:r>
            <a:endParaRPr lang="sk-SK" sz="2000" dirty="0">
              <a:latin typeface="+mn-lt"/>
            </a:endParaRPr>
          </a:p>
          <a:p>
            <a:pPr marL="342900" lvl="0" indent="-342900" algn="just">
              <a:buFont typeface="Wingdings" pitchFamily="2" charset="2"/>
              <a:buChar char="Ø"/>
            </a:pPr>
            <a:r>
              <a:rPr lang="sk-SK" sz="2000" dirty="0">
                <a:latin typeface="+mn-lt"/>
              </a:rPr>
              <a:t>plán riadenia rizík, podľa ktorého sú monitorované všetky  potenciálne nebezpečenstvá, ktoré môžu projekt ohroziť a ktorý určuje aplikáciu obranných </a:t>
            </a:r>
            <a:r>
              <a:rPr lang="sk-SK" sz="2000" dirty="0" smtClean="0">
                <a:latin typeface="+mn-lt"/>
              </a:rPr>
              <a:t>stratégií</a:t>
            </a:r>
            <a:endParaRPr lang="sk-SK" sz="2000" dirty="0">
              <a:latin typeface="+mn-lt"/>
            </a:endParaRPr>
          </a:p>
          <a:p>
            <a:pPr marL="342900" lvl="0" indent="-342900" algn="just">
              <a:buFont typeface="Wingdings" pitchFamily="2" charset="2"/>
              <a:buChar char="Ø"/>
            </a:pPr>
            <a:r>
              <a:rPr lang="sk-SK" sz="2000" dirty="0">
                <a:latin typeface="+mn-lt"/>
              </a:rPr>
              <a:t>plán riadenia </a:t>
            </a:r>
            <a:r>
              <a:rPr lang="sk-SK" sz="2000" dirty="0" smtClean="0">
                <a:latin typeface="+mn-lt"/>
              </a:rPr>
              <a:t>kvality</a:t>
            </a:r>
          </a:p>
          <a:p>
            <a:pPr lvl="0" algn="just"/>
            <a:endParaRPr lang="sk-SK" sz="2000" dirty="0">
              <a:latin typeface="+mn-lt"/>
            </a:endParaRPr>
          </a:p>
          <a:p>
            <a:pPr lvl="0" algn="just"/>
            <a:endParaRPr lang="sk-SK" sz="2000" dirty="0">
              <a:latin typeface="+mn-lt"/>
            </a:endParaRPr>
          </a:p>
          <a:p>
            <a:pPr algn="just"/>
            <a:endParaRPr lang="sk-SK" sz="2000" dirty="0">
              <a:latin typeface="+mn-lt"/>
            </a:endParaRPr>
          </a:p>
        </p:txBody>
      </p:sp>
    </p:spTree>
    <p:extLst>
      <p:ext uri="{BB962C8B-B14F-4D97-AF65-F5344CB8AC3E}">
        <p14:creationId xmlns:p14="http://schemas.microsoft.com/office/powerpoint/2010/main" val="42305120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90007"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lokTextu 1"/>
          <p:cNvSpPr txBox="1"/>
          <p:nvPr/>
        </p:nvSpPr>
        <p:spPr>
          <a:xfrm>
            <a:off x="395536" y="6093296"/>
            <a:ext cx="8545991" cy="1323439"/>
          </a:xfrm>
          <a:prstGeom prst="rect">
            <a:avLst/>
          </a:prstGeom>
          <a:noFill/>
        </p:spPr>
        <p:txBody>
          <a:bodyPr wrap="square" rtlCol="0">
            <a:spAutoFit/>
          </a:bodyPr>
          <a:lstStyle/>
          <a:p>
            <a:pPr algn="ctr"/>
            <a:r>
              <a:rPr lang="sk-SK" sz="2000" i="1" dirty="0">
                <a:latin typeface="+mn-lt"/>
              </a:rPr>
              <a:t>Technická a organizačná príprava Plánu projektu</a:t>
            </a:r>
            <a:endParaRPr lang="sk-SK" sz="2000" dirty="0">
              <a:latin typeface="+mn-lt"/>
            </a:endParaRPr>
          </a:p>
          <a:p>
            <a:pPr algn="ctr"/>
            <a:r>
              <a:rPr lang="sk-SK" sz="2000" dirty="0">
                <a:latin typeface="+mn-lt"/>
              </a:rPr>
              <a:t> </a:t>
            </a:r>
          </a:p>
          <a:p>
            <a:pPr algn="ctr"/>
            <a:r>
              <a:rPr lang="sk-SK" sz="2000" dirty="0">
                <a:latin typeface="+mn-lt"/>
              </a:rPr>
              <a:t> </a:t>
            </a:r>
          </a:p>
          <a:p>
            <a:pPr algn="ctr"/>
            <a:endParaRPr lang="sk-SK" sz="2000" dirty="0">
              <a:latin typeface="+mn-lt"/>
            </a:endParaRPr>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177</a:t>
            </a:fld>
            <a:endParaRPr lang="sk-SK"/>
          </a:p>
        </p:txBody>
      </p:sp>
    </p:spTree>
    <p:extLst>
      <p:ext uri="{BB962C8B-B14F-4D97-AF65-F5344CB8AC3E}">
        <p14:creationId xmlns:p14="http://schemas.microsoft.com/office/powerpoint/2010/main" val="106696338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39717" y="476672"/>
            <a:ext cx="7994710" cy="648072"/>
          </a:xfrm>
          <a:ln>
            <a:miter lim="800000"/>
            <a:headEnd/>
            <a:tailEnd/>
          </a:ln>
          <a:extLst/>
        </p:spPr>
        <p:txBody>
          <a:bodyPr>
            <a:noAutofit/>
          </a:bodyPr>
          <a:lstStyle/>
          <a:p>
            <a:pPr algn="l" eaLnBrk="1" fontAlgn="auto" hangingPunct="1">
              <a:spcAft>
                <a:spcPts val="0"/>
              </a:spcAft>
              <a:defRPr/>
            </a:pPr>
            <a:r>
              <a:rPr lang="sk-SK" sz="3600" dirty="0" smtClean="0">
                <a:solidFill>
                  <a:srgbClr val="FFC000"/>
                </a:solidFill>
              </a:rPr>
              <a:t>Časový rozpis projektu</a:t>
            </a:r>
            <a:endParaRPr lang="sk-SK" sz="3600" dirty="0">
              <a:solidFill>
                <a:srgbClr val="FFC000"/>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178</a:t>
            </a:fld>
            <a:endParaRPr lang="sk-SK"/>
          </a:p>
        </p:txBody>
      </p:sp>
      <p:sp>
        <p:nvSpPr>
          <p:cNvPr id="3" name="BlokTextu 2"/>
          <p:cNvSpPr txBox="1"/>
          <p:nvPr/>
        </p:nvSpPr>
        <p:spPr>
          <a:xfrm>
            <a:off x="611560" y="1340768"/>
            <a:ext cx="7776864" cy="4708981"/>
          </a:xfrm>
          <a:prstGeom prst="rect">
            <a:avLst/>
          </a:prstGeom>
          <a:noFill/>
        </p:spPr>
        <p:txBody>
          <a:bodyPr wrap="square" rtlCol="0">
            <a:spAutoFit/>
          </a:bodyPr>
          <a:lstStyle/>
          <a:p>
            <a:pPr algn="just"/>
            <a:r>
              <a:rPr lang="sk-SK" sz="2000" b="1" dirty="0" smtClean="0">
                <a:latin typeface="+mn-lt"/>
              </a:rPr>
              <a:t>Časový </a:t>
            </a:r>
            <a:r>
              <a:rPr lang="sk-SK" sz="2000" b="1" dirty="0">
                <a:latin typeface="+mn-lt"/>
              </a:rPr>
              <a:t>rozpis </a:t>
            </a:r>
            <a:r>
              <a:rPr lang="sk-SK" sz="2000" dirty="0">
                <a:latin typeface="+mn-lt"/>
              </a:rPr>
              <a:t>krokov projektu (harmonogram) je neoddeliteľnou </a:t>
            </a:r>
            <a:r>
              <a:rPr lang="sk-SK" sz="2000" b="1" dirty="0">
                <a:latin typeface="+mn-lt"/>
              </a:rPr>
              <a:t>súčasťou Plánu projektu </a:t>
            </a:r>
            <a:r>
              <a:rPr lang="sk-SK" sz="2000" dirty="0">
                <a:latin typeface="+mn-lt"/>
              </a:rPr>
              <a:t>a obsahuje všetky informácie  o tom, v akých termínoch a časových sledoch budú práce na projekte </a:t>
            </a:r>
            <a:r>
              <a:rPr lang="sk-SK" sz="2000" dirty="0" smtClean="0">
                <a:latin typeface="+mn-lt"/>
              </a:rPr>
              <a:t>prebiehať.</a:t>
            </a:r>
            <a:endParaRPr lang="sk-SK" sz="2000" dirty="0">
              <a:latin typeface="+mn-lt"/>
            </a:endParaRPr>
          </a:p>
          <a:p>
            <a:pPr algn="just"/>
            <a:r>
              <a:rPr lang="sk-SK" sz="2000" dirty="0">
                <a:latin typeface="+mn-lt"/>
              </a:rPr>
              <a:t> </a:t>
            </a:r>
          </a:p>
          <a:p>
            <a:pPr algn="just"/>
            <a:r>
              <a:rPr lang="sk-SK" sz="2000" b="1" dirty="0">
                <a:latin typeface="+mn-lt"/>
              </a:rPr>
              <a:t>Diagramy a harmonogramy</a:t>
            </a:r>
            <a:r>
              <a:rPr lang="sk-SK" sz="2000" dirty="0">
                <a:latin typeface="+mn-lt"/>
              </a:rPr>
              <a:t> hrajú významnú úlohu metodológiách projektového manažmentu ako nástroj pre úplné a prehľadné podchytenie veľkého množstva informácií potrebných pre riadenie projektu. Diagramy  prešli veľkým rozvojom v minulom storočí od jednoduchých pásových diagramov (</a:t>
            </a:r>
            <a:r>
              <a:rPr lang="sk-SK" sz="2000" dirty="0" err="1">
                <a:latin typeface="+mn-lt"/>
              </a:rPr>
              <a:t>Ganttových</a:t>
            </a:r>
            <a:r>
              <a:rPr lang="sk-SK" sz="2000" dirty="0">
                <a:latin typeface="+mn-lt"/>
              </a:rPr>
              <a:t> diagramov) a diagramov míľnikov. Za nedostatky týchto diagramov sa považovalo hlavne to, že neobsahovali zobrazenie</a:t>
            </a:r>
            <a:r>
              <a:rPr lang="sk-SK" sz="2000" b="1" dirty="0">
                <a:latin typeface="+mn-lt"/>
              </a:rPr>
              <a:t> závislosti medzi jednotlivými </a:t>
            </a:r>
            <a:r>
              <a:rPr lang="sk-SK" sz="2000" b="1" dirty="0" err="1">
                <a:latin typeface="+mn-lt"/>
              </a:rPr>
              <a:t>segmentami</a:t>
            </a:r>
            <a:r>
              <a:rPr lang="sk-SK" sz="2000" dirty="0">
                <a:latin typeface="+mn-lt"/>
              </a:rPr>
              <a:t> a že neumožnili posúdenie, čo sa stane, ak nastane v priebehu riadenia projektu zmena.</a:t>
            </a:r>
          </a:p>
          <a:p>
            <a:pPr algn="just"/>
            <a:endParaRPr lang="sk-SK" sz="2000" dirty="0">
              <a:latin typeface="+mn-lt"/>
            </a:endParaRPr>
          </a:p>
        </p:txBody>
      </p:sp>
    </p:spTree>
    <p:extLst>
      <p:ext uri="{BB962C8B-B14F-4D97-AF65-F5344CB8AC3E}">
        <p14:creationId xmlns:p14="http://schemas.microsoft.com/office/powerpoint/2010/main" val="4230512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84213" y="981075"/>
            <a:ext cx="7848600" cy="5016758"/>
          </a:xfrm>
          <a:prstGeom prst="rect">
            <a:avLst/>
          </a:prstGeom>
        </p:spPr>
        <p:txBody>
          <a:bodyPr>
            <a:spAutoFit/>
          </a:bodyPr>
          <a:lstStyle/>
          <a:p>
            <a:pPr algn="just">
              <a:defRPr/>
            </a:pPr>
            <a:r>
              <a:rPr lang="sk-SK" sz="2000" dirty="0">
                <a:latin typeface="+mn-lt"/>
              </a:rPr>
              <a:t>Tento problém vyriešili sieťové diagramy, z ktorých menujeme tieto:</a:t>
            </a:r>
          </a:p>
          <a:p>
            <a:pPr algn="just">
              <a:defRPr/>
            </a:pPr>
            <a:r>
              <a:rPr lang="sk-SK" sz="2000" dirty="0">
                <a:latin typeface="+mn-lt"/>
              </a:rPr>
              <a:t> </a:t>
            </a:r>
          </a:p>
          <a:p>
            <a:pPr marL="342900" indent="-342900" algn="just">
              <a:buFont typeface="Wingdings" pitchFamily="2" charset="2"/>
              <a:buChar char="Ø"/>
              <a:defRPr/>
            </a:pPr>
            <a:r>
              <a:rPr lang="sk-SK" sz="2000" b="1" dirty="0">
                <a:solidFill>
                  <a:srgbClr val="FFC000"/>
                </a:solidFill>
                <a:latin typeface="+mn-lt"/>
              </a:rPr>
              <a:t>Metóda hodnotenia a kontroly p</a:t>
            </a:r>
            <a:r>
              <a:rPr lang="sk-SK" sz="2000" b="1" dirty="0">
                <a:latin typeface="+mn-lt"/>
              </a:rPr>
              <a:t>rojektu </a:t>
            </a:r>
            <a:r>
              <a:rPr lang="sk-SK" sz="2000" dirty="0">
                <a:latin typeface="+mn-lt"/>
              </a:rPr>
              <a:t>(angl. Project </a:t>
            </a:r>
            <a:r>
              <a:rPr lang="sk-SK" sz="2000" dirty="0" err="1">
                <a:latin typeface="+mn-lt"/>
              </a:rPr>
              <a:t>Evaluation</a:t>
            </a:r>
            <a:r>
              <a:rPr lang="sk-SK" sz="2000" dirty="0">
                <a:latin typeface="+mn-lt"/>
              </a:rPr>
              <a:t> and </a:t>
            </a:r>
            <a:r>
              <a:rPr lang="sk-SK" sz="2000" dirty="0" err="1">
                <a:latin typeface="+mn-lt"/>
              </a:rPr>
              <a:t>Review</a:t>
            </a:r>
            <a:r>
              <a:rPr lang="sk-SK" sz="2000" dirty="0">
                <a:latin typeface="+mn-lt"/>
              </a:rPr>
              <a:t> </a:t>
            </a:r>
            <a:r>
              <a:rPr lang="sk-SK" sz="2000" dirty="0" err="1">
                <a:latin typeface="+mn-lt"/>
              </a:rPr>
              <a:t>Technique</a:t>
            </a:r>
            <a:r>
              <a:rPr lang="sk-SK" sz="2000" dirty="0">
                <a:latin typeface="+mn-lt"/>
              </a:rPr>
              <a:t>, PERT) – postupy tvorby a hodnotenie sieťových diagramov tvorených úlohami a udalosťami a súvisiace kontroly. Odhady vychádzajú z kombinácie optimistických, bežných a pesimistických  variantov trvania jednotlivých úsekov projektu a ďalších štatistických výpočtov a predikcií.</a:t>
            </a:r>
          </a:p>
          <a:p>
            <a:pPr marL="285750" indent="-285750" algn="just">
              <a:buFont typeface="Arial" pitchFamily="34" charset="0"/>
              <a:buChar char="•"/>
              <a:defRPr/>
            </a:pPr>
            <a:endParaRPr lang="sk-SK" sz="2000" b="1" dirty="0" smtClean="0">
              <a:latin typeface="+mn-lt"/>
            </a:endParaRPr>
          </a:p>
          <a:p>
            <a:pPr marL="342900" indent="-342900" algn="just">
              <a:buFont typeface="Wingdings" pitchFamily="2" charset="2"/>
              <a:buChar char="Ø"/>
              <a:defRPr/>
            </a:pPr>
            <a:r>
              <a:rPr lang="sk-SK" sz="2000" b="1" dirty="0" smtClean="0">
                <a:solidFill>
                  <a:srgbClr val="FFC000"/>
                </a:solidFill>
                <a:latin typeface="+mn-lt"/>
              </a:rPr>
              <a:t>Metóda </a:t>
            </a:r>
            <a:r>
              <a:rPr lang="sk-SK" sz="2000" b="1" dirty="0">
                <a:solidFill>
                  <a:srgbClr val="FFC000"/>
                </a:solidFill>
                <a:latin typeface="+mn-lt"/>
              </a:rPr>
              <a:t>kritickej c</a:t>
            </a:r>
            <a:r>
              <a:rPr lang="sk-SK" sz="2000" b="1" dirty="0">
                <a:latin typeface="+mn-lt"/>
              </a:rPr>
              <a:t>esty </a:t>
            </a:r>
            <a:r>
              <a:rPr lang="sk-SK" sz="2000" dirty="0">
                <a:latin typeface="+mn-lt"/>
              </a:rPr>
              <a:t>(angl. </a:t>
            </a:r>
            <a:r>
              <a:rPr lang="sk-SK" sz="2000" dirty="0" err="1">
                <a:latin typeface="+mn-lt"/>
              </a:rPr>
              <a:t>Critical</a:t>
            </a:r>
            <a:r>
              <a:rPr lang="sk-SK" sz="2000" dirty="0">
                <a:latin typeface="+mn-lt"/>
              </a:rPr>
              <a:t> </a:t>
            </a:r>
            <a:r>
              <a:rPr lang="sk-SK" sz="2000" dirty="0" err="1">
                <a:latin typeface="+mn-lt"/>
              </a:rPr>
              <a:t>Path</a:t>
            </a:r>
            <a:r>
              <a:rPr lang="sk-SK" sz="2000" dirty="0">
                <a:latin typeface="+mn-lt"/>
              </a:rPr>
              <a:t> </a:t>
            </a:r>
            <a:r>
              <a:rPr lang="sk-SK" sz="2000" dirty="0" err="1">
                <a:latin typeface="+mn-lt"/>
              </a:rPr>
              <a:t>Method</a:t>
            </a:r>
            <a:r>
              <a:rPr lang="sk-SK" sz="2000" dirty="0">
                <a:latin typeface="+mn-lt"/>
              </a:rPr>
              <a:t>, CPM) je metódou, ktorá je založená na vyhľadávaní  a analýze kritickej cesty projektu – najdlhšieho sledu úloh projektu, ktoré neobsahujú žiadne časové rezervy, metóda neobsahuje kombinované odhady trvania úsekov projektu, čo je jej najväčšia odlišnosť od predchádzajúcej metódy.</a:t>
            </a:r>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179</a:t>
            </a:fld>
            <a:endParaRPr lang="sk-S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18</a:t>
            </a:fld>
            <a:endParaRPr lang="sk-SK"/>
          </a:p>
        </p:txBody>
      </p:sp>
      <p:pic>
        <p:nvPicPr>
          <p:cNvPr id="4098" name="Picture 2" descr="C:\Users\PROJEKT\Desktop\Key_Stakeholders_in_Agile.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928993"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384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bdĺžnik 1"/>
          <p:cNvSpPr>
            <a:spLocks noChangeArrowheads="1"/>
          </p:cNvSpPr>
          <p:nvPr/>
        </p:nvSpPr>
        <p:spPr bwMode="auto">
          <a:xfrm>
            <a:off x="827088" y="908050"/>
            <a:ext cx="77057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Wingdings" pitchFamily="2" charset="2"/>
              <a:buChar char="Ø"/>
            </a:pPr>
            <a:r>
              <a:rPr lang="sk-SK" sz="2000" b="1" dirty="0">
                <a:solidFill>
                  <a:srgbClr val="FFC000"/>
                </a:solidFill>
                <a:latin typeface="+mn-lt"/>
              </a:rPr>
              <a:t>Metóda šípkových diagramov  </a:t>
            </a:r>
            <a:r>
              <a:rPr lang="sk-SK" sz="2000" dirty="0">
                <a:latin typeface="+mn-lt"/>
              </a:rPr>
              <a:t>(angl. </a:t>
            </a:r>
            <a:r>
              <a:rPr lang="sk-SK" sz="2000" dirty="0" err="1">
                <a:latin typeface="+mn-lt"/>
              </a:rPr>
              <a:t>Arrow</a:t>
            </a:r>
            <a:r>
              <a:rPr lang="sk-SK" sz="2000" dirty="0">
                <a:latin typeface="+mn-lt"/>
              </a:rPr>
              <a:t> Diagram </a:t>
            </a:r>
            <a:r>
              <a:rPr lang="sk-SK" sz="2000" dirty="0" err="1">
                <a:latin typeface="+mn-lt"/>
              </a:rPr>
              <a:t>Method</a:t>
            </a:r>
            <a:r>
              <a:rPr lang="sk-SK" sz="2000" dirty="0">
                <a:latin typeface="+mn-lt"/>
              </a:rPr>
              <a:t>, ADM) je metóda reprezentácie diagramu formou sieťových grafov, v ktorých sú činnosti reprezentované šípkami medzi bodmi diagramu.</a:t>
            </a:r>
          </a:p>
          <a:p>
            <a:pPr marL="285750" indent="-285750" algn="just">
              <a:buFont typeface="Arial" charset="0"/>
              <a:buChar char="•"/>
            </a:pPr>
            <a:endParaRPr lang="sk-SK" sz="2000" b="1" dirty="0" smtClean="0">
              <a:latin typeface="+mn-lt"/>
            </a:endParaRPr>
          </a:p>
          <a:p>
            <a:pPr marL="342900" indent="-342900" algn="just">
              <a:buFont typeface="Wingdings" pitchFamily="2" charset="2"/>
              <a:buChar char="Ø"/>
            </a:pPr>
            <a:r>
              <a:rPr lang="sk-SK" sz="2000" b="1" dirty="0" smtClean="0">
                <a:solidFill>
                  <a:srgbClr val="FFC000"/>
                </a:solidFill>
                <a:latin typeface="+mn-lt"/>
              </a:rPr>
              <a:t>Metó</a:t>
            </a:r>
            <a:r>
              <a:rPr lang="sk-SK" sz="2000" b="1" dirty="0" smtClean="0">
                <a:latin typeface="+mn-lt"/>
              </a:rPr>
              <a:t>da </a:t>
            </a:r>
            <a:r>
              <a:rPr lang="sk-SK" sz="2000" b="1" dirty="0">
                <a:latin typeface="+mn-lt"/>
              </a:rPr>
              <a:t>sieťových diagramov s rozšírenými možnosťami väzieb </a:t>
            </a:r>
            <a:r>
              <a:rPr lang="sk-SK" sz="2000" dirty="0">
                <a:latin typeface="+mn-lt"/>
              </a:rPr>
              <a:t>(angl.  </a:t>
            </a:r>
            <a:r>
              <a:rPr lang="sk-SK" sz="2000" dirty="0" err="1">
                <a:latin typeface="+mn-lt"/>
              </a:rPr>
              <a:t>Precedence</a:t>
            </a:r>
            <a:r>
              <a:rPr lang="sk-SK" sz="2000" dirty="0">
                <a:latin typeface="+mn-lt"/>
              </a:rPr>
              <a:t> Diagram </a:t>
            </a:r>
            <a:r>
              <a:rPr lang="sk-SK" sz="2000" dirty="0" err="1">
                <a:latin typeface="+mn-lt"/>
              </a:rPr>
              <a:t>Method</a:t>
            </a:r>
            <a:r>
              <a:rPr lang="sk-SK" sz="2000" dirty="0">
                <a:latin typeface="+mn-lt"/>
              </a:rPr>
              <a:t>, PDM) obsahuje možnosti predchádzajúcich metód a rozširuje koncept väzieb medzi aktivitami.</a:t>
            </a:r>
          </a:p>
          <a:p>
            <a:pPr marL="285750" indent="-285750" algn="just">
              <a:buFont typeface="Arial" charset="0"/>
              <a:buChar char="•"/>
            </a:pPr>
            <a:endParaRPr lang="sk-SK" sz="2000" b="1" dirty="0" smtClean="0">
              <a:solidFill>
                <a:srgbClr val="FFC000"/>
              </a:solidFill>
              <a:latin typeface="+mn-lt"/>
            </a:endParaRPr>
          </a:p>
          <a:p>
            <a:pPr marL="342900" indent="-342900" algn="just">
              <a:buFont typeface="Wingdings" pitchFamily="2" charset="2"/>
              <a:buChar char="Ø"/>
            </a:pPr>
            <a:r>
              <a:rPr lang="sk-SK" sz="2000" b="1" dirty="0" smtClean="0">
                <a:latin typeface="+mn-lt"/>
              </a:rPr>
              <a:t>Metóda </a:t>
            </a:r>
            <a:r>
              <a:rPr lang="sk-SK" sz="2000" b="1" dirty="0">
                <a:latin typeface="+mn-lt"/>
              </a:rPr>
              <a:t>grafického hodnotenia a kontroly projektu </a:t>
            </a:r>
            <a:r>
              <a:rPr lang="sk-SK" sz="2000" dirty="0">
                <a:latin typeface="+mn-lt"/>
              </a:rPr>
              <a:t>(angl. </a:t>
            </a:r>
            <a:r>
              <a:rPr lang="sk-SK" sz="2000" dirty="0" err="1">
                <a:latin typeface="+mn-lt"/>
              </a:rPr>
              <a:t>Graphical</a:t>
            </a:r>
            <a:r>
              <a:rPr lang="sk-SK" sz="2000" dirty="0">
                <a:latin typeface="+mn-lt"/>
              </a:rPr>
              <a:t> </a:t>
            </a:r>
            <a:r>
              <a:rPr lang="sk-SK" sz="2000" dirty="0" err="1">
                <a:latin typeface="+mn-lt"/>
              </a:rPr>
              <a:t>Evaluation</a:t>
            </a:r>
            <a:r>
              <a:rPr lang="sk-SK" sz="2000" dirty="0">
                <a:latin typeface="+mn-lt"/>
              </a:rPr>
              <a:t> and </a:t>
            </a:r>
            <a:r>
              <a:rPr lang="sk-SK" sz="2000" dirty="0" err="1">
                <a:latin typeface="+mn-lt"/>
              </a:rPr>
              <a:t>Review</a:t>
            </a:r>
            <a:r>
              <a:rPr lang="sk-SK" sz="2000" dirty="0">
                <a:latin typeface="+mn-lt"/>
              </a:rPr>
              <a:t> </a:t>
            </a:r>
            <a:r>
              <a:rPr lang="sk-SK" sz="2000" dirty="0" err="1">
                <a:latin typeface="+mn-lt"/>
              </a:rPr>
              <a:t>Technique</a:t>
            </a:r>
            <a:r>
              <a:rPr lang="sk-SK" sz="2000" dirty="0">
                <a:latin typeface="+mn-lt"/>
              </a:rPr>
              <a:t>, GERT) je metóda sieťových diagramov podobná diagramu PERT s tým, že má určité zdokonalenie pre vetvenie a viacnásobné ukončenie projektu.</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180</a:t>
            </a:fld>
            <a:endParaRPr lang="sk-SK"/>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bdĺžnik 1"/>
          <p:cNvSpPr>
            <a:spLocks noChangeArrowheads="1"/>
          </p:cNvSpPr>
          <p:nvPr/>
        </p:nvSpPr>
        <p:spPr bwMode="auto">
          <a:xfrm>
            <a:off x="611560" y="692697"/>
            <a:ext cx="792125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sk-SK" sz="3600" dirty="0">
                <a:solidFill>
                  <a:srgbClr val="FFC000"/>
                </a:solidFill>
                <a:effectLst>
                  <a:outerShdw blurRad="38100" dist="38100" dir="2700000" algn="tl">
                    <a:srgbClr val="000000">
                      <a:alpha val="43137"/>
                    </a:srgbClr>
                  </a:outerShdw>
                </a:effectLst>
                <a:latin typeface="+mj-lt"/>
              </a:rPr>
              <a:t>Plán riadenia </a:t>
            </a:r>
            <a:r>
              <a:rPr lang="sk-SK" sz="3600" dirty="0" smtClean="0">
                <a:solidFill>
                  <a:srgbClr val="FFC000"/>
                </a:solidFill>
                <a:effectLst>
                  <a:outerShdw blurRad="38100" dist="38100" dir="2700000" algn="tl">
                    <a:srgbClr val="000000">
                      <a:alpha val="43137"/>
                    </a:srgbClr>
                  </a:outerShdw>
                </a:effectLst>
                <a:latin typeface="+mj-lt"/>
              </a:rPr>
              <a:t>kvality</a:t>
            </a:r>
          </a:p>
          <a:p>
            <a:pPr algn="just"/>
            <a:endParaRPr lang="sk-SK" sz="2000" dirty="0">
              <a:latin typeface="+mn-lt"/>
            </a:endParaRPr>
          </a:p>
          <a:p>
            <a:pPr algn="just"/>
            <a:r>
              <a:rPr lang="sk-SK" sz="2000" dirty="0">
                <a:latin typeface="+mn-lt"/>
              </a:rPr>
              <a:t>Plán riadenia kvality je miestom, kde sú popísané postupy, procedúry a požadované limity merania kvality podľa požiadaviek špecifikovaných v Definícii predmetu projektu. Plán riadenia kvality obsahuje: </a:t>
            </a:r>
          </a:p>
          <a:p>
            <a:pPr algn="just"/>
            <a:r>
              <a:rPr lang="sk-SK" sz="2000" dirty="0">
                <a:latin typeface="+mn-lt"/>
              </a:rPr>
              <a:t> </a:t>
            </a:r>
          </a:p>
          <a:p>
            <a:pPr algn="just"/>
            <a:r>
              <a:rPr lang="sk-SK" sz="2000" dirty="0">
                <a:latin typeface="+mn-lt"/>
              </a:rPr>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181</a:t>
            </a:fld>
            <a:endParaRPr lang="sk-SK"/>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182</a:t>
            </a:fld>
            <a:endParaRPr lang="sk-S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98" y="0"/>
            <a:ext cx="9181803" cy="639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3115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183</a:t>
            </a:fld>
            <a:endParaRPr lang="sk-SK"/>
          </a:p>
        </p:txBody>
      </p:sp>
      <p:sp>
        <p:nvSpPr>
          <p:cNvPr id="4" name="BlokTextu 3"/>
          <p:cNvSpPr txBox="1"/>
          <p:nvPr/>
        </p:nvSpPr>
        <p:spPr>
          <a:xfrm>
            <a:off x="395536" y="764704"/>
            <a:ext cx="8496944" cy="4708981"/>
          </a:xfrm>
          <a:prstGeom prst="rect">
            <a:avLst/>
          </a:prstGeom>
          <a:noFill/>
        </p:spPr>
        <p:txBody>
          <a:bodyPr wrap="square" rtlCol="0">
            <a:spAutoFit/>
          </a:bodyPr>
          <a:lstStyle/>
          <a:p>
            <a:pPr algn="just"/>
            <a:r>
              <a:rPr lang="sk-SK" sz="2000" b="1" dirty="0">
                <a:latin typeface="+mn-lt"/>
              </a:rPr>
              <a:t>Nástroje</a:t>
            </a:r>
            <a:r>
              <a:rPr lang="sk-SK" sz="2000" dirty="0">
                <a:latin typeface="+mn-lt"/>
              </a:rPr>
              <a:t> na vytvorenie Plánu riadenia kvality:</a:t>
            </a:r>
          </a:p>
          <a:p>
            <a:pPr algn="just"/>
            <a:r>
              <a:rPr lang="sk-SK" sz="2000" dirty="0">
                <a:latin typeface="+mn-lt"/>
              </a:rPr>
              <a:t> </a:t>
            </a:r>
            <a:endParaRPr lang="sk-SK" sz="2000" dirty="0">
              <a:solidFill>
                <a:srgbClr val="FFC000"/>
              </a:solidFill>
              <a:latin typeface="+mn-lt"/>
            </a:endParaRPr>
          </a:p>
          <a:p>
            <a:pPr marL="342900" lvl="0" indent="-342900" algn="just">
              <a:buFont typeface="Wingdings" pitchFamily="2" charset="2"/>
              <a:buChar char="Ø"/>
            </a:pPr>
            <a:r>
              <a:rPr lang="sk-SK" sz="2000" b="1" dirty="0">
                <a:solidFill>
                  <a:srgbClr val="FFC000"/>
                </a:solidFill>
                <a:latin typeface="+mn-lt"/>
              </a:rPr>
              <a:t>analýzy nákladov a prínosov</a:t>
            </a:r>
            <a:r>
              <a:rPr lang="sk-SK" sz="2000" dirty="0">
                <a:solidFill>
                  <a:srgbClr val="FFC000"/>
                </a:solidFill>
                <a:latin typeface="+mn-lt"/>
              </a:rPr>
              <a:t> </a:t>
            </a:r>
            <a:r>
              <a:rPr lang="sk-SK" sz="2000" dirty="0">
                <a:latin typeface="+mn-lt"/>
              </a:rPr>
              <a:t>– prepočty a analýzy variantov nákladov na  vytvorenie optimálnej úrovne </a:t>
            </a:r>
            <a:r>
              <a:rPr lang="sk-SK" sz="2000" dirty="0" smtClean="0">
                <a:latin typeface="+mn-lt"/>
              </a:rPr>
              <a:t>kvality</a:t>
            </a:r>
            <a:endParaRPr lang="sk-SK" sz="2000" dirty="0">
              <a:latin typeface="+mn-lt"/>
            </a:endParaRPr>
          </a:p>
          <a:p>
            <a:pPr marL="342900" lvl="0" indent="-342900" algn="just">
              <a:buFont typeface="Wingdings" pitchFamily="2" charset="2"/>
              <a:buChar char="Ø"/>
            </a:pPr>
            <a:r>
              <a:rPr lang="sk-SK" sz="2000" b="1" dirty="0" err="1">
                <a:solidFill>
                  <a:srgbClr val="FFC000"/>
                </a:solidFill>
                <a:latin typeface="+mn-lt"/>
              </a:rPr>
              <a:t>benchmarking</a:t>
            </a:r>
            <a:r>
              <a:rPr lang="sk-SK" sz="2000" b="1" dirty="0">
                <a:solidFill>
                  <a:srgbClr val="FFC000"/>
                </a:solidFill>
                <a:latin typeface="+mn-lt"/>
              </a:rPr>
              <a:t> </a:t>
            </a:r>
            <a:r>
              <a:rPr lang="sk-SK" sz="2000" dirty="0">
                <a:latin typeface="+mn-lt"/>
              </a:rPr>
              <a:t>– porovnanie s inými </a:t>
            </a:r>
            <a:r>
              <a:rPr lang="sk-SK" sz="2000" dirty="0" err="1">
                <a:latin typeface="+mn-lt"/>
              </a:rPr>
              <a:t>projektami</a:t>
            </a:r>
            <a:r>
              <a:rPr lang="sk-SK" sz="2000" dirty="0">
                <a:latin typeface="+mn-lt"/>
              </a:rPr>
              <a:t>, generovanie námetov pre zlepšenie procesov, návrh rozsahu meraní a stanovení parametrov pre kontrolné </a:t>
            </a:r>
            <a:r>
              <a:rPr lang="sk-SK" sz="2000" dirty="0" smtClean="0">
                <a:latin typeface="+mn-lt"/>
              </a:rPr>
              <a:t>procesy</a:t>
            </a:r>
            <a:endParaRPr lang="sk-SK" sz="2000" dirty="0">
              <a:latin typeface="+mn-lt"/>
            </a:endParaRPr>
          </a:p>
          <a:p>
            <a:pPr marL="342900" lvl="0" indent="-342900" algn="just">
              <a:buFont typeface="Wingdings" pitchFamily="2" charset="2"/>
              <a:buChar char="Ø"/>
            </a:pPr>
            <a:r>
              <a:rPr lang="sk-SK" sz="2000" b="1" dirty="0">
                <a:solidFill>
                  <a:srgbClr val="FFC000"/>
                </a:solidFill>
                <a:latin typeface="+mn-lt"/>
              </a:rPr>
              <a:t>diagramy</a:t>
            </a:r>
            <a:r>
              <a:rPr lang="sk-SK" sz="2000" dirty="0">
                <a:latin typeface="+mn-lt"/>
              </a:rPr>
              <a:t> – v tomto kroku plánovania sa pre vyhľadanie problémových miest v procesoch a pre ich vizualizáciu najčastejšie používajú vývojové </a:t>
            </a:r>
            <a:r>
              <a:rPr lang="sk-SK" sz="2000" dirty="0">
                <a:solidFill>
                  <a:srgbClr val="FFC000"/>
                </a:solidFill>
                <a:latin typeface="+mn-lt"/>
              </a:rPr>
              <a:t>diagramy a diagramy „rybia kosť</a:t>
            </a:r>
            <a:r>
              <a:rPr lang="sk-SK" sz="2000" dirty="0" smtClean="0">
                <a:solidFill>
                  <a:srgbClr val="FFC000"/>
                </a:solidFill>
                <a:latin typeface="+mn-lt"/>
              </a:rPr>
              <a:t>“</a:t>
            </a:r>
            <a:endParaRPr lang="sk-SK" sz="2000" dirty="0">
              <a:solidFill>
                <a:srgbClr val="FFC000"/>
              </a:solidFill>
              <a:latin typeface="+mn-lt"/>
            </a:endParaRPr>
          </a:p>
          <a:p>
            <a:pPr marL="342900" lvl="0" indent="-342900" algn="just">
              <a:buFont typeface="Wingdings" pitchFamily="2" charset="2"/>
              <a:buChar char="Ø"/>
            </a:pPr>
            <a:r>
              <a:rPr lang="sk-SK" sz="2000" b="1" dirty="0">
                <a:solidFill>
                  <a:srgbClr val="FFC000"/>
                </a:solidFill>
                <a:latin typeface="+mn-lt"/>
              </a:rPr>
              <a:t>experimentálne metódy</a:t>
            </a:r>
            <a:r>
              <a:rPr lang="sk-SK" sz="2000" dirty="0">
                <a:solidFill>
                  <a:srgbClr val="FFC000"/>
                </a:solidFill>
                <a:latin typeface="+mn-lt"/>
              </a:rPr>
              <a:t> </a:t>
            </a:r>
            <a:r>
              <a:rPr lang="sk-SK" sz="2000" dirty="0">
                <a:latin typeface="+mn-lt"/>
              </a:rPr>
              <a:t>– u niektorých typov projektov je možné použiť pokusy menšieho rozsahu pre vymedzenie kvalitatívnych charakteristík rozsiahlych </a:t>
            </a:r>
            <a:r>
              <a:rPr lang="sk-SK" sz="2000" dirty="0" smtClean="0">
                <a:latin typeface="+mn-lt"/>
              </a:rPr>
              <a:t>produktov</a:t>
            </a:r>
            <a:endParaRPr lang="sk-SK" sz="2000" dirty="0">
              <a:latin typeface="+mn-lt"/>
            </a:endParaRPr>
          </a:p>
          <a:p>
            <a:pPr algn="just"/>
            <a:r>
              <a:rPr lang="sk-SK" sz="2000" dirty="0">
                <a:latin typeface="+mn-lt"/>
              </a:rPr>
              <a:t> </a:t>
            </a:r>
          </a:p>
          <a:p>
            <a:pPr algn="just"/>
            <a:endParaRPr lang="sk-SK" sz="2000" dirty="0">
              <a:latin typeface="+mn-lt"/>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89825" y="381138"/>
            <a:ext cx="7893437" cy="648072"/>
          </a:xfrm>
          <a:ln>
            <a:miter lim="800000"/>
            <a:headEnd/>
            <a:tailEnd/>
          </a:ln>
          <a:extLst/>
        </p:spPr>
        <p:txBody>
          <a:bodyPr>
            <a:noAutofit/>
          </a:bodyPr>
          <a:lstStyle/>
          <a:p>
            <a:pPr algn="l" eaLnBrk="1" fontAlgn="auto" hangingPunct="1">
              <a:spcAft>
                <a:spcPts val="0"/>
              </a:spcAft>
              <a:defRPr/>
            </a:pPr>
            <a:r>
              <a:rPr lang="sk-SK" sz="3600" dirty="0" err="1" smtClean="0">
                <a:solidFill>
                  <a:srgbClr val="FFC000"/>
                </a:solidFill>
              </a:rPr>
              <a:t>Kontroling</a:t>
            </a:r>
            <a:endParaRPr lang="sk-SK" sz="3600" dirty="0">
              <a:solidFill>
                <a:srgbClr val="FFC000"/>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184</a:t>
            </a:fld>
            <a:endParaRPr lang="sk-SK"/>
          </a:p>
        </p:txBody>
      </p:sp>
      <p:sp>
        <p:nvSpPr>
          <p:cNvPr id="3" name="BlokTextu 2"/>
          <p:cNvSpPr txBox="1"/>
          <p:nvPr/>
        </p:nvSpPr>
        <p:spPr>
          <a:xfrm>
            <a:off x="489825" y="1029210"/>
            <a:ext cx="8280920" cy="5170646"/>
          </a:xfrm>
          <a:prstGeom prst="rect">
            <a:avLst/>
          </a:prstGeom>
          <a:noFill/>
        </p:spPr>
        <p:txBody>
          <a:bodyPr wrap="square" rtlCol="0">
            <a:spAutoFit/>
          </a:bodyPr>
          <a:lstStyle/>
          <a:p>
            <a:pPr algn="just">
              <a:lnSpc>
                <a:spcPct val="150000"/>
              </a:lnSpc>
            </a:pPr>
            <a:r>
              <a:rPr lang="sk-SK" sz="2000" b="1" dirty="0">
                <a:latin typeface="+mn-lt"/>
              </a:rPr>
              <a:t> </a:t>
            </a:r>
            <a:endParaRPr lang="sk-SK" sz="2000" dirty="0">
              <a:latin typeface="+mn-lt"/>
            </a:endParaRPr>
          </a:p>
          <a:p>
            <a:pPr algn="just">
              <a:lnSpc>
                <a:spcPct val="150000"/>
              </a:lnSpc>
            </a:pPr>
            <a:r>
              <a:rPr lang="sk-SK" sz="2000" b="1" dirty="0" err="1">
                <a:latin typeface="+mn-lt"/>
              </a:rPr>
              <a:t>Kontroling</a:t>
            </a:r>
            <a:r>
              <a:rPr lang="sk-SK" sz="2000" b="1" dirty="0">
                <a:latin typeface="+mn-lt"/>
              </a:rPr>
              <a:t> – </a:t>
            </a:r>
            <a:r>
              <a:rPr lang="sk-SK" sz="2000" dirty="0">
                <a:latin typeface="+mn-lt"/>
              </a:rPr>
              <a:t>nástroj ekonomickej, finančnej, technickej a technologickej kontroly spojený s plánovaním, koordináciou, kontrolou a informačným zabezpečením jednotlivých riadiacich procesov. </a:t>
            </a:r>
            <a:r>
              <a:rPr lang="sk-SK" sz="2000" dirty="0" err="1">
                <a:latin typeface="+mn-lt"/>
              </a:rPr>
              <a:t>Kontroling</a:t>
            </a:r>
            <a:r>
              <a:rPr lang="sk-SK" sz="2000" dirty="0">
                <a:latin typeface="+mn-lt"/>
              </a:rPr>
              <a:t> </a:t>
            </a:r>
            <a:r>
              <a:rPr lang="sk-SK" sz="2000" dirty="0" smtClean="0">
                <a:latin typeface="+mn-lt"/>
              </a:rPr>
              <a:t>/stavebnom </a:t>
            </a:r>
            <a:r>
              <a:rPr lang="sk-SK" sz="2000" dirty="0">
                <a:latin typeface="+mn-lt"/>
              </a:rPr>
              <a:t>podniku/ zahŕňa zavedenie systematického plánovania, priebežného riadenia jednotlivých procesov a účinnú kontrolu. </a:t>
            </a:r>
            <a:r>
              <a:rPr lang="sk-SK" sz="2000" dirty="0" err="1">
                <a:latin typeface="+mn-lt"/>
              </a:rPr>
              <a:t>Kontroling</a:t>
            </a:r>
            <a:r>
              <a:rPr lang="sk-SK" sz="2000" dirty="0">
                <a:latin typeface="+mn-lt"/>
              </a:rPr>
              <a:t> možno charakterizovať ako nástroj na skvalitnenie riadenia podniku na základe objektívnej evidencie a objektívneho hodnotenia všetkých ekonomických činnosti. Zavádza sa aplikáciou a využívaním exaktných metód alebo matematických algoritmov do jednotky riadenia stavebného podniku. </a:t>
            </a:r>
          </a:p>
          <a:p>
            <a:pPr algn="just">
              <a:lnSpc>
                <a:spcPct val="150000"/>
              </a:lnSpc>
            </a:pPr>
            <a:endParaRPr lang="sk-SK" sz="2000" dirty="0">
              <a:latin typeface="+mn-lt"/>
            </a:endParaRPr>
          </a:p>
        </p:txBody>
      </p:sp>
    </p:spTree>
    <p:extLst>
      <p:ext uri="{BB962C8B-B14F-4D97-AF65-F5344CB8AC3E}">
        <p14:creationId xmlns:p14="http://schemas.microsoft.com/office/powerpoint/2010/main" val="90978141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185</a:t>
            </a:fld>
            <a:endParaRPr lang="sk-SK"/>
          </a:p>
        </p:txBody>
      </p:sp>
      <p:sp>
        <p:nvSpPr>
          <p:cNvPr id="4" name="BlokTextu 3"/>
          <p:cNvSpPr txBox="1"/>
          <p:nvPr/>
        </p:nvSpPr>
        <p:spPr>
          <a:xfrm>
            <a:off x="395536" y="76875"/>
            <a:ext cx="8136904" cy="6494085"/>
          </a:xfrm>
          <a:prstGeom prst="rect">
            <a:avLst/>
          </a:prstGeom>
          <a:noFill/>
        </p:spPr>
        <p:txBody>
          <a:bodyPr wrap="square" rtlCol="0">
            <a:spAutoFit/>
          </a:bodyPr>
          <a:lstStyle/>
          <a:p>
            <a:r>
              <a:rPr lang="sk-SK" sz="3600" dirty="0" smtClean="0">
                <a:solidFill>
                  <a:srgbClr val="FFC000"/>
                </a:solidFill>
                <a:effectLst>
                  <a:outerShdw blurRad="38100" dist="38100" dir="2700000" algn="tl">
                    <a:srgbClr val="000000">
                      <a:alpha val="43137"/>
                    </a:srgbClr>
                  </a:outerShdw>
                </a:effectLst>
                <a:latin typeface="+mj-lt"/>
              </a:rPr>
              <a:t>Informačné systémy</a:t>
            </a:r>
            <a:endParaRPr lang="sk-SK" sz="3600" dirty="0">
              <a:solidFill>
                <a:srgbClr val="FFC000"/>
              </a:solidFill>
              <a:effectLst>
                <a:outerShdw blurRad="38100" dist="38100" dir="2700000" algn="tl">
                  <a:srgbClr val="000000">
                    <a:alpha val="43137"/>
                  </a:srgbClr>
                </a:outerShdw>
              </a:effectLst>
              <a:latin typeface="+mj-lt"/>
            </a:endParaRPr>
          </a:p>
          <a:p>
            <a:endParaRPr lang="sk-SK" sz="2000" b="1" dirty="0">
              <a:latin typeface="+mn-lt"/>
            </a:endParaRPr>
          </a:p>
          <a:p>
            <a:pPr algn="just"/>
            <a:r>
              <a:rPr lang="sk-SK" sz="2000" dirty="0">
                <a:latin typeface="+mn-lt"/>
              </a:rPr>
              <a:t>V súčasnosti je k dispozícii niekoľko informačných systémov, ktoré obsahujú potrebné informácie pre aplikáciu metód projektového riadenia</a:t>
            </a:r>
            <a:r>
              <a:rPr lang="sk-SK" sz="2000" dirty="0" smtClean="0">
                <a:latin typeface="+mn-lt"/>
              </a:rPr>
              <a:t>.</a:t>
            </a:r>
          </a:p>
          <a:p>
            <a:pPr algn="just"/>
            <a:endParaRPr lang="sk-SK" sz="2000" dirty="0">
              <a:solidFill>
                <a:srgbClr val="FFC000"/>
              </a:solidFill>
              <a:latin typeface="+mn-lt"/>
            </a:endParaRPr>
          </a:p>
          <a:p>
            <a:r>
              <a:rPr lang="sk-SK" sz="2000" b="1" dirty="0">
                <a:solidFill>
                  <a:srgbClr val="FFC000"/>
                </a:solidFill>
                <a:latin typeface="+mn-lt"/>
              </a:rPr>
              <a:t>Informačný systém </a:t>
            </a:r>
            <a:r>
              <a:rPr lang="sk-SK" sz="2000" b="1" dirty="0" smtClean="0">
                <a:solidFill>
                  <a:srgbClr val="FFC000"/>
                </a:solidFill>
                <a:latin typeface="+mn-lt"/>
              </a:rPr>
              <a:t>RSV /</a:t>
            </a:r>
            <a:r>
              <a:rPr lang="sk-SK" sz="2000" b="1" dirty="0" err="1" smtClean="0">
                <a:solidFill>
                  <a:srgbClr val="FFC000"/>
                </a:solidFill>
                <a:latin typeface="+mn-lt"/>
              </a:rPr>
              <a:t>First</a:t>
            </a:r>
            <a:r>
              <a:rPr lang="sk-SK" sz="2000" b="1" dirty="0" smtClean="0">
                <a:solidFill>
                  <a:srgbClr val="FFC000"/>
                </a:solidFill>
                <a:latin typeface="+mn-lt"/>
              </a:rPr>
              <a:t> </a:t>
            </a:r>
            <a:r>
              <a:rPr lang="sk-SK" sz="2000" b="1" dirty="0" err="1" smtClean="0">
                <a:solidFill>
                  <a:srgbClr val="FFC000"/>
                </a:solidFill>
                <a:latin typeface="+mn-lt"/>
              </a:rPr>
              <a:t>Information</a:t>
            </a:r>
            <a:r>
              <a:rPr lang="sk-SK" sz="2000" b="1" dirty="0" smtClean="0">
                <a:solidFill>
                  <a:srgbClr val="FFC000"/>
                </a:solidFill>
                <a:latin typeface="+mn-lt"/>
              </a:rPr>
              <a:t> </a:t>
            </a:r>
            <a:r>
              <a:rPr lang="sk-SK" sz="2000" b="1" dirty="0" err="1" smtClean="0">
                <a:solidFill>
                  <a:srgbClr val="FFC000"/>
                </a:solidFill>
                <a:latin typeface="+mn-lt"/>
              </a:rPr>
              <a:t>System</a:t>
            </a:r>
            <a:r>
              <a:rPr lang="sk-SK" sz="2000" b="1" dirty="0" smtClean="0">
                <a:solidFill>
                  <a:srgbClr val="FFC000"/>
                </a:solidFill>
                <a:latin typeface="+mn-lt"/>
              </a:rPr>
              <a:t> s r.o./</a:t>
            </a:r>
          </a:p>
          <a:p>
            <a:r>
              <a:rPr lang="sk-SK" sz="2000" dirty="0" smtClean="0">
                <a:latin typeface="+mn-lt"/>
              </a:rPr>
              <a:t>Pomocou </a:t>
            </a:r>
            <a:r>
              <a:rPr lang="sk-SK" sz="2000" dirty="0">
                <a:latin typeface="+mn-lt"/>
              </a:rPr>
              <a:t>systému RSV získava vedenie stavebného podniku prehľad o </a:t>
            </a:r>
            <a:r>
              <a:rPr lang="sk-SK" sz="2000" b="1" dirty="0">
                <a:latin typeface="+mn-lt"/>
              </a:rPr>
              <a:t>všetkých zákazkách, činnostiach, zdrojoch, nákladoch a výnosoch v čase.</a:t>
            </a:r>
            <a:r>
              <a:rPr lang="sk-SK" sz="2000" dirty="0">
                <a:latin typeface="+mn-lt"/>
              </a:rPr>
              <a:t> Tieto prehľady je možné ukladať do rôznych zostáv a pohľadov. Vedenie stavebného podniku získava možnosť operatívne reagovať na rôzne vzniknuté negatívne vplyvy, ktoré narušujú pozitívny vývoj spoločnosti ako aj odvracať jednotlivé hrozby</a:t>
            </a:r>
            <a:r>
              <a:rPr lang="sk-SK" sz="2000" dirty="0" smtClean="0">
                <a:latin typeface="+mn-lt"/>
              </a:rPr>
              <a:t>.</a:t>
            </a:r>
            <a:r>
              <a:rPr lang="sk-SK" sz="2000" dirty="0">
                <a:latin typeface="+mn-lt"/>
              </a:rPr>
              <a:t> RSV umožňuje vytvárať </a:t>
            </a:r>
            <a:r>
              <a:rPr lang="sk-SK" sz="2000" b="1" dirty="0">
                <a:latin typeface="+mn-lt"/>
              </a:rPr>
              <a:t>varianty plánov výroby </a:t>
            </a:r>
            <a:r>
              <a:rPr lang="sk-SK" sz="2000" dirty="0">
                <a:latin typeface="+mn-lt"/>
              </a:rPr>
              <a:t>a ich vyhodnotenie za celú </a:t>
            </a:r>
            <a:r>
              <a:rPr lang="sk-SK" sz="2000" dirty="0" smtClean="0">
                <a:latin typeface="+mn-lt"/>
              </a:rPr>
              <a:t>firmu.</a:t>
            </a:r>
          </a:p>
          <a:p>
            <a:pPr algn="just"/>
            <a:r>
              <a:rPr lang="sk-SK" sz="2000" dirty="0" smtClean="0">
                <a:latin typeface="+mn-lt"/>
              </a:rPr>
              <a:t>Systém </a:t>
            </a:r>
            <a:r>
              <a:rPr lang="sk-SK" sz="2000" dirty="0">
                <a:latin typeface="+mn-lt"/>
              </a:rPr>
              <a:t>RSV umožňuje </a:t>
            </a:r>
            <a:r>
              <a:rPr lang="sk-SK" sz="2000" b="1" dirty="0">
                <a:latin typeface="+mn-lt"/>
              </a:rPr>
              <a:t>všetkým pracovníkom</a:t>
            </a:r>
            <a:r>
              <a:rPr lang="sk-SK" sz="2000" dirty="0">
                <a:latin typeface="+mn-lt"/>
              </a:rPr>
              <a:t> z oblasti stavebnej výroby on – </a:t>
            </a:r>
            <a:r>
              <a:rPr lang="sk-SK" sz="2000" dirty="0" err="1">
                <a:latin typeface="+mn-lt"/>
              </a:rPr>
              <a:t>line</a:t>
            </a:r>
            <a:r>
              <a:rPr lang="sk-SK" sz="2000" dirty="0">
                <a:latin typeface="+mn-lt"/>
              </a:rPr>
              <a:t> </a:t>
            </a:r>
            <a:r>
              <a:rPr lang="sk-SK" sz="2000" dirty="0" smtClean="0">
                <a:latin typeface="+mn-lt"/>
              </a:rPr>
              <a:t>prístup k</a:t>
            </a:r>
            <a:r>
              <a:rPr lang="sk-SK" sz="2000" dirty="0">
                <a:latin typeface="+mn-lt"/>
              </a:rPr>
              <a:t> údajom v ostatných ekonomických a obslužných agendách. Každú zmenu čo urobí niektorý zamestnanec, ktorý má prístup do systému, uvidia všetci ostatní v tej danej chvíli. Jednotliví členovia podniku majú prístup iba k určitej časti údajov, ktoré sú pre nich </a:t>
            </a:r>
            <a:r>
              <a:rPr lang="sk-SK" sz="2000" dirty="0" smtClean="0">
                <a:latin typeface="+mn-lt"/>
              </a:rPr>
              <a:t>zaujímavé. </a:t>
            </a:r>
            <a:endParaRPr lang="sk-SK" sz="2000" dirty="0">
              <a:latin typeface="+mn-lt"/>
            </a:endParaRPr>
          </a:p>
        </p:txBody>
      </p:sp>
    </p:spTree>
    <p:extLst>
      <p:ext uri="{BB962C8B-B14F-4D97-AF65-F5344CB8AC3E}">
        <p14:creationId xmlns:p14="http://schemas.microsoft.com/office/powerpoint/2010/main" val="90978141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186</a:t>
            </a:fld>
            <a:endParaRPr lang="sk-SK"/>
          </a:p>
        </p:txBody>
      </p:sp>
      <p:sp>
        <p:nvSpPr>
          <p:cNvPr id="3" name="BlokTextu 2"/>
          <p:cNvSpPr txBox="1"/>
          <p:nvPr/>
        </p:nvSpPr>
        <p:spPr>
          <a:xfrm>
            <a:off x="467544" y="548680"/>
            <a:ext cx="8424936" cy="4247317"/>
          </a:xfrm>
          <a:prstGeom prst="rect">
            <a:avLst/>
          </a:prstGeom>
          <a:noFill/>
        </p:spPr>
        <p:txBody>
          <a:bodyPr wrap="square" rtlCol="0">
            <a:spAutoFit/>
          </a:bodyPr>
          <a:lstStyle/>
          <a:p>
            <a:pPr algn="just">
              <a:lnSpc>
                <a:spcPct val="150000"/>
              </a:lnSpc>
            </a:pPr>
            <a:r>
              <a:rPr lang="sk-SK" sz="2000" dirty="0">
                <a:latin typeface="+mn-lt"/>
              </a:rPr>
              <a:t>Stavbyvedúci nevidí detailné údaje ako riaditeľ podniku. Napríklad  údaje nákladov a výnosov danej zákazky, ktoré sú obsiahnuté v účtovníctve, ďalej o dodávateľské a odberateľské faktúry až po spotrebovaný materiál a vyžitie stavebnej mechanizácie na danej zákazke.</a:t>
            </a:r>
          </a:p>
          <a:p>
            <a:pPr algn="just">
              <a:lnSpc>
                <a:spcPct val="150000"/>
              </a:lnSpc>
            </a:pPr>
            <a:endParaRPr lang="sk-SK" sz="2000" dirty="0">
              <a:latin typeface="+mn-lt"/>
            </a:endParaRPr>
          </a:p>
          <a:p>
            <a:pPr algn="just">
              <a:lnSpc>
                <a:spcPct val="150000"/>
              </a:lnSpc>
            </a:pPr>
            <a:r>
              <a:rPr lang="sk-SK" sz="2000" dirty="0" smtClean="0">
                <a:latin typeface="+mn-lt"/>
              </a:rPr>
              <a:t>Systém </a:t>
            </a:r>
            <a:r>
              <a:rPr lang="sk-SK" sz="2000" dirty="0">
                <a:latin typeface="+mn-lt"/>
              </a:rPr>
              <a:t>RSV taktiež dokáže priebežne sledovať </a:t>
            </a:r>
            <a:r>
              <a:rPr lang="sk-SK" sz="2000" b="1" dirty="0">
                <a:latin typeface="+mn-lt"/>
              </a:rPr>
              <a:t>zisk z prác jednotlivých subdodávateľov</a:t>
            </a:r>
            <a:r>
              <a:rPr lang="sk-SK" sz="2000" dirty="0">
                <a:latin typeface="+mn-lt"/>
              </a:rPr>
              <a:t>, porovnávaním nákupnej a predajnej ceny vykonaných prác. Tieto výsledky sa môžu porovnávať s prijatými faktúrami dodávateľov a rezervami na subdodávky. </a:t>
            </a:r>
          </a:p>
        </p:txBody>
      </p:sp>
    </p:spTree>
    <p:extLst>
      <p:ext uri="{BB962C8B-B14F-4D97-AF65-F5344CB8AC3E}">
        <p14:creationId xmlns:p14="http://schemas.microsoft.com/office/powerpoint/2010/main" val="100956151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187</a:t>
            </a:fld>
            <a:endParaRPr lang="sk-SK"/>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4" y="0"/>
            <a:ext cx="91524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2372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188</a:t>
            </a:fld>
            <a:endParaRPr lang="sk-SK"/>
          </a:p>
        </p:txBody>
      </p:sp>
      <p:sp>
        <p:nvSpPr>
          <p:cNvPr id="3" name="BlokTextu 2"/>
          <p:cNvSpPr txBox="1"/>
          <p:nvPr/>
        </p:nvSpPr>
        <p:spPr>
          <a:xfrm>
            <a:off x="467544" y="404664"/>
            <a:ext cx="8280920" cy="6463308"/>
          </a:xfrm>
          <a:prstGeom prst="rect">
            <a:avLst/>
          </a:prstGeom>
          <a:noFill/>
        </p:spPr>
        <p:txBody>
          <a:bodyPr wrap="square" rtlCol="0">
            <a:spAutoFit/>
          </a:bodyPr>
          <a:lstStyle/>
          <a:p>
            <a:pPr algn="ctr">
              <a:lnSpc>
                <a:spcPct val="150000"/>
              </a:lnSpc>
            </a:pPr>
            <a:r>
              <a:rPr lang="sk-SK" sz="3600" dirty="0">
                <a:solidFill>
                  <a:srgbClr val="FFC000"/>
                </a:solidFill>
                <a:effectLst>
                  <a:outerShdw blurRad="38100" dist="38100" dir="2700000" algn="tl">
                    <a:srgbClr val="000000">
                      <a:alpha val="43137"/>
                    </a:srgbClr>
                  </a:outerShdw>
                </a:effectLst>
                <a:latin typeface="+mj-lt"/>
              </a:rPr>
              <a:t>EIS 3 – </a:t>
            </a:r>
            <a:r>
              <a:rPr lang="sk-SK" sz="3600" dirty="0" err="1" smtClean="0">
                <a:solidFill>
                  <a:srgbClr val="FFC000"/>
                </a:solidFill>
                <a:effectLst>
                  <a:outerShdw blurRad="38100" dist="38100" dir="2700000" algn="tl">
                    <a:srgbClr val="000000">
                      <a:alpha val="43137"/>
                    </a:srgbClr>
                  </a:outerShdw>
                </a:effectLst>
                <a:latin typeface="+mj-lt"/>
              </a:rPr>
              <a:t>Executive</a:t>
            </a:r>
            <a:r>
              <a:rPr lang="sk-SK" sz="3600" dirty="0" smtClean="0">
                <a:solidFill>
                  <a:srgbClr val="FFC000"/>
                </a:solidFill>
                <a:effectLst>
                  <a:outerShdw blurRad="38100" dist="38100" dir="2700000" algn="tl">
                    <a:srgbClr val="000000">
                      <a:alpha val="43137"/>
                    </a:srgbClr>
                  </a:outerShdw>
                </a:effectLst>
                <a:latin typeface="+mj-lt"/>
              </a:rPr>
              <a:t>  </a:t>
            </a:r>
            <a:r>
              <a:rPr lang="sk-SK" sz="3600" dirty="0" err="1" smtClean="0">
                <a:solidFill>
                  <a:srgbClr val="FFC000"/>
                </a:solidFill>
                <a:effectLst>
                  <a:outerShdw blurRad="38100" dist="38100" dir="2700000" algn="tl">
                    <a:srgbClr val="000000">
                      <a:alpha val="43137"/>
                    </a:srgbClr>
                  </a:outerShdw>
                </a:effectLst>
                <a:latin typeface="+mj-lt"/>
              </a:rPr>
              <a:t>informations</a:t>
            </a:r>
            <a:r>
              <a:rPr lang="sk-SK" sz="3600" dirty="0" smtClean="0">
                <a:solidFill>
                  <a:srgbClr val="FFC000"/>
                </a:solidFill>
                <a:effectLst>
                  <a:outerShdw blurRad="38100" dist="38100" dir="2700000" algn="tl">
                    <a:srgbClr val="000000">
                      <a:alpha val="43137"/>
                    </a:srgbClr>
                  </a:outerShdw>
                </a:effectLst>
                <a:latin typeface="+mj-lt"/>
              </a:rPr>
              <a:t>  </a:t>
            </a:r>
            <a:r>
              <a:rPr lang="sk-SK" sz="3600" dirty="0" err="1" smtClean="0">
                <a:effectLst>
                  <a:outerShdw blurRad="38100" dist="38100" dir="2700000" algn="tl">
                    <a:srgbClr val="000000">
                      <a:alpha val="43137"/>
                    </a:srgbClr>
                  </a:outerShdw>
                </a:effectLst>
                <a:latin typeface="+mj-lt"/>
              </a:rPr>
              <a:t>system</a:t>
            </a:r>
            <a:endParaRPr lang="sk-SK" sz="3600" dirty="0">
              <a:effectLst>
                <a:outerShdw blurRad="38100" dist="38100" dir="2700000" algn="tl">
                  <a:srgbClr val="000000">
                    <a:alpha val="43137"/>
                  </a:srgbClr>
                </a:outerShdw>
              </a:effectLst>
              <a:latin typeface="+mj-lt"/>
            </a:endParaRPr>
          </a:p>
          <a:p>
            <a:pPr algn="just">
              <a:lnSpc>
                <a:spcPct val="150000"/>
              </a:lnSpc>
            </a:pPr>
            <a:r>
              <a:rPr lang="sk-SK" sz="2000" dirty="0" smtClean="0">
                <a:latin typeface="+mn-lt"/>
              </a:rPr>
              <a:t>/ Dominanta s r.o./</a:t>
            </a:r>
            <a:endParaRPr lang="sk-SK" sz="2000" dirty="0">
              <a:latin typeface="+mn-lt"/>
            </a:endParaRPr>
          </a:p>
          <a:p>
            <a:pPr algn="just">
              <a:lnSpc>
                <a:spcPct val="150000"/>
              </a:lnSpc>
            </a:pPr>
            <a:r>
              <a:rPr lang="sk-SK" sz="2000" dirty="0">
                <a:latin typeface="+mn-lt"/>
              </a:rPr>
              <a:t>EIS3 je nový </a:t>
            </a:r>
            <a:r>
              <a:rPr lang="sk-SK" sz="2000" dirty="0" err="1">
                <a:latin typeface="+mn-lt"/>
              </a:rPr>
              <a:t>kontrolingový</a:t>
            </a:r>
            <a:r>
              <a:rPr lang="sk-SK" sz="2000" dirty="0">
                <a:latin typeface="+mn-lt"/>
              </a:rPr>
              <a:t> systém, ktorý </a:t>
            </a:r>
            <a:r>
              <a:rPr lang="sk-SK" sz="2000" dirty="0" smtClean="0">
                <a:latin typeface="+mn-lt"/>
              </a:rPr>
              <a:t>poskytuje aj variantnejšie </a:t>
            </a:r>
          </a:p>
          <a:p>
            <a:pPr algn="just">
              <a:lnSpc>
                <a:spcPct val="150000"/>
              </a:lnSpc>
            </a:pPr>
            <a:r>
              <a:rPr lang="sk-SK" sz="2000" dirty="0" smtClean="0">
                <a:latin typeface="+mn-lt"/>
              </a:rPr>
              <a:t>informácie  nevyhnutné pre projektové riadenie. </a:t>
            </a:r>
          </a:p>
          <a:p>
            <a:pPr algn="just">
              <a:lnSpc>
                <a:spcPct val="150000"/>
              </a:lnSpc>
            </a:pPr>
            <a:endParaRPr lang="sk-SK" sz="2000" dirty="0" smtClean="0">
              <a:latin typeface="+mn-lt"/>
            </a:endParaRPr>
          </a:p>
          <a:p>
            <a:pPr algn="just">
              <a:lnSpc>
                <a:spcPct val="150000"/>
              </a:lnSpc>
            </a:pPr>
            <a:r>
              <a:rPr lang="sk-SK" sz="2000" b="1" dirty="0" smtClean="0">
                <a:latin typeface="+mn-lt"/>
              </a:rPr>
              <a:t>Finančný </a:t>
            </a:r>
            <a:r>
              <a:rPr lang="sk-SK" sz="2000" b="1" dirty="0" err="1" smtClean="0">
                <a:latin typeface="+mn-lt"/>
              </a:rPr>
              <a:t>kontroling</a:t>
            </a:r>
            <a:endParaRPr lang="sk-SK" sz="2000" dirty="0">
              <a:latin typeface="+mn-lt"/>
            </a:endParaRPr>
          </a:p>
          <a:p>
            <a:pPr algn="just">
              <a:lnSpc>
                <a:spcPct val="150000"/>
              </a:lnSpc>
            </a:pPr>
            <a:r>
              <a:rPr lang="sk-SK" sz="2000" dirty="0">
                <a:latin typeface="+mn-lt"/>
              </a:rPr>
              <a:t>Modul zabezpečuje podrobný rozbor činnosti firmy na úrovni plán - skutočnosť - minulý rok - odchýlky. Zahrňujú rozbor výsledkov spoločnosti, vývoja majetku a kapitálu, finančné toky, systém ukazovateľov finančnej a ekonomickej analýzy, pracovný kapitál, ekonomickú pridanú hodnotu a jej tvorbu.</a:t>
            </a:r>
          </a:p>
          <a:p>
            <a:pPr algn="just">
              <a:lnSpc>
                <a:spcPct val="150000"/>
              </a:lnSpc>
            </a:pPr>
            <a:endParaRPr lang="sk-SK" sz="2000" dirty="0">
              <a:latin typeface="+mn-lt"/>
            </a:endParaRPr>
          </a:p>
          <a:p>
            <a:pPr algn="just">
              <a:lnSpc>
                <a:spcPct val="150000"/>
              </a:lnSpc>
            </a:pPr>
            <a:endParaRPr lang="sk-SK" sz="2000" b="1" dirty="0">
              <a:latin typeface="+mn-lt"/>
            </a:endParaRPr>
          </a:p>
        </p:txBody>
      </p:sp>
    </p:spTree>
    <p:extLst>
      <p:ext uri="{BB962C8B-B14F-4D97-AF65-F5344CB8AC3E}">
        <p14:creationId xmlns:p14="http://schemas.microsoft.com/office/powerpoint/2010/main" val="217062372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189</a:t>
            </a:fld>
            <a:endParaRPr lang="sk-SK"/>
          </a:p>
        </p:txBody>
      </p:sp>
      <p:sp>
        <p:nvSpPr>
          <p:cNvPr id="3" name="BlokTextu 2"/>
          <p:cNvSpPr txBox="1"/>
          <p:nvPr/>
        </p:nvSpPr>
        <p:spPr>
          <a:xfrm>
            <a:off x="323528" y="188640"/>
            <a:ext cx="8568952" cy="6093976"/>
          </a:xfrm>
          <a:prstGeom prst="rect">
            <a:avLst/>
          </a:prstGeom>
          <a:noFill/>
        </p:spPr>
        <p:txBody>
          <a:bodyPr wrap="square" rtlCol="0">
            <a:spAutoFit/>
          </a:bodyPr>
          <a:lstStyle/>
          <a:p>
            <a:pPr algn="just">
              <a:lnSpc>
                <a:spcPct val="150000"/>
              </a:lnSpc>
            </a:pPr>
            <a:r>
              <a:rPr lang="sk-SK" sz="2000" b="1" dirty="0">
                <a:solidFill>
                  <a:srgbClr val="FFC000"/>
                </a:solidFill>
                <a:latin typeface="+mn-lt"/>
              </a:rPr>
              <a:t>Nákladový </a:t>
            </a:r>
            <a:r>
              <a:rPr lang="sk-SK" sz="2000" b="1" dirty="0" err="1" smtClean="0">
                <a:solidFill>
                  <a:srgbClr val="FFC000"/>
                </a:solidFill>
                <a:latin typeface="+mn-lt"/>
              </a:rPr>
              <a:t>kontrolli</a:t>
            </a:r>
            <a:r>
              <a:rPr lang="sk-SK" sz="2000" b="1" dirty="0" err="1" smtClean="0">
                <a:latin typeface="+mn-lt"/>
              </a:rPr>
              <a:t>ng</a:t>
            </a:r>
            <a:endParaRPr lang="sk-SK" sz="2000" dirty="0">
              <a:latin typeface="+mn-lt"/>
            </a:endParaRPr>
          </a:p>
          <a:p>
            <a:pPr algn="just">
              <a:lnSpc>
                <a:spcPct val="150000"/>
              </a:lnSpc>
            </a:pPr>
            <a:r>
              <a:rPr lang="sk-SK" sz="2000" dirty="0" smtClean="0">
                <a:latin typeface="+mn-lt"/>
              </a:rPr>
              <a:t>Modul </a:t>
            </a:r>
            <a:r>
              <a:rPr lang="sk-SK" sz="2000" dirty="0">
                <a:latin typeface="+mn-lt"/>
              </a:rPr>
              <a:t>nákladový </a:t>
            </a:r>
            <a:r>
              <a:rPr lang="sk-SK" sz="2000" dirty="0" err="1">
                <a:latin typeface="+mn-lt"/>
              </a:rPr>
              <a:t>kontroling</a:t>
            </a:r>
            <a:r>
              <a:rPr lang="sk-SK" sz="2000" dirty="0">
                <a:latin typeface="+mn-lt"/>
              </a:rPr>
              <a:t> umožňuje plánovať a sledovať výsledky spoločnosti na úrovni fixných a variabilných nákladov.</a:t>
            </a:r>
          </a:p>
          <a:p>
            <a:pPr algn="just">
              <a:lnSpc>
                <a:spcPct val="150000"/>
              </a:lnSpc>
            </a:pPr>
            <a:endParaRPr lang="sk-SK" sz="2000" b="1" dirty="0" smtClean="0">
              <a:solidFill>
                <a:srgbClr val="FFC000"/>
              </a:solidFill>
              <a:latin typeface="+mn-lt"/>
            </a:endParaRPr>
          </a:p>
          <a:p>
            <a:pPr algn="just">
              <a:lnSpc>
                <a:spcPct val="150000"/>
              </a:lnSpc>
            </a:pPr>
            <a:r>
              <a:rPr lang="sk-SK" sz="2000" b="1" dirty="0" smtClean="0">
                <a:latin typeface="+mn-lt"/>
              </a:rPr>
              <a:t>Kalkulácie </a:t>
            </a:r>
            <a:r>
              <a:rPr lang="sk-SK" sz="2000" b="1" dirty="0">
                <a:latin typeface="+mn-lt"/>
              </a:rPr>
              <a:t>a riadenie zisku</a:t>
            </a:r>
            <a:endParaRPr lang="sk-SK" sz="2000" dirty="0">
              <a:latin typeface="+mn-lt"/>
            </a:endParaRPr>
          </a:p>
          <a:p>
            <a:pPr algn="just">
              <a:lnSpc>
                <a:spcPct val="150000"/>
              </a:lnSpc>
            </a:pPr>
            <a:r>
              <a:rPr lang="sk-SK" sz="2000" dirty="0">
                <a:latin typeface="+mn-lt"/>
              </a:rPr>
              <a:t>Modul je spracovaný na úrovni manažérskych analýz, ktoré zostavujú a vyhodnocujú kalkulácie výrobkov vrátane kalkulácii zákazníkov.  Zahrňujú aj riadenie zisku a tvorbu cien. </a:t>
            </a:r>
          </a:p>
          <a:p>
            <a:pPr algn="just">
              <a:lnSpc>
                <a:spcPct val="150000"/>
              </a:lnSpc>
            </a:pPr>
            <a:endParaRPr lang="sk-SK" sz="2000" b="1" dirty="0" smtClean="0">
              <a:latin typeface="+mn-lt"/>
            </a:endParaRPr>
          </a:p>
          <a:p>
            <a:pPr algn="just">
              <a:lnSpc>
                <a:spcPct val="150000"/>
              </a:lnSpc>
            </a:pPr>
            <a:r>
              <a:rPr lang="sk-SK" sz="2000" b="1" dirty="0" smtClean="0">
                <a:solidFill>
                  <a:srgbClr val="FFC000"/>
                </a:solidFill>
                <a:latin typeface="+mn-lt"/>
              </a:rPr>
              <a:t>Strategický </a:t>
            </a:r>
            <a:r>
              <a:rPr lang="sk-SK" sz="2000" b="1" dirty="0" err="1">
                <a:solidFill>
                  <a:srgbClr val="FFC000"/>
                </a:solidFill>
                <a:latin typeface="+mn-lt"/>
              </a:rPr>
              <a:t>kontroli</a:t>
            </a:r>
            <a:r>
              <a:rPr lang="sk-SK" sz="2000" b="1" dirty="0" err="1">
                <a:latin typeface="+mn-lt"/>
              </a:rPr>
              <a:t>ng</a:t>
            </a:r>
            <a:endParaRPr lang="sk-SK" sz="2000" dirty="0">
              <a:latin typeface="+mn-lt"/>
            </a:endParaRPr>
          </a:p>
          <a:p>
            <a:pPr algn="just">
              <a:lnSpc>
                <a:spcPct val="150000"/>
              </a:lnSpc>
            </a:pPr>
            <a:r>
              <a:rPr lang="sk-SK" sz="2000" dirty="0">
                <a:latin typeface="+mn-lt"/>
              </a:rPr>
              <a:t>Modul umožňuje zostavenie marketingového plánu, definovanie cieľov a návrh stratégií spoločnosti. </a:t>
            </a:r>
          </a:p>
          <a:p>
            <a:pPr algn="just">
              <a:lnSpc>
                <a:spcPct val="150000"/>
              </a:lnSpc>
            </a:pPr>
            <a:endParaRPr lang="sk-SK" sz="2000" dirty="0">
              <a:latin typeface="+mn-lt"/>
            </a:endParaRPr>
          </a:p>
        </p:txBody>
      </p:sp>
    </p:spTree>
    <p:extLst>
      <p:ext uri="{BB962C8B-B14F-4D97-AF65-F5344CB8AC3E}">
        <p14:creationId xmlns:p14="http://schemas.microsoft.com/office/powerpoint/2010/main" val="2170623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19</a:t>
            </a:fld>
            <a:endParaRPr lang="sk-SK"/>
          </a:p>
        </p:txBody>
      </p:sp>
      <p:pic>
        <p:nvPicPr>
          <p:cNvPr id="4098" name="Picture 2" descr="C:\Users\PROJEKT\Desktop\Statekholder+Management+-+Defini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2656"/>
            <a:ext cx="8830567" cy="638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586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190</a:t>
            </a:fld>
            <a:endParaRPr lang="sk-SK"/>
          </a:p>
        </p:txBody>
      </p:sp>
      <p:sp>
        <p:nvSpPr>
          <p:cNvPr id="3" name="Obdĺžnik 2"/>
          <p:cNvSpPr/>
          <p:nvPr/>
        </p:nvSpPr>
        <p:spPr>
          <a:xfrm>
            <a:off x="395536" y="404664"/>
            <a:ext cx="8496944" cy="7017306"/>
          </a:xfrm>
          <a:prstGeom prst="rect">
            <a:avLst/>
          </a:prstGeom>
        </p:spPr>
        <p:txBody>
          <a:bodyPr wrap="square">
            <a:spAutoFit/>
          </a:bodyPr>
          <a:lstStyle/>
          <a:p>
            <a:pPr algn="just">
              <a:lnSpc>
                <a:spcPct val="150000"/>
              </a:lnSpc>
            </a:pPr>
            <a:r>
              <a:rPr lang="sk-SK" sz="2000" b="1" dirty="0">
                <a:solidFill>
                  <a:srgbClr val="FFC000"/>
                </a:solidFill>
                <a:latin typeface="+mn-lt"/>
              </a:rPr>
              <a:t>Hodnota firmy</a:t>
            </a:r>
            <a:endParaRPr lang="sk-SK" sz="2000" dirty="0">
              <a:solidFill>
                <a:srgbClr val="FFC000"/>
              </a:solidFill>
              <a:latin typeface="+mn-lt"/>
            </a:endParaRPr>
          </a:p>
          <a:p>
            <a:pPr algn="just">
              <a:lnSpc>
                <a:spcPct val="150000"/>
              </a:lnSpc>
            </a:pPr>
            <a:r>
              <a:rPr lang="sk-SK" sz="2000" dirty="0">
                <a:latin typeface="+mn-lt"/>
              </a:rPr>
              <a:t>Modul </a:t>
            </a:r>
            <a:r>
              <a:rPr lang="sk-SK" sz="2000" dirty="0" smtClean="0">
                <a:latin typeface="+mn-lt"/>
              </a:rPr>
              <a:t>poskytuje </a:t>
            </a:r>
            <a:r>
              <a:rPr lang="sk-SK" sz="2000" dirty="0">
                <a:latin typeface="+mn-lt"/>
              </a:rPr>
              <a:t>možnosť stanovenia hodnoty spoločnosti na základe  troch parametrov - finančná výkonnosť, úspešnosť firmy a marketing. </a:t>
            </a:r>
          </a:p>
          <a:p>
            <a:pPr algn="just">
              <a:lnSpc>
                <a:spcPct val="150000"/>
              </a:lnSpc>
            </a:pPr>
            <a:endParaRPr lang="sk-SK" sz="2000" b="1" dirty="0" smtClean="0">
              <a:latin typeface="+mn-lt"/>
            </a:endParaRPr>
          </a:p>
          <a:p>
            <a:pPr algn="just">
              <a:lnSpc>
                <a:spcPct val="150000"/>
              </a:lnSpc>
            </a:pPr>
            <a:r>
              <a:rPr lang="sk-SK" sz="2000" b="1" dirty="0" smtClean="0">
                <a:solidFill>
                  <a:srgbClr val="FFC000"/>
                </a:solidFill>
                <a:latin typeface="+mn-lt"/>
              </a:rPr>
              <a:t>Finančný </a:t>
            </a:r>
            <a:r>
              <a:rPr lang="sk-SK" sz="2000" b="1" dirty="0">
                <a:solidFill>
                  <a:srgbClr val="FFC000"/>
                </a:solidFill>
                <a:latin typeface="+mn-lt"/>
              </a:rPr>
              <a:t>plán</a:t>
            </a:r>
            <a:endParaRPr lang="sk-SK" sz="2000" dirty="0">
              <a:solidFill>
                <a:srgbClr val="FFC000"/>
              </a:solidFill>
              <a:latin typeface="+mn-lt"/>
            </a:endParaRPr>
          </a:p>
          <a:p>
            <a:pPr algn="just">
              <a:lnSpc>
                <a:spcPct val="150000"/>
              </a:lnSpc>
            </a:pPr>
            <a:r>
              <a:rPr lang="sk-SK" sz="2000" dirty="0">
                <a:latin typeface="+mn-lt"/>
              </a:rPr>
              <a:t>Táto časť systému umožňuje zostavenie finančného plánu spoločnosti   na 10 rokov. Program je schopný  zostaviť plán ziskov a strát - výsledovku a po doplnení pomocných údajov aj plánovanú bilanciu a finančné toky hotovosti. </a:t>
            </a:r>
          </a:p>
          <a:p>
            <a:pPr algn="just">
              <a:lnSpc>
                <a:spcPct val="150000"/>
              </a:lnSpc>
            </a:pPr>
            <a:endParaRPr lang="sk-SK" sz="2000" b="1" dirty="0" smtClean="0">
              <a:latin typeface="+mn-lt"/>
            </a:endParaRPr>
          </a:p>
          <a:p>
            <a:pPr algn="just">
              <a:lnSpc>
                <a:spcPct val="150000"/>
              </a:lnSpc>
            </a:pPr>
            <a:r>
              <a:rPr lang="sk-SK" sz="2000" b="1" dirty="0" smtClean="0">
                <a:solidFill>
                  <a:srgbClr val="FFC000"/>
                </a:solidFill>
                <a:latin typeface="+mn-lt"/>
              </a:rPr>
              <a:t>Hodnotenie </a:t>
            </a:r>
            <a:r>
              <a:rPr lang="sk-SK" sz="2000" b="1" dirty="0">
                <a:solidFill>
                  <a:srgbClr val="FFC000"/>
                </a:solidFill>
                <a:latin typeface="+mn-lt"/>
              </a:rPr>
              <a:t>výkonnosti firmy a pracovníko</a:t>
            </a:r>
            <a:r>
              <a:rPr lang="sk-SK" sz="2000" b="1" dirty="0">
                <a:latin typeface="+mn-lt"/>
              </a:rPr>
              <a:t>v</a:t>
            </a:r>
            <a:endParaRPr lang="sk-SK" sz="2000" dirty="0">
              <a:latin typeface="+mn-lt"/>
            </a:endParaRPr>
          </a:p>
          <a:p>
            <a:pPr algn="just">
              <a:lnSpc>
                <a:spcPct val="150000"/>
              </a:lnSpc>
            </a:pPr>
            <a:r>
              <a:rPr lang="sk-SK" sz="2000" dirty="0">
                <a:latin typeface="+mn-lt"/>
              </a:rPr>
              <a:t>Modul poskytuje hodnotenie výkonnosti pracovníkov na základe dotazníkových metód.</a:t>
            </a:r>
          </a:p>
          <a:p>
            <a:pPr algn="just">
              <a:lnSpc>
                <a:spcPct val="150000"/>
              </a:lnSpc>
            </a:pPr>
            <a:r>
              <a:rPr lang="sk-SK" sz="2000" dirty="0">
                <a:latin typeface="+mn-lt"/>
              </a:rPr>
              <a:t> </a:t>
            </a:r>
          </a:p>
          <a:p>
            <a:pPr algn="just">
              <a:lnSpc>
                <a:spcPct val="150000"/>
              </a:lnSpc>
            </a:pPr>
            <a:r>
              <a:rPr lang="sk-SK" sz="2000" dirty="0">
                <a:latin typeface="+mn-lt"/>
              </a:rPr>
              <a:t> </a:t>
            </a:r>
          </a:p>
        </p:txBody>
      </p:sp>
    </p:spTree>
    <p:extLst>
      <p:ext uri="{BB962C8B-B14F-4D97-AF65-F5344CB8AC3E}">
        <p14:creationId xmlns:p14="http://schemas.microsoft.com/office/powerpoint/2010/main" val="217062372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191</a:t>
            </a:fld>
            <a:endParaRPr lang="sk-SK"/>
          </a:p>
        </p:txBody>
      </p:sp>
      <p:sp>
        <p:nvSpPr>
          <p:cNvPr id="3" name="Obdĺžnik 2"/>
          <p:cNvSpPr/>
          <p:nvPr/>
        </p:nvSpPr>
        <p:spPr>
          <a:xfrm>
            <a:off x="251520" y="197346"/>
            <a:ext cx="8712968" cy="5262979"/>
          </a:xfrm>
          <a:prstGeom prst="rect">
            <a:avLst/>
          </a:prstGeom>
        </p:spPr>
        <p:txBody>
          <a:bodyPr wrap="square">
            <a:spAutoFit/>
          </a:bodyPr>
          <a:lstStyle/>
          <a:p>
            <a:pPr algn="just"/>
            <a:r>
              <a:rPr lang="sk-SK" sz="3600" dirty="0" smtClean="0">
                <a:solidFill>
                  <a:srgbClr val="FFC000"/>
                </a:solidFill>
                <a:effectLst>
                  <a:outerShdw blurRad="38100" dist="38100" dir="2700000" algn="tl">
                    <a:srgbClr val="000000">
                      <a:alpha val="43137"/>
                    </a:srgbClr>
                  </a:outerShdw>
                </a:effectLst>
                <a:latin typeface="+mj-lt"/>
              </a:rPr>
              <a:t>Informačný systém Microsoft </a:t>
            </a:r>
            <a:r>
              <a:rPr lang="sk-SK" sz="3600" dirty="0">
                <a:solidFill>
                  <a:srgbClr val="FFC000"/>
                </a:solidFill>
                <a:effectLst>
                  <a:outerShdw blurRad="38100" dist="38100" dir="2700000" algn="tl">
                    <a:srgbClr val="000000">
                      <a:alpha val="43137"/>
                    </a:srgbClr>
                  </a:outerShdw>
                </a:effectLst>
                <a:latin typeface="+mj-lt"/>
              </a:rPr>
              <a:t>Dynamics </a:t>
            </a:r>
            <a:r>
              <a:rPr lang="sk-SK" sz="3600" dirty="0" smtClean="0">
                <a:solidFill>
                  <a:srgbClr val="FFC000"/>
                </a:solidFill>
                <a:effectLst>
                  <a:outerShdw blurRad="38100" dist="38100" dir="2700000" algn="tl">
                    <a:srgbClr val="000000">
                      <a:alpha val="43137"/>
                    </a:srgbClr>
                  </a:outerShdw>
                </a:effectLst>
                <a:latin typeface="+mj-lt"/>
              </a:rPr>
              <a:t>NAV</a:t>
            </a:r>
          </a:p>
          <a:p>
            <a:pPr algn="just"/>
            <a:endParaRPr lang="sk-SK" sz="2000" b="1" dirty="0">
              <a:latin typeface="+mn-lt"/>
            </a:endParaRPr>
          </a:p>
          <a:p>
            <a:pPr algn="just"/>
            <a:r>
              <a:rPr lang="sk-SK" sz="2000" dirty="0" smtClean="0">
                <a:latin typeface="+mn-lt"/>
              </a:rPr>
              <a:t>Tento </a:t>
            </a:r>
            <a:r>
              <a:rPr lang="sk-SK" sz="2000" dirty="0">
                <a:latin typeface="+mn-lt"/>
              </a:rPr>
              <a:t>systém je využívaný stavebnými podnikmi na celom svete, keďže sa jedná o produkt z dielne Microsoftu. Systém umožňuje výrobné  a finančné sledovanie stavebnej činnosti v prostredí Microsoft Dynamics </a:t>
            </a:r>
            <a:r>
              <a:rPr lang="sk-SK" sz="2000" dirty="0" smtClean="0">
                <a:latin typeface="+mn-lt"/>
              </a:rPr>
              <a:t>NAV. Modul </a:t>
            </a:r>
            <a:r>
              <a:rPr lang="sk-SK" sz="2000" b="1" dirty="0">
                <a:latin typeface="+mn-lt"/>
              </a:rPr>
              <a:t>Stavebná výroba</a:t>
            </a:r>
            <a:r>
              <a:rPr lang="sk-SK" sz="2000" dirty="0">
                <a:latin typeface="+mn-lt"/>
              </a:rPr>
              <a:t>  umožňuje riadenie stavebnej činnosti z pohľadu uskutočňovania  projektov  či zákaziek</a:t>
            </a:r>
            <a:r>
              <a:rPr lang="sk-SK" sz="2000" dirty="0" smtClean="0">
                <a:latin typeface="+mn-lt"/>
              </a:rPr>
              <a:t>.</a:t>
            </a:r>
          </a:p>
          <a:p>
            <a:pPr algn="just"/>
            <a:endParaRPr lang="sk-SK" sz="2000" dirty="0" smtClean="0">
              <a:latin typeface="+mn-lt"/>
            </a:endParaRPr>
          </a:p>
          <a:p>
            <a:pPr lvl="0" algn="just"/>
            <a:r>
              <a:rPr lang="sk-SK" sz="2000" dirty="0">
                <a:latin typeface="+mn-lt"/>
              </a:rPr>
              <a:t>Zákazky sú evidované na Karte projektu, kde sú dostupné </a:t>
            </a:r>
            <a:r>
              <a:rPr lang="sk-SK" sz="2000" dirty="0" smtClean="0">
                <a:latin typeface="+mn-lt"/>
              </a:rPr>
              <a:t>informácie:</a:t>
            </a:r>
          </a:p>
          <a:p>
            <a:pPr lvl="0" algn="just"/>
            <a:endParaRPr lang="sk-SK" sz="2000" dirty="0" smtClean="0">
              <a:latin typeface="+mn-lt"/>
            </a:endParaRPr>
          </a:p>
          <a:p>
            <a:pPr marL="342900" lvl="0" indent="-342900" algn="just">
              <a:buFont typeface="Wingdings" pitchFamily="2" charset="2"/>
              <a:buChar char="Ø"/>
            </a:pPr>
            <a:r>
              <a:rPr lang="sk-SK" sz="2000" dirty="0" smtClean="0">
                <a:latin typeface="+mn-lt"/>
              </a:rPr>
              <a:t>cena </a:t>
            </a:r>
            <a:r>
              <a:rPr lang="sk-SK" sz="2000" dirty="0">
                <a:latin typeface="+mn-lt"/>
              </a:rPr>
              <a:t>zákazky, ktorá sa zobrazí z</a:t>
            </a:r>
            <a:r>
              <a:rPr lang="sk-SK" sz="2000" dirty="0" smtClean="0">
                <a:latin typeface="+mn-lt"/>
              </a:rPr>
              <a:t> </a:t>
            </a:r>
            <a:r>
              <a:rPr lang="sk-SK" sz="2000" dirty="0">
                <a:latin typeface="+mn-lt"/>
              </a:rPr>
              <a:t>rozpočtu </a:t>
            </a:r>
            <a:r>
              <a:rPr lang="sk-SK" sz="2000" dirty="0" smtClean="0">
                <a:latin typeface="+mn-lt"/>
              </a:rPr>
              <a:t>projektu</a:t>
            </a:r>
            <a:endParaRPr lang="sk-SK" sz="2000" dirty="0">
              <a:latin typeface="+mn-lt"/>
            </a:endParaRPr>
          </a:p>
          <a:p>
            <a:pPr marL="342900" lvl="0" indent="-342900" algn="just">
              <a:buFont typeface="Wingdings" pitchFamily="2" charset="2"/>
              <a:buChar char="Ø"/>
            </a:pPr>
            <a:r>
              <a:rPr lang="sk-SK" sz="2000" dirty="0" smtClean="0">
                <a:latin typeface="+mn-lt"/>
              </a:rPr>
              <a:t>číslo </a:t>
            </a:r>
            <a:r>
              <a:rPr lang="sk-SK" sz="2000" dirty="0">
                <a:latin typeface="+mn-lt"/>
              </a:rPr>
              <a:t>hlavnej zmluvy a všetkých </a:t>
            </a:r>
            <a:r>
              <a:rPr lang="sk-SK" sz="2000" dirty="0" smtClean="0">
                <a:latin typeface="+mn-lt"/>
              </a:rPr>
              <a:t>dodatkov</a:t>
            </a:r>
          </a:p>
          <a:p>
            <a:pPr marL="342900" lvl="0" indent="-342900" algn="just">
              <a:buFont typeface="Wingdings" pitchFamily="2" charset="2"/>
              <a:buChar char="Ø"/>
            </a:pPr>
            <a:r>
              <a:rPr lang="sk-SK" sz="2000" dirty="0" smtClean="0">
                <a:latin typeface="+mn-lt"/>
              </a:rPr>
              <a:t>zmluvné </a:t>
            </a:r>
            <a:r>
              <a:rPr lang="sk-SK" sz="2000" dirty="0">
                <a:latin typeface="+mn-lt"/>
              </a:rPr>
              <a:t>termíny začatia a ukončenia </a:t>
            </a:r>
            <a:r>
              <a:rPr lang="sk-SK" sz="2000" dirty="0" smtClean="0">
                <a:latin typeface="+mn-lt"/>
              </a:rPr>
              <a:t>projektu</a:t>
            </a:r>
          </a:p>
          <a:p>
            <a:pPr marL="342900" lvl="0" indent="-342900" algn="just">
              <a:buFont typeface="Wingdings" pitchFamily="2" charset="2"/>
              <a:buChar char="Ø"/>
            </a:pPr>
            <a:r>
              <a:rPr lang="sk-SK" sz="2000" dirty="0" smtClean="0">
                <a:latin typeface="+mn-lt"/>
              </a:rPr>
              <a:t>doba </a:t>
            </a:r>
            <a:r>
              <a:rPr lang="sk-SK" sz="2000" dirty="0">
                <a:latin typeface="+mn-lt"/>
              </a:rPr>
              <a:t>záruky a termín ukončenia </a:t>
            </a:r>
            <a:r>
              <a:rPr lang="sk-SK" sz="2000" dirty="0" smtClean="0">
                <a:latin typeface="+mn-lt"/>
              </a:rPr>
              <a:t>záruky</a:t>
            </a:r>
          </a:p>
          <a:p>
            <a:pPr marL="342900" lvl="0" indent="-342900" algn="just">
              <a:buFont typeface="Wingdings" pitchFamily="2" charset="2"/>
              <a:buChar char="Ø"/>
            </a:pPr>
            <a:r>
              <a:rPr lang="sk-SK" sz="2000" dirty="0" smtClean="0">
                <a:latin typeface="+mn-lt"/>
              </a:rPr>
              <a:t>stav </a:t>
            </a:r>
            <a:r>
              <a:rPr lang="sk-SK" sz="2000" dirty="0">
                <a:latin typeface="+mn-lt"/>
              </a:rPr>
              <a:t>nedokončenej </a:t>
            </a:r>
            <a:r>
              <a:rPr lang="sk-SK" sz="2000" dirty="0" smtClean="0">
                <a:latin typeface="+mn-lt"/>
              </a:rPr>
              <a:t>výroby</a:t>
            </a:r>
            <a:endParaRPr lang="sk-SK" sz="2000" dirty="0">
              <a:latin typeface="+mn-lt"/>
            </a:endParaRPr>
          </a:p>
          <a:p>
            <a:pPr algn="just"/>
            <a:endParaRPr lang="sk-SK" sz="2000" dirty="0">
              <a:latin typeface="+mn-lt"/>
            </a:endParaRPr>
          </a:p>
        </p:txBody>
      </p:sp>
    </p:spTree>
    <p:extLst>
      <p:ext uri="{BB962C8B-B14F-4D97-AF65-F5344CB8AC3E}">
        <p14:creationId xmlns:p14="http://schemas.microsoft.com/office/powerpoint/2010/main" val="17403749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192</a:t>
            </a:fld>
            <a:endParaRPr lang="sk-SK"/>
          </a:p>
        </p:txBody>
      </p:sp>
      <p:pic>
        <p:nvPicPr>
          <p:cNvPr id="4098" name="Picture 2" descr="NAV 2009PivotT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77" y="116632"/>
            <a:ext cx="8602114" cy="62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lokTextu 2"/>
          <p:cNvSpPr txBox="1"/>
          <p:nvPr/>
        </p:nvSpPr>
        <p:spPr>
          <a:xfrm>
            <a:off x="1043608" y="6367929"/>
            <a:ext cx="7200800" cy="646331"/>
          </a:xfrm>
          <a:prstGeom prst="rect">
            <a:avLst/>
          </a:prstGeom>
          <a:noFill/>
        </p:spPr>
        <p:txBody>
          <a:bodyPr wrap="square" rtlCol="0">
            <a:spAutoFit/>
          </a:bodyPr>
          <a:lstStyle/>
          <a:p>
            <a:pPr algn="just"/>
            <a:r>
              <a:rPr lang="sk-SK" b="1" dirty="0">
                <a:latin typeface="+mn-lt"/>
              </a:rPr>
              <a:t>Obr. 3 </a:t>
            </a:r>
            <a:r>
              <a:rPr lang="sk-SK" dirty="0">
                <a:latin typeface="+mn-lt"/>
              </a:rPr>
              <a:t>Programové prostredie Microsoft Dynamics NAV [11]</a:t>
            </a:r>
          </a:p>
          <a:p>
            <a:pPr algn="just"/>
            <a:endParaRPr lang="sk-SK" dirty="0">
              <a:latin typeface="+mn-lt"/>
            </a:endParaRPr>
          </a:p>
        </p:txBody>
      </p:sp>
    </p:spTree>
    <p:extLst>
      <p:ext uri="{BB962C8B-B14F-4D97-AF65-F5344CB8AC3E}">
        <p14:creationId xmlns:p14="http://schemas.microsoft.com/office/powerpoint/2010/main" val="174037498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193</a:t>
            </a:fld>
            <a:endParaRPr lang="sk-SK"/>
          </a:p>
        </p:txBody>
      </p:sp>
      <p:sp>
        <p:nvSpPr>
          <p:cNvPr id="3" name="Obdĺžnik 2"/>
          <p:cNvSpPr/>
          <p:nvPr/>
        </p:nvSpPr>
        <p:spPr>
          <a:xfrm>
            <a:off x="179512" y="260648"/>
            <a:ext cx="8712968" cy="3266985"/>
          </a:xfrm>
          <a:prstGeom prst="rect">
            <a:avLst/>
          </a:prstGeom>
        </p:spPr>
        <p:txBody>
          <a:bodyPr wrap="square">
            <a:spAutoFit/>
          </a:bodyPr>
          <a:lstStyle/>
          <a:p>
            <a:pPr algn="just">
              <a:lnSpc>
                <a:spcPct val="150000"/>
              </a:lnSpc>
            </a:pPr>
            <a:r>
              <a:rPr lang="sk-SK" sz="2000" dirty="0">
                <a:latin typeface="+mn-lt"/>
              </a:rPr>
              <a:t>Modul </a:t>
            </a:r>
            <a:r>
              <a:rPr lang="sk-SK" sz="2000" dirty="0" err="1">
                <a:latin typeface="+mn-lt"/>
              </a:rPr>
              <a:t>kontrolingu</a:t>
            </a:r>
            <a:r>
              <a:rPr lang="sk-SK" sz="2000" dirty="0">
                <a:latin typeface="+mn-lt"/>
              </a:rPr>
              <a:t> poskytuje možnosť porovnania plánu so skutočnosťou pomocou individuálnych variabilných zostáv  a umožňuje aj tvorbu rôznych štatistických výstupov.  Je možné sledovať jednotlivé nákladové druhy napr. materiál, práca, spotreba zdrojov a pod. v merných jednotkách a finančnom  vyjadrení a vyhodnocovať tak odchýlky skutočnej spotreby voči predpokladom konkrétneho rozpočtu. Priebežne je tak možné v aktuálnom čase sledovať plánovanú spotrebu materiálu a práce.</a:t>
            </a:r>
          </a:p>
        </p:txBody>
      </p:sp>
    </p:spTree>
    <p:extLst>
      <p:ext uri="{BB962C8B-B14F-4D97-AF65-F5344CB8AC3E}">
        <p14:creationId xmlns:p14="http://schemas.microsoft.com/office/powerpoint/2010/main" val="174037498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194</a:t>
            </a:fld>
            <a:endParaRPr lang="sk-SK"/>
          </a:p>
        </p:txBody>
      </p:sp>
      <p:sp>
        <p:nvSpPr>
          <p:cNvPr id="3" name="Obdĺžnik 2"/>
          <p:cNvSpPr/>
          <p:nvPr/>
        </p:nvSpPr>
        <p:spPr>
          <a:xfrm>
            <a:off x="179512" y="0"/>
            <a:ext cx="8640960" cy="6924973"/>
          </a:xfrm>
          <a:prstGeom prst="rect">
            <a:avLst/>
          </a:prstGeom>
        </p:spPr>
        <p:txBody>
          <a:bodyPr wrap="square">
            <a:spAutoFit/>
          </a:bodyPr>
          <a:lstStyle/>
          <a:p>
            <a:pPr algn="ctr">
              <a:lnSpc>
                <a:spcPct val="150000"/>
              </a:lnSpc>
            </a:pPr>
            <a:r>
              <a:rPr lang="sk-SK" sz="3600" dirty="0">
                <a:solidFill>
                  <a:srgbClr val="FFC000"/>
                </a:solidFill>
                <a:effectLst>
                  <a:outerShdw blurRad="38100" dist="38100" dir="2700000" algn="tl">
                    <a:srgbClr val="000000">
                      <a:alpha val="43137"/>
                    </a:srgbClr>
                  </a:outerShdw>
                </a:effectLst>
                <a:latin typeface="+mj-lt"/>
              </a:rPr>
              <a:t>Microsoft </a:t>
            </a:r>
            <a:r>
              <a:rPr lang="sk-SK" sz="3600" dirty="0" err="1">
                <a:solidFill>
                  <a:srgbClr val="FFC000"/>
                </a:solidFill>
                <a:effectLst>
                  <a:outerShdw blurRad="38100" dist="38100" dir="2700000" algn="tl">
                    <a:srgbClr val="000000">
                      <a:alpha val="43137"/>
                    </a:srgbClr>
                  </a:outerShdw>
                </a:effectLst>
                <a:latin typeface="+mj-lt"/>
              </a:rPr>
              <a:t>Business</a:t>
            </a:r>
            <a:r>
              <a:rPr lang="sk-SK" sz="3600" dirty="0">
                <a:solidFill>
                  <a:srgbClr val="FFC000"/>
                </a:solidFill>
                <a:effectLst>
                  <a:outerShdw blurRad="38100" dist="38100" dir="2700000" algn="tl">
                    <a:srgbClr val="000000">
                      <a:alpha val="43137"/>
                    </a:srgbClr>
                  </a:outerShdw>
                </a:effectLst>
                <a:latin typeface="+mj-lt"/>
              </a:rPr>
              <a:t> </a:t>
            </a:r>
            <a:r>
              <a:rPr lang="sk-SK" sz="3600" dirty="0" err="1">
                <a:solidFill>
                  <a:srgbClr val="FFC000"/>
                </a:solidFill>
                <a:effectLst>
                  <a:outerShdw blurRad="38100" dist="38100" dir="2700000" algn="tl">
                    <a:srgbClr val="000000">
                      <a:alpha val="43137"/>
                    </a:srgbClr>
                  </a:outerShdw>
                </a:effectLst>
                <a:latin typeface="+mj-lt"/>
              </a:rPr>
              <a:t>Solutions</a:t>
            </a:r>
            <a:r>
              <a:rPr lang="sk-SK" sz="3600" dirty="0">
                <a:solidFill>
                  <a:srgbClr val="FFC000"/>
                </a:solidFill>
                <a:effectLst>
                  <a:outerShdw blurRad="38100" dist="38100" dir="2700000" algn="tl">
                    <a:srgbClr val="000000">
                      <a:alpha val="43137"/>
                    </a:srgbClr>
                  </a:outerShdw>
                </a:effectLst>
                <a:latin typeface="+mj-lt"/>
              </a:rPr>
              <a:t> – Navision</a:t>
            </a:r>
          </a:p>
          <a:p>
            <a:pPr algn="just">
              <a:lnSpc>
                <a:spcPct val="150000"/>
              </a:lnSpc>
            </a:pPr>
            <a:r>
              <a:rPr lang="sk-SK" sz="2000" dirty="0">
                <a:latin typeface="+mn-lt"/>
              </a:rPr>
              <a:t>Informačný systém Microsoft </a:t>
            </a:r>
            <a:r>
              <a:rPr lang="sk-SK" sz="2000" dirty="0" err="1">
                <a:latin typeface="+mn-lt"/>
              </a:rPr>
              <a:t>Business</a:t>
            </a:r>
            <a:r>
              <a:rPr lang="sk-SK" sz="2000" dirty="0">
                <a:latin typeface="+mn-lt"/>
              </a:rPr>
              <a:t> </a:t>
            </a:r>
            <a:r>
              <a:rPr lang="sk-SK" sz="2000" dirty="0" err="1">
                <a:latin typeface="+mn-lt"/>
              </a:rPr>
              <a:t>Solutions</a:t>
            </a:r>
            <a:r>
              <a:rPr lang="sk-SK" sz="2000" dirty="0">
                <a:latin typeface="+mn-lt"/>
              </a:rPr>
              <a:t> – Navision je celosvetovo využívaný systém v sektore stavebníctva. Systém umožňuje:</a:t>
            </a:r>
          </a:p>
          <a:p>
            <a:pPr algn="just">
              <a:lnSpc>
                <a:spcPct val="150000"/>
              </a:lnSpc>
            </a:pPr>
            <a:endParaRPr lang="sk-SK" sz="2000" dirty="0">
              <a:latin typeface="+mn-lt"/>
            </a:endParaRPr>
          </a:p>
          <a:p>
            <a:pPr marL="342900" lvl="0" indent="-342900" algn="just">
              <a:lnSpc>
                <a:spcPct val="150000"/>
              </a:lnSpc>
              <a:buFont typeface="Wingdings" pitchFamily="2" charset="2"/>
              <a:buChar char="Ø"/>
            </a:pPr>
            <a:r>
              <a:rPr lang="sk-SK" sz="2000" dirty="0">
                <a:latin typeface="+mn-lt"/>
              </a:rPr>
              <a:t>komplexne podchytiť oblasť riadenia stavebnej výroby. Integrovať nástroje pre kontrolu a vyhodnocovanie jednotlivých zákaziek, </a:t>
            </a:r>
          </a:p>
          <a:p>
            <a:pPr marL="457200" lvl="0" indent="-457200" algn="just">
              <a:lnSpc>
                <a:spcPct val="150000"/>
              </a:lnSpc>
              <a:buFont typeface="Wingdings" pitchFamily="2" charset="2"/>
              <a:buChar char="Ø"/>
            </a:pPr>
            <a:r>
              <a:rPr lang="sk-SK" sz="2000" dirty="0">
                <a:latin typeface="+mn-lt"/>
              </a:rPr>
              <a:t>centralizovať podnikový informačný systém, </a:t>
            </a:r>
          </a:p>
          <a:p>
            <a:pPr marL="342900" lvl="0" indent="-342900" algn="just">
              <a:lnSpc>
                <a:spcPct val="150000"/>
              </a:lnSpc>
              <a:buFont typeface="Wingdings" pitchFamily="2" charset="2"/>
              <a:buChar char="Ø"/>
            </a:pPr>
            <a:r>
              <a:rPr lang="sk-SK" sz="2000" dirty="0">
                <a:latin typeface="+mn-lt"/>
              </a:rPr>
              <a:t>zjednotiť spôsob evidencie a spracovávania údajov pre jednotlivé časti stavebných podnikov. Integrovať stavebnú výroby s účtovníctvom, riadením dopravy a mechanizácie, procesom nákupu, skladovej evidencie a fakturácie, </a:t>
            </a:r>
          </a:p>
          <a:p>
            <a:pPr marL="342900" lvl="0" indent="-342900" algn="just">
              <a:lnSpc>
                <a:spcPct val="150000"/>
              </a:lnSpc>
              <a:buFont typeface="Wingdings" pitchFamily="2" charset="2"/>
              <a:buChar char="Ø"/>
            </a:pPr>
            <a:r>
              <a:rPr lang="sk-SK" sz="2000" dirty="0">
                <a:latin typeface="+mn-lt"/>
              </a:rPr>
              <a:t>implementovať informačný systém, ktorý je </a:t>
            </a:r>
            <a:r>
              <a:rPr lang="sk-SK" sz="2000" dirty="0" smtClean="0">
                <a:latin typeface="+mn-lt"/>
              </a:rPr>
              <a:t>štruktúrovaný </a:t>
            </a:r>
            <a:r>
              <a:rPr lang="sk-SK" sz="2000" dirty="0">
                <a:latin typeface="+mn-lt"/>
              </a:rPr>
              <a:t>a prispôsobiteľný požiadavkám stavebného podniku a poskytne  platformu pre rozvoj podnikového informačného systému v budúcnosti </a:t>
            </a:r>
          </a:p>
        </p:txBody>
      </p:sp>
    </p:spTree>
    <p:extLst>
      <p:ext uri="{BB962C8B-B14F-4D97-AF65-F5344CB8AC3E}">
        <p14:creationId xmlns:p14="http://schemas.microsoft.com/office/powerpoint/2010/main" val="361402817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195</a:t>
            </a:fld>
            <a:endParaRPr lang="sk-SK"/>
          </a:p>
        </p:txBody>
      </p:sp>
      <p:sp>
        <p:nvSpPr>
          <p:cNvPr id="3" name="Obdĺžnik 2"/>
          <p:cNvSpPr/>
          <p:nvPr/>
        </p:nvSpPr>
        <p:spPr>
          <a:xfrm>
            <a:off x="179512" y="116632"/>
            <a:ext cx="8712968" cy="5122941"/>
          </a:xfrm>
          <a:prstGeom prst="rect">
            <a:avLst/>
          </a:prstGeom>
        </p:spPr>
        <p:txBody>
          <a:bodyPr wrap="square">
            <a:spAutoFit/>
          </a:bodyPr>
          <a:lstStyle/>
          <a:p>
            <a:pPr algn="just">
              <a:lnSpc>
                <a:spcPct val="150000"/>
              </a:lnSpc>
            </a:pPr>
            <a:r>
              <a:rPr lang="sk-SK" sz="2000" dirty="0" smtClean="0">
                <a:latin typeface="+mn-lt"/>
              </a:rPr>
              <a:t> </a:t>
            </a:r>
          </a:p>
          <a:p>
            <a:pPr algn="just">
              <a:lnSpc>
                <a:spcPct val="150000"/>
              </a:lnSpc>
            </a:pPr>
            <a:r>
              <a:rPr lang="sk-SK" sz="2000" dirty="0">
                <a:latin typeface="+mn-lt"/>
              </a:rPr>
              <a:t>Program umožňuje </a:t>
            </a:r>
            <a:r>
              <a:rPr lang="sk-SK" sz="2000" dirty="0" err="1" smtClean="0">
                <a:latin typeface="+mn-lt"/>
              </a:rPr>
              <a:t>štruktúrovať</a:t>
            </a:r>
            <a:r>
              <a:rPr lang="sk-SK" sz="2000" dirty="0" smtClean="0">
                <a:latin typeface="+mn-lt"/>
              </a:rPr>
              <a:t> </a:t>
            </a:r>
            <a:r>
              <a:rPr lang="sk-SK" sz="2000" dirty="0">
                <a:latin typeface="+mn-lt"/>
              </a:rPr>
              <a:t>jednotlivé fázy stavebnej činnosti podniku  nasledovne: </a:t>
            </a:r>
          </a:p>
          <a:p>
            <a:pPr algn="just">
              <a:lnSpc>
                <a:spcPct val="150000"/>
              </a:lnSpc>
            </a:pPr>
            <a:endParaRPr lang="sk-SK" sz="2000" dirty="0">
              <a:latin typeface="+mn-lt"/>
            </a:endParaRPr>
          </a:p>
          <a:p>
            <a:pPr marL="342900" lvl="0" indent="-342900" algn="just">
              <a:lnSpc>
                <a:spcPct val="150000"/>
              </a:lnSpc>
              <a:buFont typeface="Wingdings" pitchFamily="2" charset="2"/>
              <a:buChar char="Ø"/>
            </a:pPr>
            <a:r>
              <a:rPr lang="sk-SK" sz="2000" dirty="0">
                <a:latin typeface="+mn-lt"/>
              </a:rPr>
              <a:t>proces vzniku dopytu na realizáciu stavebnej </a:t>
            </a:r>
            <a:r>
              <a:rPr lang="sk-SK" sz="2000" dirty="0" smtClean="0">
                <a:latin typeface="+mn-lt"/>
              </a:rPr>
              <a:t>zákazky</a:t>
            </a:r>
            <a:endParaRPr lang="sk-SK" sz="2000" dirty="0">
              <a:latin typeface="+mn-lt"/>
            </a:endParaRPr>
          </a:p>
          <a:p>
            <a:pPr marL="342900" lvl="0" indent="-342900" algn="just">
              <a:lnSpc>
                <a:spcPct val="150000"/>
              </a:lnSpc>
              <a:buFont typeface="Wingdings" pitchFamily="2" charset="2"/>
              <a:buChar char="Ø"/>
            </a:pPr>
            <a:r>
              <a:rPr lang="sk-SK" sz="2000" dirty="0">
                <a:latin typeface="+mn-lt"/>
              </a:rPr>
              <a:t>proces vzniku ponuky na realizáciu stavebnej </a:t>
            </a:r>
            <a:r>
              <a:rPr lang="sk-SK" sz="2000" dirty="0" smtClean="0">
                <a:latin typeface="+mn-lt"/>
              </a:rPr>
              <a:t>zákazky </a:t>
            </a:r>
            <a:endParaRPr lang="sk-SK" sz="2000" dirty="0">
              <a:latin typeface="+mn-lt"/>
            </a:endParaRPr>
          </a:p>
          <a:p>
            <a:pPr marL="342900" lvl="0" indent="-342900" algn="just">
              <a:lnSpc>
                <a:spcPct val="150000"/>
              </a:lnSpc>
              <a:buFont typeface="Wingdings" pitchFamily="2" charset="2"/>
              <a:buChar char="Ø"/>
            </a:pPr>
            <a:r>
              <a:rPr lang="sk-SK" sz="2000" dirty="0">
                <a:latin typeface="+mn-lt"/>
              </a:rPr>
              <a:t>proces vzniku stavebnej </a:t>
            </a:r>
            <a:r>
              <a:rPr lang="sk-SK" sz="2000" dirty="0" smtClean="0">
                <a:latin typeface="+mn-lt"/>
              </a:rPr>
              <a:t>zákazky</a:t>
            </a:r>
            <a:endParaRPr lang="sk-SK" sz="2000" dirty="0">
              <a:latin typeface="+mn-lt"/>
            </a:endParaRPr>
          </a:p>
          <a:p>
            <a:pPr marL="342900" lvl="0" indent="-342900" algn="just">
              <a:lnSpc>
                <a:spcPct val="150000"/>
              </a:lnSpc>
              <a:buFont typeface="Wingdings" pitchFamily="2" charset="2"/>
              <a:buChar char="Ø"/>
            </a:pPr>
            <a:r>
              <a:rPr lang="sk-SK" sz="2000" dirty="0">
                <a:latin typeface="+mn-lt"/>
              </a:rPr>
              <a:t>rozpočet stavebnej </a:t>
            </a:r>
            <a:r>
              <a:rPr lang="sk-SK" sz="2000" dirty="0" smtClean="0">
                <a:latin typeface="+mn-lt"/>
              </a:rPr>
              <a:t>zákazky</a:t>
            </a:r>
            <a:endParaRPr lang="sk-SK" sz="2000" dirty="0">
              <a:latin typeface="+mn-lt"/>
            </a:endParaRPr>
          </a:p>
          <a:p>
            <a:pPr marL="342900" lvl="0" indent="-342900" algn="just">
              <a:lnSpc>
                <a:spcPct val="150000"/>
              </a:lnSpc>
              <a:buFont typeface="Wingdings" pitchFamily="2" charset="2"/>
              <a:buChar char="Ø"/>
            </a:pPr>
            <a:r>
              <a:rPr lang="sk-SK" sz="2000" dirty="0">
                <a:latin typeface="+mn-lt"/>
              </a:rPr>
              <a:t>položky stavebnej zákazky a ich </a:t>
            </a:r>
            <a:r>
              <a:rPr lang="sk-SK" sz="2000" dirty="0" smtClean="0">
                <a:latin typeface="+mn-lt"/>
              </a:rPr>
              <a:t>vznik</a:t>
            </a:r>
            <a:endParaRPr lang="sk-SK" sz="2000" dirty="0">
              <a:latin typeface="+mn-lt"/>
            </a:endParaRPr>
          </a:p>
          <a:p>
            <a:pPr marL="342900" lvl="0" indent="-342900" algn="just">
              <a:lnSpc>
                <a:spcPct val="150000"/>
              </a:lnSpc>
              <a:buFont typeface="Wingdings" pitchFamily="2" charset="2"/>
              <a:buChar char="Ø"/>
            </a:pPr>
            <a:r>
              <a:rPr lang="sk-SK" sz="2000" dirty="0">
                <a:latin typeface="+mn-lt"/>
              </a:rPr>
              <a:t>fakturácia stavebnej </a:t>
            </a:r>
            <a:r>
              <a:rPr lang="sk-SK" sz="2000" dirty="0" smtClean="0">
                <a:latin typeface="+mn-lt"/>
              </a:rPr>
              <a:t>zákazky</a:t>
            </a:r>
            <a:endParaRPr lang="sk-SK" sz="2000" dirty="0">
              <a:latin typeface="+mn-lt"/>
            </a:endParaRPr>
          </a:p>
          <a:p>
            <a:pPr marL="342900" lvl="0" indent="-342900" algn="just">
              <a:lnSpc>
                <a:spcPct val="150000"/>
              </a:lnSpc>
              <a:buFont typeface="Wingdings" pitchFamily="2" charset="2"/>
              <a:buChar char="Ø"/>
            </a:pPr>
            <a:r>
              <a:rPr lang="sk-SK" sz="2000" dirty="0" err="1">
                <a:latin typeface="+mn-lt"/>
              </a:rPr>
              <a:t>kontroling</a:t>
            </a:r>
            <a:r>
              <a:rPr lang="sk-SK" sz="2000" dirty="0">
                <a:latin typeface="+mn-lt"/>
              </a:rPr>
              <a:t> stavebnej </a:t>
            </a:r>
            <a:r>
              <a:rPr lang="sk-SK" sz="2000" dirty="0" smtClean="0">
                <a:latin typeface="+mn-lt"/>
              </a:rPr>
              <a:t>zákazky</a:t>
            </a:r>
            <a:endParaRPr lang="sk-SK" sz="2000" dirty="0">
              <a:latin typeface="+mn-lt"/>
            </a:endParaRPr>
          </a:p>
        </p:txBody>
      </p:sp>
    </p:spTree>
    <p:extLst>
      <p:ext uri="{BB962C8B-B14F-4D97-AF65-F5344CB8AC3E}">
        <p14:creationId xmlns:p14="http://schemas.microsoft.com/office/powerpoint/2010/main" val="361402817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196</a:t>
            </a:fld>
            <a:endParaRPr lang="sk-SK"/>
          </a:p>
        </p:txBody>
      </p:sp>
      <p:sp>
        <p:nvSpPr>
          <p:cNvPr id="4" name="BlokTextu 3"/>
          <p:cNvSpPr txBox="1"/>
          <p:nvPr/>
        </p:nvSpPr>
        <p:spPr>
          <a:xfrm>
            <a:off x="467544" y="548680"/>
            <a:ext cx="8280920" cy="3276282"/>
          </a:xfrm>
          <a:prstGeom prst="rect">
            <a:avLst/>
          </a:prstGeom>
          <a:noFill/>
        </p:spPr>
        <p:txBody>
          <a:bodyPr wrap="square" rtlCol="0">
            <a:spAutoFit/>
          </a:bodyPr>
          <a:lstStyle/>
          <a:p>
            <a:pPr algn="just">
              <a:lnSpc>
                <a:spcPct val="150000"/>
              </a:lnSpc>
            </a:pPr>
            <a:r>
              <a:rPr lang="sk-SK" sz="2000" dirty="0">
                <a:latin typeface="+mn-lt"/>
              </a:rPr>
              <a:t>Programom  je možné sumarizovať náklady v štruktúre jednotlivých nákladových druhov: materiály, mzdy, stroje, výrobná réžia, správna réžia. V rámci nákladových druhov je možné podľa potreby samostatne sledovať konkrétne materiály (napr. betóny, asfalty, prefabrikáty), alebo skupiny profesií (robotníci, vodiči, strojníci) alebo výkony stavebných strojov (špeciálne stavebné stroje, nákladná doprava, žeriavy). </a:t>
            </a:r>
          </a:p>
          <a:p>
            <a:pPr algn="just">
              <a:lnSpc>
                <a:spcPct val="150000"/>
              </a:lnSpc>
            </a:pPr>
            <a:endParaRPr lang="sk-SK" sz="2000" dirty="0">
              <a:latin typeface="+mn-lt"/>
            </a:endParaRPr>
          </a:p>
        </p:txBody>
      </p:sp>
    </p:spTree>
    <p:extLst>
      <p:ext uri="{BB962C8B-B14F-4D97-AF65-F5344CB8AC3E}">
        <p14:creationId xmlns:p14="http://schemas.microsoft.com/office/powerpoint/2010/main" val="137583132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197</a:t>
            </a:fld>
            <a:endParaRPr lang="sk-SK"/>
          </a:p>
        </p:txBody>
      </p:sp>
      <p:pic>
        <p:nvPicPr>
          <p:cNvPr id="6146" name="Picture 2" descr="Microsoft-Dynamics-NAV-Financi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3"/>
            <a:ext cx="8594305"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lokTextu 2"/>
          <p:cNvSpPr txBox="1"/>
          <p:nvPr/>
        </p:nvSpPr>
        <p:spPr>
          <a:xfrm>
            <a:off x="179512" y="6381328"/>
            <a:ext cx="8136904" cy="369332"/>
          </a:xfrm>
          <a:prstGeom prst="rect">
            <a:avLst/>
          </a:prstGeom>
          <a:noFill/>
        </p:spPr>
        <p:txBody>
          <a:bodyPr wrap="square" rtlCol="0">
            <a:spAutoFit/>
          </a:bodyPr>
          <a:lstStyle/>
          <a:p>
            <a:pPr algn="ctr"/>
            <a:r>
              <a:rPr lang="sk-SK" b="1" dirty="0">
                <a:latin typeface="+mn-lt"/>
              </a:rPr>
              <a:t>Obr. 4 </a:t>
            </a:r>
            <a:r>
              <a:rPr lang="sk-SK" dirty="0">
                <a:latin typeface="+mn-lt"/>
              </a:rPr>
              <a:t>Programové prostredie Microsoft </a:t>
            </a:r>
            <a:r>
              <a:rPr lang="sk-SK" dirty="0" err="1">
                <a:latin typeface="+mn-lt"/>
              </a:rPr>
              <a:t>Business</a:t>
            </a:r>
            <a:r>
              <a:rPr lang="sk-SK" dirty="0">
                <a:latin typeface="+mn-lt"/>
              </a:rPr>
              <a:t> </a:t>
            </a:r>
            <a:r>
              <a:rPr lang="sk-SK" dirty="0" err="1">
                <a:latin typeface="+mn-lt"/>
              </a:rPr>
              <a:t>Solutions</a:t>
            </a:r>
            <a:r>
              <a:rPr lang="sk-SK" dirty="0">
                <a:latin typeface="+mn-lt"/>
              </a:rPr>
              <a:t> – Navision </a:t>
            </a:r>
            <a:r>
              <a:rPr lang="en-US" dirty="0">
                <a:latin typeface="+mn-lt"/>
              </a:rPr>
              <a:t>[12]</a:t>
            </a:r>
            <a:endParaRPr lang="sk-SK" dirty="0">
              <a:latin typeface="+mn-lt"/>
            </a:endParaRPr>
          </a:p>
        </p:txBody>
      </p:sp>
    </p:spTree>
    <p:extLst>
      <p:ext uri="{BB962C8B-B14F-4D97-AF65-F5344CB8AC3E}">
        <p14:creationId xmlns:p14="http://schemas.microsoft.com/office/powerpoint/2010/main" val="335290834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198</a:t>
            </a:fld>
            <a:endParaRPr lang="sk-SK"/>
          </a:p>
        </p:txBody>
      </p:sp>
      <p:sp>
        <p:nvSpPr>
          <p:cNvPr id="3" name="Obdĺžnik 2"/>
          <p:cNvSpPr/>
          <p:nvPr/>
        </p:nvSpPr>
        <p:spPr>
          <a:xfrm>
            <a:off x="107504" y="231596"/>
            <a:ext cx="8892480" cy="6432530"/>
          </a:xfrm>
          <a:prstGeom prst="rect">
            <a:avLst/>
          </a:prstGeom>
        </p:spPr>
        <p:txBody>
          <a:bodyPr wrap="square">
            <a:spAutoFit/>
          </a:bodyPr>
          <a:lstStyle/>
          <a:p>
            <a:pPr algn="ctr">
              <a:buFont typeface="Wingdings" pitchFamily="2" charset="2"/>
              <a:buNone/>
              <a:defRPr/>
            </a:pPr>
            <a:r>
              <a:rPr lang="en-US" sz="4400" b="1" dirty="0" smtClean="0">
                <a:effectLst>
                  <a:outerShdw blurRad="38100" dist="38100" dir="2700000" algn="tl">
                    <a:srgbClr val="000000">
                      <a:alpha val="43137"/>
                    </a:srgbClr>
                  </a:outerShdw>
                </a:effectLst>
                <a:latin typeface="+mj-lt"/>
              </a:rPr>
              <a:t> </a:t>
            </a:r>
            <a:r>
              <a:rPr lang="sk-SK" sz="4400" b="1" dirty="0" smtClean="0">
                <a:solidFill>
                  <a:srgbClr val="FFC000"/>
                </a:solidFill>
                <a:effectLst>
                  <a:outerShdw blurRad="38100" dist="38100" dir="2700000" algn="tl">
                    <a:srgbClr val="000000">
                      <a:alpha val="43137"/>
                    </a:srgbClr>
                  </a:outerShdw>
                </a:effectLst>
                <a:latin typeface="+mj-lt"/>
              </a:rPr>
              <a:t>IV. </a:t>
            </a:r>
            <a:r>
              <a:rPr lang="sk-SK" sz="4400" b="1" dirty="0" err="1" smtClean="0">
                <a:solidFill>
                  <a:srgbClr val="FFC000"/>
                </a:solidFill>
                <a:effectLst>
                  <a:outerShdw blurRad="38100" dist="38100" dir="2700000" algn="tl">
                    <a:srgbClr val="000000">
                      <a:alpha val="43137"/>
                    </a:srgbClr>
                  </a:outerShdw>
                </a:effectLst>
                <a:latin typeface="+mj-lt"/>
              </a:rPr>
              <a:t>Asset</a:t>
            </a:r>
            <a:r>
              <a:rPr lang="en-US" sz="4400" b="1" dirty="0" smtClean="0">
                <a:solidFill>
                  <a:srgbClr val="FFC000"/>
                </a:solidFill>
                <a:effectLst>
                  <a:outerShdw blurRad="38100" dist="38100" dir="2700000" algn="tl">
                    <a:srgbClr val="000000">
                      <a:alpha val="43137"/>
                    </a:srgbClr>
                  </a:outerShdw>
                </a:effectLst>
                <a:latin typeface="+mj-lt"/>
              </a:rPr>
              <a:t> </a:t>
            </a:r>
            <a:r>
              <a:rPr lang="sk-SK" sz="4400" b="1" dirty="0" smtClean="0">
                <a:solidFill>
                  <a:srgbClr val="FFC000"/>
                </a:solidFill>
                <a:effectLst>
                  <a:outerShdw blurRad="38100" dist="38100" dir="2700000" algn="tl">
                    <a:srgbClr val="000000">
                      <a:alpha val="43137"/>
                    </a:srgbClr>
                  </a:outerShdw>
                </a:effectLst>
                <a:latin typeface="+mj-lt"/>
              </a:rPr>
              <a:t>management</a:t>
            </a:r>
          </a:p>
          <a:p>
            <a:pPr>
              <a:defRPr/>
            </a:pPr>
            <a:r>
              <a:rPr lang="sk-SK" sz="2400" dirty="0">
                <a:effectLst>
                  <a:outerShdw blurRad="38100" dist="38100" dir="2700000" algn="tl">
                    <a:srgbClr val="000000">
                      <a:alpha val="43137"/>
                    </a:srgbClr>
                  </a:outerShdw>
                </a:effectLst>
                <a:latin typeface="+mn-lt"/>
              </a:rPr>
              <a:t> </a:t>
            </a:r>
            <a:r>
              <a:rPr lang="sk-SK" sz="2400" dirty="0" smtClean="0">
                <a:effectLst>
                  <a:outerShdw blurRad="38100" dist="38100" dir="2700000" algn="tl">
                    <a:srgbClr val="000000">
                      <a:alpha val="43137"/>
                    </a:srgbClr>
                  </a:outerShdw>
                </a:effectLst>
                <a:latin typeface="+mn-lt"/>
              </a:rPr>
              <a:t>                          </a:t>
            </a:r>
            <a:r>
              <a:rPr lang="sk-SK" sz="2400" dirty="0" smtClean="0">
                <a:solidFill>
                  <a:srgbClr val="FFC000"/>
                </a:solidFill>
                <a:effectLst>
                  <a:outerShdw blurRad="38100" dist="38100" dir="2700000" algn="tl">
                    <a:srgbClr val="000000">
                      <a:alpha val="43137"/>
                    </a:srgbClr>
                  </a:outerShdw>
                </a:effectLst>
                <a:latin typeface="+mn-lt"/>
              </a:rPr>
              <a:t>Riadenie / manažment/aktív</a:t>
            </a:r>
          </a:p>
          <a:p>
            <a:pPr>
              <a:defRPr/>
            </a:pPr>
            <a:endParaRPr lang="sk-SK" sz="2400" dirty="0" smtClean="0">
              <a:effectLst>
                <a:outerShdw blurRad="38100" dist="38100" dir="2700000" algn="tl">
                  <a:srgbClr val="000000">
                    <a:alpha val="43137"/>
                  </a:srgbClr>
                </a:outerShdw>
              </a:effectLst>
              <a:latin typeface="+mn-lt"/>
            </a:endParaRPr>
          </a:p>
          <a:p>
            <a:pPr>
              <a:defRPr/>
            </a:pPr>
            <a:r>
              <a:rPr lang="sk-SK" sz="2000" dirty="0" smtClean="0">
                <a:effectLst>
                  <a:outerShdw blurRad="38100" dist="38100" dir="2700000" algn="tl">
                    <a:srgbClr val="000000">
                      <a:alpha val="43137"/>
                    </a:srgbClr>
                  </a:outerShdw>
                </a:effectLst>
                <a:latin typeface="+mn-lt"/>
              </a:rPr>
              <a:t>Manažment aktív je </a:t>
            </a:r>
            <a:r>
              <a:rPr lang="sk-SK" sz="2000" b="1" dirty="0" smtClean="0">
                <a:solidFill>
                  <a:srgbClr val="FFC000"/>
                </a:solidFill>
                <a:effectLst>
                  <a:outerShdw blurRad="38100" dist="38100" dir="2700000" algn="tl">
                    <a:srgbClr val="000000">
                      <a:alpha val="43137"/>
                    </a:srgbClr>
                  </a:outerShdw>
                </a:effectLst>
                <a:latin typeface="+mn-lt"/>
              </a:rPr>
              <a:t>systematický proces udržovania, zvyšovania a zabezpečovania materiálnych aktív za výhodných cien</a:t>
            </a:r>
            <a:r>
              <a:rPr lang="sk-SK" sz="2000" dirty="0" smtClean="0">
                <a:effectLst>
                  <a:outerShdw blurRad="38100" dist="38100" dir="2700000" algn="tl">
                    <a:srgbClr val="000000">
                      <a:alpha val="43137"/>
                    </a:srgbClr>
                  </a:outerShdw>
                </a:effectLst>
                <a:latin typeface="+mn-lt"/>
              </a:rPr>
              <a:t>. Spája inžinierske zásady s podnikateľskými praktikami a ekonomickou teóriou, a poskytuje nástroje pre uľahčenie organizovanejšieho, logickejšieho rozhodovacieho procesu. Manažment aktív poskytuje tým rámec pre krátkodobé a dlhodobé plánovanie.</a:t>
            </a:r>
          </a:p>
          <a:p>
            <a:pPr>
              <a:buFont typeface="Wingdings" pitchFamily="2" charset="2"/>
              <a:buNone/>
              <a:defRPr/>
            </a:pPr>
            <a:r>
              <a:rPr lang="sk-SK" sz="2000" dirty="0" smtClean="0">
                <a:effectLst>
                  <a:outerShdw blurRad="38100" dist="38100" dir="2700000" algn="tl">
                    <a:srgbClr val="000000">
                      <a:alpha val="43137"/>
                    </a:srgbClr>
                  </a:outerShdw>
                </a:effectLst>
                <a:latin typeface="+mn-lt"/>
              </a:rPr>
              <a:t> </a:t>
            </a:r>
          </a:p>
          <a:p>
            <a:pPr>
              <a:defRPr/>
            </a:pPr>
            <a:r>
              <a:rPr lang="sk-SK" sz="2000" b="1" dirty="0" smtClean="0">
                <a:solidFill>
                  <a:srgbClr val="FFC000"/>
                </a:solidFill>
                <a:effectLst>
                  <a:outerShdw blurRad="38100" dist="38100" dir="2700000" algn="tl">
                    <a:srgbClr val="000000">
                      <a:alpha val="43137"/>
                    </a:srgbClr>
                  </a:outerShdw>
                </a:effectLst>
                <a:latin typeface="+mn-lt"/>
              </a:rPr>
              <a:t>Integrovaná sústava procesov a systémov</a:t>
            </a:r>
            <a:r>
              <a:rPr lang="sk-SK" sz="2000" dirty="0" smtClean="0">
                <a:effectLst>
                  <a:outerShdw blurRad="38100" dist="38100" dir="2700000" algn="tl">
                    <a:srgbClr val="000000">
                      <a:alpha val="43137"/>
                    </a:srgbClr>
                  </a:outerShdw>
                </a:effectLst>
                <a:latin typeface="+mn-lt"/>
              </a:rPr>
              <a:t> vytvorená  na dosiahnutie optimálneho a nákladovo efektívneho využitia aktív v rozsahu ich životnosti, vrátane identifikácie potrieb, obstarávania, využívania a vývoja /aktív/</a:t>
            </a:r>
            <a:endParaRPr lang="sk-SK" sz="2000" b="1" dirty="0" smtClean="0">
              <a:effectLst>
                <a:outerShdw blurRad="38100" dist="38100" dir="2700000" algn="tl">
                  <a:srgbClr val="000000">
                    <a:alpha val="43137"/>
                  </a:srgbClr>
                </a:outerShdw>
              </a:effectLst>
              <a:latin typeface="+mn-lt"/>
            </a:endParaRPr>
          </a:p>
          <a:p>
            <a:pPr>
              <a:buFont typeface="Wingdings" pitchFamily="2" charset="2"/>
              <a:buNone/>
              <a:defRPr/>
            </a:pPr>
            <a:r>
              <a:rPr lang="sk-SK" sz="2000" dirty="0" smtClean="0">
                <a:effectLst>
                  <a:outerShdw blurRad="38100" dist="38100" dir="2700000" algn="tl">
                    <a:srgbClr val="000000">
                      <a:alpha val="43137"/>
                    </a:srgbClr>
                  </a:outerShdw>
                </a:effectLst>
                <a:latin typeface="+mn-lt"/>
              </a:rPr>
              <a:t> </a:t>
            </a:r>
          </a:p>
          <a:p>
            <a:pPr>
              <a:defRPr/>
            </a:pPr>
            <a:r>
              <a:rPr lang="sk-SK" sz="2000" dirty="0" smtClean="0">
                <a:effectLst>
                  <a:outerShdw blurRad="38100" dist="38100" dir="2700000" algn="tl">
                    <a:srgbClr val="000000">
                      <a:alpha val="43137"/>
                    </a:srgbClr>
                  </a:outerShdw>
                </a:effectLst>
                <a:latin typeface="+mn-lt"/>
              </a:rPr>
              <a:t>Princíp manažmentu aktív </a:t>
            </a:r>
            <a:r>
              <a:rPr lang="sk-SK" sz="2000" b="1" dirty="0" smtClean="0">
                <a:solidFill>
                  <a:srgbClr val="FFC000"/>
                </a:solidFill>
                <a:effectLst>
                  <a:outerShdw blurRad="38100" dist="38100" dir="2700000" algn="tl">
                    <a:srgbClr val="000000">
                      <a:alpha val="43137"/>
                    </a:srgbClr>
                  </a:outerShdw>
                </a:effectLst>
                <a:latin typeface="+mn-lt"/>
              </a:rPr>
              <a:t>zahŕňa ekonomické hodnotenie porovnávaní medzi alternatívnymi investičnými možnosťami </a:t>
            </a:r>
            <a:r>
              <a:rPr lang="sk-SK" sz="2000" dirty="0" smtClean="0">
                <a:effectLst>
                  <a:outerShdw blurRad="38100" dist="38100" dir="2700000" algn="tl">
                    <a:srgbClr val="000000">
                      <a:alpha val="43137"/>
                    </a:srgbClr>
                  </a:outerShdw>
                </a:effectLst>
                <a:latin typeface="+mn-lt"/>
              </a:rPr>
              <a:t>(variantmi) a to tak na projektovej úrovni konkrétnych úsekov, ako aj na úrovni celej cestnej siete v rámci strategických hodnotení. Využíva informácie pre vykonanie nákladovo výhodných investičných rozhodnutí.</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199</a:t>
            </a:fld>
            <a:endParaRPr lang="sk-SK"/>
          </a:p>
        </p:txBody>
      </p:sp>
      <p:sp>
        <p:nvSpPr>
          <p:cNvPr id="3" name="Rectangle 8"/>
          <p:cNvSpPr>
            <a:spLocks noGrp="1" noChangeArrowheads="1"/>
          </p:cNvSpPr>
          <p:nvPr/>
        </p:nvSpPr>
        <p:spPr bwMode="auto">
          <a:xfrm>
            <a:off x="357188" y="964406"/>
            <a:ext cx="8429625"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80000"/>
              </a:lnSpc>
              <a:buFont typeface="Wingdings" pitchFamily="2" charset="2"/>
              <a:buNone/>
              <a:defRPr/>
            </a:pPr>
            <a:endParaRPr lang="sk-SK" sz="2800" dirty="0" smtClean="0">
              <a:solidFill>
                <a:srgbClr val="C2EBFF"/>
              </a:solidFill>
            </a:endParaRPr>
          </a:p>
          <a:p>
            <a:pPr>
              <a:buFont typeface="Wingdings" pitchFamily="2" charset="2"/>
              <a:buNone/>
              <a:defRPr/>
            </a:pPr>
            <a:r>
              <a:rPr lang="sk-SK" sz="2000" dirty="0" smtClean="0">
                <a:effectLst/>
              </a:rPr>
              <a:t> </a:t>
            </a:r>
          </a:p>
          <a:p>
            <a:pPr eaLnBrk="1" hangingPunct="1">
              <a:lnSpc>
                <a:spcPct val="80000"/>
              </a:lnSpc>
              <a:buFont typeface="Wingdings" pitchFamily="2" charset="2"/>
              <a:buNone/>
              <a:defRPr/>
            </a:pPr>
            <a:endParaRPr lang="sk-SK" sz="2800" dirty="0" smtClean="0">
              <a:solidFill>
                <a:srgbClr val="C2EBFF"/>
              </a:solidFill>
            </a:endParaRPr>
          </a:p>
        </p:txBody>
      </p:sp>
      <p:sp>
        <p:nvSpPr>
          <p:cNvPr id="4" name="Obdĺžnik 3"/>
          <p:cNvSpPr/>
          <p:nvPr/>
        </p:nvSpPr>
        <p:spPr>
          <a:xfrm>
            <a:off x="179512" y="476671"/>
            <a:ext cx="8784976" cy="5509200"/>
          </a:xfrm>
          <a:prstGeom prst="rect">
            <a:avLst/>
          </a:prstGeom>
        </p:spPr>
        <p:txBody>
          <a:bodyPr wrap="square">
            <a:spAutoFit/>
          </a:bodyPr>
          <a:lstStyle/>
          <a:p>
            <a:r>
              <a:rPr lang="sk-SK" sz="1600" b="1" dirty="0">
                <a:solidFill>
                  <a:srgbClr val="FFC000"/>
                </a:solidFill>
              </a:rPr>
              <a:t>Aktíva /</a:t>
            </a:r>
            <a:r>
              <a:rPr lang="sk-SK" sz="1600" b="1" dirty="0" err="1">
                <a:solidFill>
                  <a:srgbClr val="FFC000"/>
                </a:solidFill>
              </a:rPr>
              <a:t>Assets</a:t>
            </a:r>
            <a:r>
              <a:rPr lang="sk-SK" sz="1600" b="1" dirty="0"/>
              <a:t>/:</a:t>
            </a:r>
            <a:r>
              <a:rPr lang="sk-SK" sz="1600" dirty="0"/>
              <a:t> sú </a:t>
            </a:r>
            <a:r>
              <a:rPr lang="sk-SK" sz="1600" b="1" dirty="0">
                <a:solidFill>
                  <a:srgbClr val="FFC000"/>
                </a:solidFill>
              </a:rPr>
              <a:t>ekonomické prostriedky (vyjadrené hodnotou)</a:t>
            </a:r>
            <a:r>
              <a:rPr lang="sk-SK" sz="1600" dirty="0"/>
              <a:t>, od ktorých sa očakáva, že v budúcnosti povedú k zvýšeniu ich ekonomických úžitkov. Aktíva sa spravujú / riadia/  s cieľom zvýšiť hodnotu spoločnosti a prosperitu jej činností. </a:t>
            </a:r>
          </a:p>
          <a:p>
            <a:r>
              <a:rPr lang="sk-SK" sz="1600" b="1" dirty="0"/>
              <a:t> </a:t>
            </a:r>
            <a:endParaRPr lang="sk-SK" sz="1600" dirty="0"/>
          </a:p>
          <a:p>
            <a:r>
              <a:rPr lang="sk-SK" sz="1600" b="1" dirty="0">
                <a:solidFill>
                  <a:srgbClr val="FFC000"/>
                </a:solidFill>
              </a:rPr>
              <a:t>Hodnota aktíva /</a:t>
            </a:r>
            <a:r>
              <a:rPr lang="sk-SK" sz="1600" b="1" dirty="0" err="1">
                <a:solidFill>
                  <a:srgbClr val="FFC000"/>
                </a:solidFill>
              </a:rPr>
              <a:t>Asset</a:t>
            </a:r>
            <a:r>
              <a:rPr lang="sk-SK" sz="1600" b="1" dirty="0">
                <a:solidFill>
                  <a:srgbClr val="FFC000"/>
                </a:solidFill>
              </a:rPr>
              <a:t> </a:t>
            </a:r>
            <a:r>
              <a:rPr lang="sk-SK" sz="1600" b="1" dirty="0" err="1">
                <a:solidFill>
                  <a:srgbClr val="FFC000"/>
                </a:solidFill>
              </a:rPr>
              <a:t>Value</a:t>
            </a:r>
            <a:r>
              <a:rPr lang="sk-SK" sz="1600" b="1" dirty="0">
                <a:solidFill>
                  <a:srgbClr val="FFC000"/>
                </a:solidFill>
              </a:rPr>
              <a:t>/</a:t>
            </a:r>
            <a:r>
              <a:rPr lang="sk-SK" sz="1600" b="1" dirty="0"/>
              <a:t>: </a:t>
            </a:r>
            <a:r>
              <a:rPr lang="sk-SK" sz="1600" dirty="0"/>
              <a:t>stanoví sa na základe </a:t>
            </a:r>
            <a:r>
              <a:rPr lang="sk-SK" sz="1600" b="1" dirty="0">
                <a:solidFill>
                  <a:srgbClr val="FFC000"/>
                </a:solidFill>
              </a:rPr>
              <a:t>obstarávacej ceny</a:t>
            </a:r>
            <a:r>
              <a:rPr lang="sk-SK" sz="1600" dirty="0"/>
              <a:t>, ktorá sa získa ocenením aktíva.</a:t>
            </a:r>
          </a:p>
          <a:p>
            <a:r>
              <a:rPr lang="sk-SK" sz="1600" b="1" dirty="0"/>
              <a:t> </a:t>
            </a:r>
            <a:endParaRPr lang="sk-SK" sz="1600" dirty="0"/>
          </a:p>
          <a:p>
            <a:r>
              <a:rPr lang="sk-SK" sz="1600" b="1" dirty="0">
                <a:solidFill>
                  <a:srgbClr val="FFC000"/>
                </a:solidFill>
              </a:rPr>
              <a:t>Výkonnosť aktíva /</a:t>
            </a:r>
            <a:r>
              <a:rPr lang="sk-SK" sz="1600" b="1" dirty="0" err="1">
                <a:solidFill>
                  <a:srgbClr val="FFC000"/>
                </a:solidFill>
              </a:rPr>
              <a:t>Asset</a:t>
            </a:r>
            <a:r>
              <a:rPr lang="sk-SK" sz="1600" b="1" dirty="0">
                <a:solidFill>
                  <a:srgbClr val="FFC000"/>
                </a:solidFill>
              </a:rPr>
              <a:t> </a:t>
            </a:r>
            <a:r>
              <a:rPr lang="sk-SK" sz="1600" b="1" dirty="0" err="1">
                <a:solidFill>
                  <a:srgbClr val="FFC000"/>
                </a:solidFill>
              </a:rPr>
              <a:t>Performance</a:t>
            </a:r>
            <a:r>
              <a:rPr lang="sk-SK" sz="1600" b="1" dirty="0"/>
              <a:t>/: </a:t>
            </a:r>
            <a:r>
              <a:rPr lang="sk-SK" sz="1600" dirty="0"/>
              <a:t>predstavuje hodnotu aktíva vo vzťahu k úrovni </a:t>
            </a:r>
            <a:r>
              <a:rPr lang="sk-SK" sz="1600" b="1" dirty="0">
                <a:solidFill>
                  <a:srgbClr val="FFC000"/>
                </a:solidFill>
              </a:rPr>
              <a:t>služieb</a:t>
            </a:r>
            <a:r>
              <a:rPr lang="sk-SK" sz="1600" dirty="0"/>
              <a:t>, ktoré aktívum poskytuje.</a:t>
            </a:r>
          </a:p>
          <a:p>
            <a:r>
              <a:rPr lang="sk-SK" sz="1600" dirty="0"/>
              <a:t>.</a:t>
            </a:r>
            <a:endParaRPr lang="sk-SK" sz="1600" b="1" dirty="0">
              <a:solidFill>
                <a:srgbClr val="FFC000"/>
              </a:solidFill>
            </a:endParaRPr>
          </a:p>
          <a:p>
            <a:r>
              <a:rPr lang="sk-SK" sz="1600" b="1" dirty="0">
                <a:solidFill>
                  <a:srgbClr val="FFC000"/>
                </a:solidFill>
              </a:rPr>
              <a:t>Obstarávacia cena (OC): </a:t>
            </a:r>
            <a:r>
              <a:rPr lang="sk-SK" sz="1600" dirty="0"/>
              <a:t>je cena, za ktorú sa aktívum obstaralo vrátane nákladov súvisiacich s obstaraním a všetky zníženia tejto obstarávacej ceny.  </a:t>
            </a:r>
            <a:r>
              <a:rPr lang="sk-SK" sz="1600" dirty="0" smtClean="0"/>
              <a:t> </a:t>
            </a:r>
            <a:r>
              <a:rPr lang="sk-SK" sz="1600" dirty="0"/>
              <a:t>Obstarávaciu cenu je možné stanoviť </a:t>
            </a:r>
            <a:r>
              <a:rPr lang="sk-SK" sz="1600" b="1" dirty="0">
                <a:solidFill>
                  <a:srgbClr val="FFC000"/>
                </a:solidFill>
              </a:rPr>
              <a:t>ocenením </a:t>
            </a:r>
            <a:r>
              <a:rPr lang="sk-SK" sz="1600" dirty="0"/>
              <a:t>majetku /hmotný aj nehmotný/.</a:t>
            </a:r>
          </a:p>
          <a:p>
            <a:r>
              <a:rPr lang="sk-SK" sz="1600" b="1" dirty="0"/>
              <a:t> </a:t>
            </a:r>
            <a:endParaRPr lang="sk-SK" sz="1600" dirty="0"/>
          </a:p>
          <a:p>
            <a:r>
              <a:rPr lang="sk-SK" sz="1600" b="1" dirty="0">
                <a:solidFill>
                  <a:srgbClr val="FFC000"/>
                </a:solidFill>
              </a:rPr>
              <a:t>Zostatková cena (ZC):  </a:t>
            </a:r>
            <a:r>
              <a:rPr lang="sk-SK" sz="1600" dirty="0"/>
              <a:t>je cena vypočítaná z obstarávacej ceny po odpočítaní kumulovaných odpisov alebo </a:t>
            </a:r>
            <a:r>
              <a:rPr lang="sk-SK" sz="1600" b="1" dirty="0">
                <a:solidFill>
                  <a:srgbClr val="FFC000"/>
                </a:solidFill>
              </a:rPr>
              <a:t>odpočítaní opotrebovania aktíva.</a:t>
            </a:r>
          </a:p>
          <a:p>
            <a:r>
              <a:rPr lang="sk-SK" sz="1600" b="1" dirty="0">
                <a:solidFill>
                  <a:srgbClr val="FFC000"/>
                </a:solidFill>
              </a:rPr>
              <a:t> </a:t>
            </a:r>
          </a:p>
          <a:p>
            <a:r>
              <a:rPr lang="sk-SK" sz="1600" b="1" dirty="0">
                <a:solidFill>
                  <a:srgbClr val="FFC000"/>
                </a:solidFill>
              </a:rPr>
              <a:t>Hodnota za peniaze /</a:t>
            </a:r>
            <a:r>
              <a:rPr lang="sk-SK" sz="1600" b="1" dirty="0" err="1">
                <a:solidFill>
                  <a:srgbClr val="FFC000"/>
                </a:solidFill>
              </a:rPr>
              <a:t>Value</a:t>
            </a:r>
            <a:r>
              <a:rPr lang="sk-SK" sz="1600" b="1" dirty="0">
                <a:solidFill>
                  <a:srgbClr val="FFC000"/>
                </a:solidFill>
              </a:rPr>
              <a:t> </a:t>
            </a:r>
            <a:r>
              <a:rPr lang="sk-SK" sz="1600" b="1" dirty="0" err="1">
                <a:solidFill>
                  <a:srgbClr val="FFC000"/>
                </a:solidFill>
              </a:rPr>
              <a:t>for</a:t>
            </a:r>
            <a:r>
              <a:rPr lang="sk-SK" sz="1600" b="1" dirty="0">
                <a:solidFill>
                  <a:srgbClr val="FFC000"/>
                </a:solidFill>
              </a:rPr>
              <a:t> Money/:</a:t>
            </a:r>
            <a:r>
              <a:rPr lang="sk-SK" sz="1600" dirty="0">
                <a:solidFill>
                  <a:srgbClr val="FFC000"/>
                </a:solidFill>
              </a:rPr>
              <a:t> </a:t>
            </a:r>
            <a:r>
              <a:rPr lang="sk-SK" sz="1600" dirty="0"/>
              <a:t>Optimálna kombinácia </a:t>
            </a:r>
            <a:r>
              <a:rPr lang="sk-SK" sz="1600" b="1" dirty="0">
                <a:solidFill>
                  <a:srgbClr val="FFC000"/>
                </a:solidFill>
              </a:rPr>
              <a:t>celoživotných nákladov projektu a kvality</a:t>
            </a:r>
            <a:r>
              <a:rPr lang="sk-SK" sz="1600" dirty="0"/>
              <a:t> v rámci ponuky (alebo vhodnosti pre daný účel) uspokojujúca potrebu užívateľov. Hodnota za peniaze znamená, že verejný sektor získava najvyššiu možnú a súčasne využiteľnú hodnotu za vydané verejné prostriedky.</a:t>
            </a:r>
          </a:p>
          <a:p>
            <a:r>
              <a:rPr lang="sk-SK" sz="16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133865" y="0"/>
            <a:ext cx="7851648" cy="1268760"/>
          </a:xfrm>
          <a:ln>
            <a:miter lim="800000"/>
            <a:headEnd/>
            <a:tailEnd/>
          </a:ln>
          <a:extLst/>
        </p:spPr>
        <p:txBody>
          <a:bodyPr>
            <a:noAutofit/>
          </a:bodyPr>
          <a:lstStyle/>
          <a:p>
            <a:pPr algn="l" eaLnBrk="1" fontAlgn="auto" hangingPunct="1">
              <a:spcAft>
                <a:spcPts val="0"/>
              </a:spcAft>
              <a:defRPr/>
            </a:pPr>
            <a:r>
              <a:rPr lang="sk-SK" sz="3200" dirty="0" smtClean="0">
                <a:solidFill>
                  <a:srgbClr val="FFC000"/>
                </a:solidFill>
              </a:rPr>
              <a:t>Štandardy</a:t>
            </a:r>
            <a:r>
              <a:rPr lang="sk-SK" sz="3600" dirty="0" smtClean="0">
                <a:solidFill>
                  <a:srgbClr val="FFC000"/>
                </a:solidFill>
              </a:rPr>
              <a:t> projektového riadenia</a:t>
            </a:r>
            <a:r>
              <a:rPr lang="sk-SK" sz="2800" dirty="0" smtClean="0">
                <a:solidFill>
                  <a:srgbClr val="FFC000"/>
                </a:solidFill>
              </a:rPr>
              <a:t/>
            </a:r>
            <a:br>
              <a:rPr lang="sk-SK" sz="2800" dirty="0" smtClean="0">
                <a:solidFill>
                  <a:srgbClr val="FFC000"/>
                </a:solidFill>
              </a:rPr>
            </a:br>
            <a:endParaRPr lang="sk-SK" sz="2800" dirty="0">
              <a:solidFill>
                <a:srgbClr val="FFC000"/>
              </a:solidFill>
            </a:endParaRPr>
          </a:p>
        </p:txBody>
      </p:sp>
      <p:sp>
        <p:nvSpPr>
          <p:cNvPr id="12291" name="Podnadpis 4"/>
          <p:cNvSpPr>
            <a:spLocks noGrp="1"/>
          </p:cNvSpPr>
          <p:nvPr>
            <p:ph type="subTitle" idx="1"/>
          </p:nvPr>
        </p:nvSpPr>
        <p:spPr>
          <a:xfrm>
            <a:off x="357158" y="1428736"/>
            <a:ext cx="8643998" cy="5143501"/>
          </a:xfrm>
        </p:spPr>
        <p:txBody>
          <a:bodyPr>
            <a:normAutofit fontScale="92500" lnSpcReduction="20000"/>
          </a:bodyPr>
          <a:lstStyle/>
          <a:p>
            <a:pPr marR="0" algn="l" eaLnBrk="1" hangingPunct="1">
              <a:lnSpc>
                <a:spcPct val="80000"/>
              </a:lnSpc>
            </a:pPr>
            <a:r>
              <a:rPr lang="sk-SK" sz="2000" b="1" dirty="0" smtClean="0">
                <a:solidFill>
                  <a:srgbClr val="FFC000"/>
                </a:solidFill>
              </a:rPr>
              <a:t>IPMA</a:t>
            </a:r>
            <a:r>
              <a:rPr lang="sk-SK" sz="2000" b="1" dirty="0" smtClean="0"/>
              <a:t>	</a:t>
            </a:r>
            <a:r>
              <a:rPr lang="en-US" sz="2000" b="1" dirty="0" smtClean="0"/>
              <a:t>   </a:t>
            </a:r>
            <a:r>
              <a:rPr lang="sk-SK" sz="2000" b="1" dirty="0" smtClean="0"/>
              <a:t>- International Project Management Association, </a:t>
            </a:r>
            <a:r>
              <a:rPr lang="sk-SK" sz="2000" b="1" dirty="0" err="1" smtClean="0"/>
              <a:t>Z</a:t>
            </a:r>
            <a:r>
              <a:rPr lang="sk-SK" sz="2000" dirty="0" err="1" smtClean="0"/>
              <a:t>ü</a:t>
            </a:r>
            <a:r>
              <a:rPr lang="sk-SK" sz="2000" b="1" dirty="0" err="1" smtClean="0"/>
              <a:t>rrich</a:t>
            </a:r>
            <a:endParaRPr lang="sk-SK" sz="2000" dirty="0" smtClean="0"/>
          </a:p>
          <a:p>
            <a:pPr marR="0" algn="l" eaLnBrk="1" hangingPunct="1">
              <a:lnSpc>
                <a:spcPct val="80000"/>
              </a:lnSpc>
            </a:pPr>
            <a:r>
              <a:rPr lang="sk-SK" sz="2000" b="1" dirty="0" smtClean="0"/>
              <a:t>	     člen:  Spoločnosť pre projektové riadenie SR</a:t>
            </a:r>
          </a:p>
          <a:p>
            <a:pPr marR="0" algn="l" eaLnBrk="1" hangingPunct="1">
              <a:lnSpc>
                <a:spcPct val="80000"/>
              </a:lnSpc>
            </a:pPr>
            <a:endParaRPr lang="sk-SK" sz="2000" dirty="0" smtClean="0"/>
          </a:p>
          <a:p>
            <a:pPr marR="0" algn="l" eaLnBrk="1" hangingPunct="1">
              <a:lnSpc>
                <a:spcPct val="80000"/>
              </a:lnSpc>
            </a:pPr>
            <a:r>
              <a:rPr lang="sk-SK" sz="2000" b="1" dirty="0" smtClean="0">
                <a:solidFill>
                  <a:srgbClr val="FFC000"/>
                </a:solidFill>
              </a:rPr>
              <a:t>PCM</a:t>
            </a:r>
            <a:r>
              <a:rPr lang="sk-SK" sz="2000" b="1" dirty="0" smtClean="0"/>
              <a:t>	</a:t>
            </a:r>
            <a:r>
              <a:rPr lang="en-US" sz="2000" b="1" dirty="0" smtClean="0"/>
              <a:t>   </a:t>
            </a:r>
            <a:r>
              <a:rPr lang="sk-SK" sz="2000" b="1" dirty="0" smtClean="0"/>
              <a:t>- Project </a:t>
            </a:r>
            <a:r>
              <a:rPr lang="sk-SK" sz="2000" b="1" dirty="0" err="1" smtClean="0"/>
              <a:t>Cycle</a:t>
            </a:r>
            <a:r>
              <a:rPr lang="sk-SK" sz="2000" b="1" dirty="0" smtClean="0"/>
              <a:t> Management –Európska Komisia</a:t>
            </a:r>
            <a:endParaRPr lang="sk-SK" sz="2000" dirty="0" smtClean="0"/>
          </a:p>
          <a:p>
            <a:pPr marR="0" algn="l" eaLnBrk="1" hangingPunct="1">
              <a:lnSpc>
                <a:spcPct val="80000"/>
              </a:lnSpc>
            </a:pPr>
            <a:r>
              <a:rPr lang="sk-SK" sz="2000" b="1" dirty="0" smtClean="0"/>
              <a:t> </a:t>
            </a:r>
            <a:endParaRPr lang="sk-SK" sz="2000" dirty="0" smtClean="0"/>
          </a:p>
          <a:p>
            <a:pPr marR="0" algn="l" eaLnBrk="1" hangingPunct="1">
              <a:lnSpc>
                <a:spcPct val="80000"/>
              </a:lnSpc>
            </a:pPr>
            <a:r>
              <a:rPr lang="sk-SK" sz="2000" b="1" dirty="0" smtClean="0">
                <a:solidFill>
                  <a:srgbClr val="FFC000"/>
                </a:solidFill>
              </a:rPr>
              <a:t>ICPMA</a:t>
            </a:r>
            <a:r>
              <a:rPr lang="en-US" sz="2000" b="1" dirty="0" smtClean="0">
                <a:solidFill>
                  <a:srgbClr val="FFC000"/>
                </a:solidFill>
              </a:rPr>
              <a:t> </a:t>
            </a:r>
            <a:r>
              <a:rPr lang="sk-SK" sz="2000" b="1" dirty="0" smtClean="0"/>
              <a:t>  </a:t>
            </a:r>
            <a:r>
              <a:rPr lang="en-US" sz="2000" b="1" dirty="0" smtClean="0"/>
              <a:t> </a:t>
            </a:r>
            <a:r>
              <a:rPr lang="sk-SK" sz="2000" b="1" dirty="0" smtClean="0"/>
              <a:t>-  </a:t>
            </a:r>
            <a:r>
              <a:rPr lang="sk-SK" sz="2000" b="1" dirty="0" err="1" smtClean="0"/>
              <a:t>Construction</a:t>
            </a:r>
            <a:r>
              <a:rPr lang="sk-SK" sz="2000" b="1" dirty="0" smtClean="0"/>
              <a:t>...</a:t>
            </a:r>
            <a:endParaRPr lang="sk-SK" sz="2000" dirty="0" smtClean="0"/>
          </a:p>
          <a:p>
            <a:pPr marR="0" algn="l" eaLnBrk="1" hangingPunct="1">
              <a:lnSpc>
                <a:spcPct val="80000"/>
              </a:lnSpc>
            </a:pPr>
            <a:endParaRPr lang="sk-SK" sz="2000" b="1" dirty="0" smtClean="0"/>
          </a:p>
          <a:p>
            <a:pPr marR="0" algn="l" eaLnBrk="1" hangingPunct="1">
              <a:lnSpc>
                <a:spcPct val="80000"/>
              </a:lnSpc>
            </a:pPr>
            <a:r>
              <a:rPr lang="sk-SK" sz="2000" b="1" dirty="0" smtClean="0">
                <a:solidFill>
                  <a:srgbClr val="FFC000"/>
                </a:solidFill>
              </a:rPr>
              <a:t>PMI   </a:t>
            </a:r>
            <a:r>
              <a:rPr lang="sk-SK" sz="2000" b="1" dirty="0" smtClean="0"/>
              <a:t>  </a:t>
            </a:r>
            <a:r>
              <a:rPr lang="en-US" sz="2000" b="1" dirty="0" smtClean="0"/>
              <a:t>   </a:t>
            </a:r>
            <a:r>
              <a:rPr lang="sk-SK" sz="2000" b="1" dirty="0" smtClean="0"/>
              <a:t>-  Project Management </a:t>
            </a:r>
            <a:r>
              <a:rPr lang="sk-SK" sz="2000" b="1" dirty="0" err="1" smtClean="0"/>
              <a:t>Institute</a:t>
            </a:r>
            <a:r>
              <a:rPr lang="sk-SK" sz="2000" b="1" dirty="0" smtClean="0"/>
              <a:t> /USA/</a:t>
            </a:r>
            <a:endParaRPr lang="sk-SK" sz="2000" dirty="0" smtClean="0"/>
          </a:p>
          <a:p>
            <a:pPr marR="0" algn="l" eaLnBrk="1" hangingPunct="1">
              <a:lnSpc>
                <a:spcPct val="80000"/>
              </a:lnSpc>
            </a:pPr>
            <a:r>
              <a:rPr lang="sk-SK" sz="2000" dirty="0" smtClean="0"/>
              <a:t> </a:t>
            </a:r>
          </a:p>
          <a:p>
            <a:pPr marR="0" algn="l" eaLnBrk="1" hangingPunct="1">
              <a:lnSpc>
                <a:spcPct val="80000"/>
              </a:lnSpc>
            </a:pPr>
            <a:r>
              <a:rPr lang="sk-SK" sz="2000" dirty="0" smtClean="0"/>
              <a:t> </a:t>
            </a:r>
          </a:p>
          <a:p>
            <a:pPr marR="0" algn="l" eaLnBrk="1" hangingPunct="1">
              <a:lnSpc>
                <a:spcPct val="80000"/>
              </a:lnSpc>
            </a:pPr>
            <a:r>
              <a:rPr lang="sk-SK" sz="2000" b="1" dirty="0" smtClean="0"/>
              <a:t>Literatúra</a:t>
            </a:r>
            <a:r>
              <a:rPr lang="sk-SK" sz="2000" dirty="0" smtClean="0"/>
              <a:t>:	</a:t>
            </a:r>
          </a:p>
          <a:p>
            <a:pPr marR="0" algn="l" eaLnBrk="1" hangingPunct="1">
              <a:lnSpc>
                <a:spcPct val="80000"/>
              </a:lnSpc>
            </a:pPr>
            <a:r>
              <a:rPr lang="sk-SK" sz="1600" dirty="0" smtClean="0"/>
              <a:t>                            </a:t>
            </a:r>
            <a:r>
              <a:rPr lang="sk-SK" sz="1600" b="1" dirty="0" err="1" smtClean="0"/>
              <a:t>Mikolaj,J</a:t>
            </a:r>
            <a:r>
              <a:rPr lang="sk-SK" sz="1600" b="1" dirty="0" smtClean="0"/>
              <a:t>.: </a:t>
            </a:r>
            <a:r>
              <a:rPr lang="sk-SK" sz="1600" dirty="0" smtClean="0"/>
              <a:t>Riadenie investičných projektov. Výber prednášok.    </a:t>
            </a:r>
          </a:p>
          <a:p>
            <a:pPr marR="0" algn="l" eaLnBrk="1" hangingPunct="1">
              <a:lnSpc>
                <a:spcPct val="80000"/>
              </a:lnSpc>
            </a:pPr>
            <a:r>
              <a:rPr lang="sk-SK" sz="1600" dirty="0" smtClean="0"/>
              <a:t>                            Ž.Ú. KTMS, 2025</a:t>
            </a:r>
          </a:p>
          <a:p>
            <a:pPr marR="0" algn="l" eaLnBrk="1" hangingPunct="1">
              <a:lnSpc>
                <a:spcPct val="80000"/>
              </a:lnSpc>
            </a:pPr>
            <a:r>
              <a:rPr lang="sk-SK" sz="1600" dirty="0" smtClean="0"/>
              <a:t>                            </a:t>
            </a:r>
            <a:r>
              <a:rPr lang="sk-SK" sz="1600" b="1" dirty="0" err="1" smtClean="0"/>
              <a:t>Mikolaj,J</a:t>
            </a:r>
            <a:r>
              <a:rPr lang="sk-SK" sz="1600" b="1" dirty="0" smtClean="0"/>
              <a:t>; </a:t>
            </a:r>
            <a:r>
              <a:rPr lang="sk-SK" sz="1600" b="1" dirty="0" err="1" smtClean="0"/>
              <a:t>Remek,L</a:t>
            </a:r>
            <a:r>
              <a:rPr lang="sk-SK" sz="1600" b="1" dirty="0" smtClean="0"/>
              <a:t>; </a:t>
            </a:r>
            <a:r>
              <a:rPr lang="sk-SK" sz="1600" b="1" dirty="0" err="1" smtClean="0"/>
              <a:t>Kozel,M</a:t>
            </a:r>
            <a:r>
              <a:rPr lang="sk-SK" sz="1600" dirty="0" smtClean="0"/>
              <a:t>.: Riadenie aktív pozemných </a:t>
            </a:r>
          </a:p>
          <a:p>
            <a:pPr marR="0" algn="l" eaLnBrk="1" hangingPunct="1">
              <a:lnSpc>
                <a:spcPct val="80000"/>
              </a:lnSpc>
            </a:pPr>
            <a:r>
              <a:rPr lang="sk-SK" sz="1600" dirty="0"/>
              <a:t> </a:t>
            </a:r>
            <a:r>
              <a:rPr lang="sk-SK" sz="1600" dirty="0" smtClean="0"/>
              <a:t>                           komunikácii. ŽU.2024</a:t>
            </a:r>
          </a:p>
          <a:p>
            <a:pPr marR="0" algn="l" eaLnBrk="1" hangingPunct="1">
              <a:lnSpc>
                <a:spcPct val="80000"/>
              </a:lnSpc>
            </a:pPr>
            <a:r>
              <a:rPr lang="sk-SK" sz="1600" b="1" dirty="0" smtClean="0"/>
              <a:t>                            </a:t>
            </a:r>
            <a:r>
              <a:rPr lang="sk-SK" sz="1600" b="1" dirty="0" err="1" smtClean="0"/>
              <a:t>Doležal,J</a:t>
            </a:r>
            <a:r>
              <a:rPr lang="sk-SK" sz="1600" dirty="0" smtClean="0"/>
              <a:t>. a kol.: Projektový management </a:t>
            </a:r>
            <a:r>
              <a:rPr lang="sk-SK" sz="1600" dirty="0" err="1" smtClean="0"/>
              <a:t>podle</a:t>
            </a:r>
            <a:r>
              <a:rPr lang="sk-SK" sz="1600" dirty="0" smtClean="0"/>
              <a:t> IPMA, </a:t>
            </a:r>
            <a:r>
              <a:rPr lang="sk-SK" sz="1600" dirty="0" err="1" smtClean="0"/>
              <a:t>Grada</a:t>
            </a:r>
            <a:r>
              <a:rPr lang="sk-SK" sz="1600" dirty="0" smtClean="0"/>
              <a:t> 2012</a:t>
            </a:r>
          </a:p>
          <a:p>
            <a:pPr marR="0" algn="l" eaLnBrk="1" hangingPunct="1">
              <a:lnSpc>
                <a:spcPct val="80000"/>
              </a:lnSpc>
            </a:pPr>
            <a:r>
              <a:rPr lang="sk-SK" sz="1600" dirty="0" smtClean="0"/>
              <a:t> </a:t>
            </a:r>
            <a:r>
              <a:rPr lang="sk-SK" sz="1600" dirty="0"/>
              <a:t> </a:t>
            </a:r>
            <a:r>
              <a:rPr lang="sk-SK" sz="1600" dirty="0" smtClean="0"/>
              <a:t> </a:t>
            </a:r>
            <a:r>
              <a:rPr lang="sk-SK" sz="1600" smtClean="0"/>
              <a:t> </a:t>
            </a:r>
            <a:endParaRPr lang="sk-SK" sz="1600" dirty="0" smtClean="0"/>
          </a:p>
          <a:p>
            <a:pPr marR="0" algn="l" eaLnBrk="1" hangingPunct="1">
              <a:lnSpc>
                <a:spcPct val="80000"/>
              </a:lnSpc>
            </a:pPr>
            <a:r>
              <a:rPr lang="sk-SK" sz="1600" dirty="0"/>
              <a:t> </a:t>
            </a:r>
            <a:r>
              <a:rPr lang="sk-SK" sz="16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a:t>
            </a:fld>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a:t>
            </a:fld>
            <a:endParaRPr lang="sk-SK"/>
          </a:p>
        </p:txBody>
      </p:sp>
      <p:pic>
        <p:nvPicPr>
          <p:cNvPr id="4098" name="Picture 2" descr="C:\Users\PROJEKT\Desktop\procurement.cycle_.psf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8496944" cy="64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6241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200</a:t>
            </a:fld>
            <a:endParaRPr lang="sk-SK"/>
          </a:p>
        </p:txBody>
      </p:sp>
      <p:sp>
        <p:nvSpPr>
          <p:cNvPr id="4" name="Obdĺžnik 3"/>
          <p:cNvSpPr/>
          <p:nvPr/>
        </p:nvSpPr>
        <p:spPr>
          <a:xfrm>
            <a:off x="251520" y="58847"/>
            <a:ext cx="8712968" cy="5570756"/>
          </a:xfrm>
          <a:prstGeom prst="rect">
            <a:avLst/>
          </a:prstGeom>
        </p:spPr>
        <p:txBody>
          <a:bodyPr wrap="square">
            <a:spAutoFit/>
          </a:bodyPr>
          <a:lstStyle/>
          <a:p>
            <a:r>
              <a:rPr lang="sk-SK" altLang="sk-SK" sz="3200" dirty="0" smtClean="0">
                <a:solidFill>
                  <a:srgbClr val="FFC000"/>
                </a:solidFill>
                <a:effectLst>
                  <a:outerShdw blurRad="38100" dist="38100" dir="2700000" algn="tl">
                    <a:srgbClr val="000000">
                      <a:alpha val="43137"/>
                    </a:srgbClr>
                  </a:outerShdw>
                </a:effectLst>
                <a:latin typeface="+mj-lt"/>
                <a:cs typeface="Times New Roman" pitchFamily="18" charset="0"/>
              </a:rPr>
              <a:t>Typické aktíva štátnych </a:t>
            </a:r>
            <a:r>
              <a:rPr lang="sk-SK" altLang="sk-SK" sz="3200" dirty="0" err="1" smtClean="0">
                <a:solidFill>
                  <a:srgbClr val="FFC000"/>
                </a:solidFill>
                <a:effectLst>
                  <a:outerShdw blurRad="38100" dist="38100" dir="2700000" algn="tl">
                    <a:srgbClr val="000000">
                      <a:alpha val="43137"/>
                    </a:srgbClr>
                  </a:outerShdw>
                </a:effectLst>
                <a:latin typeface="+mj-lt"/>
                <a:cs typeface="Times New Roman" pitchFamily="18" charset="0"/>
              </a:rPr>
              <a:t>diaľníc</a:t>
            </a:r>
            <a:endParaRPr lang="sk-SK" altLang="sk-SK" sz="3200" dirty="0" smtClean="0">
              <a:solidFill>
                <a:srgbClr val="FFC000"/>
              </a:solidFill>
              <a:effectLst>
                <a:outerShdw blurRad="38100" dist="38100" dir="2700000" algn="tl">
                  <a:srgbClr val="000000">
                    <a:alpha val="43137"/>
                  </a:srgbClr>
                </a:outerShdw>
              </a:effectLst>
              <a:latin typeface="+mj-lt"/>
              <a:cs typeface="Times New Roman" pitchFamily="18" charset="0"/>
            </a:endParaRPr>
          </a:p>
          <a:p>
            <a:endParaRPr lang="en-US" altLang="sk-SK" sz="3600" dirty="0" smtClean="0">
              <a:effectLst>
                <a:outerShdw blurRad="38100" dist="38100" dir="2700000" algn="tl">
                  <a:srgbClr val="000000">
                    <a:alpha val="43137"/>
                  </a:srgbClr>
                </a:outerShdw>
              </a:effectLst>
              <a:latin typeface="+mj-lt"/>
              <a:cs typeface="Times New Roman" pitchFamily="18" charset="0"/>
            </a:endParaRPr>
          </a:p>
          <a:p>
            <a:r>
              <a:rPr lang="sk-SK" altLang="sk-SK" b="1" dirty="0" smtClean="0">
                <a:solidFill>
                  <a:srgbClr val="FFC000"/>
                </a:solidFill>
                <a:latin typeface="+mn-lt"/>
                <a:cs typeface="Times New Roman" pitchFamily="18" charset="0"/>
              </a:rPr>
              <a:t>Infraštruktúrne  aktíva</a:t>
            </a:r>
            <a:endParaRPr lang="sk-SK" altLang="sk-SK" b="1" dirty="0" smtClean="0">
              <a:solidFill>
                <a:srgbClr val="FFC000"/>
              </a:solidFill>
              <a:latin typeface="+mn-lt"/>
            </a:endParaRPr>
          </a:p>
          <a:p>
            <a:r>
              <a:rPr lang="sk-SK" altLang="sk-SK" dirty="0" smtClean="0">
                <a:latin typeface="+mn-lt"/>
                <a:cs typeface="Times New Roman" pitchFamily="18" charset="0"/>
              </a:rPr>
              <a:t>Cesty</a:t>
            </a:r>
            <a:endParaRPr lang="sk-SK" altLang="sk-SK" dirty="0" smtClean="0">
              <a:latin typeface="+mn-lt"/>
            </a:endParaRPr>
          </a:p>
          <a:p>
            <a:r>
              <a:rPr lang="sk-SK" altLang="sk-SK" dirty="0" smtClean="0">
                <a:latin typeface="+mn-lt"/>
                <a:cs typeface="Times New Roman" pitchFamily="18" charset="0"/>
              </a:rPr>
              <a:t>Stavby</a:t>
            </a:r>
            <a:endParaRPr lang="sk-SK" altLang="sk-SK" dirty="0" smtClean="0">
              <a:latin typeface="+mn-lt"/>
            </a:endParaRPr>
          </a:p>
          <a:p>
            <a:r>
              <a:rPr lang="sk-SK" altLang="sk-SK" dirty="0" smtClean="0">
                <a:latin typeface="+mn-lt"/>
                <a:cs typeface="Times New Roman" pitchFamily="18" charset="0"/>
              </a:rPr>
              <a:t>Tunely</a:t>
            </a:r>
            <a:endParaRPr lang="sk-SK" altLang="sk-SK" dirty="0" smtClean="0">
              <a:latin typeface="+mn-lt"/>
            </a:endParaRPr>
          </a:p>
          <a:p>
            <a:r>
              <a:rPr lang="sk-SK" altLang="sk-SK" dirty="0" smtClean="0">
                <a:latin typeface="+mn-lt"/>
                <a:cs typeface="Times New Roman" pitchFamily="18" charset="0"/>
              </a:rPr>
              <a:t>Technické vybavenia (ochranné zariadenia, signálne zariadenia, </a:t>
            </a:r>
            <a:r>
              <a:rPr lang="sk-SK" altLang="sk-SK" dirty="0" err="1" smtClean="0">
                <a:latin typeface="+mn-lt"/>
                <a:cs typeface="Times New Roman" pitchFamily="18" charset="0"/>
              </a:rPr>
              <a:t>sveteľné</a:t>
            </a:r>
            <a:r>
              <a:rPr lang="sk-SK" altLang="sk-SK" dirty="0" smtClean="0">
                <a:latin typeface="+mn-lt"/>
                <a:cs typeface="Times New Roman" pitchFamily="18" charset="0"/>
              </a:rPr>
              <a:t> zariadenia, závory, nárazové tlmiče,</a:t>
            </a:r>
            <a:endParaRPr lang="sk-SK" altLang="sk-SK" dirty="0" smtClean="0">
              <a:latin typeface="+mn-lt"/>
            </a:endParaRPr>
          </a:p>
          <a:p>
            <a:r>
              <a:rPr lang="sk-SK" altLang="sk-SK" dirty="0" smtClean="0">
                <a:latin typeface="+mn-lt"/>
                <a:cs typeface="Times New Roman" pitchFamily="18" charset="0"/>
              </a:rPr>
              <a:t>elektronický radar a monitorovacie zariadenia, prevádzkové zariadenia, a pod.)</a:t>
            </a:r>
          </a:p>
          <a:p>
            <a:endParaRPr lang="sk-SK" altLang="sk-SK" dirty="0" smtClean="0">
              <a:latin typeface="+mn-lt"/>
            </a:endParaRPr>
          </a:p>
          <a:p>
            <a:r>
              <a:rPr lang="sk-SK" altLang="sk-SK" b="1" dirty="0" smtClean="0">
                <a:solidFill>
                  <a:srgbClr val="FFC000"/>
                </a:solidFill>
                <a:latin typeface="+mn-lt"/>
                <a:cs typeface="Times New Roman" pitchFamily="18" charset="0"/>
              </a:rPr>
              <a:t>Iné aktíva</a:t>
            </a:r>
            <a:endParaRPr lang="en-US" altLang="sk-SK" b="1" dirty="0" smtClean="0">
              <a:solidFill>
                <a:srgbClr val="FFC000"/>
              </a:solidFill>
              <a:latin typeface="+mn-lt"/>
              <a:cs typeface="Times New Roman" pitchFamily="18" charset="0"/>
            </a:endParaRPr>
          </a:p>
          <a:p>
            <a:r>
              <a:rPr lang="sk-SK" altLang="sk-SK" dirty="0" smtClean="0">
                <a:latin typeface="+mn-lt"/>
                <a:cs typeface="Times New Roman" pitchFamily="18" charset="0"/>
              </a:rPr>
              <a:t>Stavebné a údržbové zariadenia</a:t>
            </a:r>
            <a:endParaRPr lang="sk-SK" altLang="sk-SK" dirty="0" smtClean="0">
              <a:latin typeface="+mn-lt"/>
            </a:endParaRPr>
          </a:p>
          <a:p>
            <a:r>
              <a:rPr lang="sk-SK" altLang="sk-SK" dirty="0" smtClean="0">
                <a:latin typeface="+mn-lt"/>
                <a:cs typeface="Times New Roman" pitchFamily="18" charset="0"/>
              </a:rPr>
              <a:t>Vozidlá</a:t>
            </a:r>
            <a:endParaRPr lang="sk-SK" altLang="sk-SK" dirty="0" smtClean="0">
              <a:latin typeface="+mn-lt"/>
            </a:endParaRPr>
          </a:p>
          <a:p>
            <a:r>
              <a:rPr lang="sk-SK" altLang="sk-SK" dirty="0" smtClean="0">
                <a:latin typeface="+mn-lt"/>
                <a:cs typeface="Times New Roman" pitchFamily="18" charset="0"/>
              </a:rPr>
              <a:t>Nehnuteľnosti (budovy, majetok, zariadenia na a pri cestách)</a:t>
            </a:r>
            <a:endParaRPr lang="sk-SK" altLang="sk-SK" dirty="0" smtClean="0">
              <a:latin typeface="+mn-lt"/>
            </a:endParaRPr>
          </a:p>
          <a:p>
            <a:r>
              <a:rPr lang="sk-SK" altLang="sk-SK" dirty="0" smtClean="0">
                <a:latin typeface="+mn-lt"/>
                <a:cs typeface="Times New Roman" pitchFamily="18" charset="0"/>
              </a:rPr>
              <a:t>Materiály</a:t>
            </a:r>
            <a:endParaRPr lang="sk-SK" altLang="sk-SK" dirty="0" smtClean="0">
              <a:latin typeface="+mn-lt"/>
            </a:endParaRPr>
          </a:p>
          <a:p>
            <a:r>
              <a:rPr lang="sk-SK" altLang="sk-SK" dirty="0" smtClean="0">
                <a:latin typeface="+mn-lt"/>
                <a:cs typeface="Times New Roman" pitchFamily="18" charset="0"/>
              </a:rPr>
              <a:t>Ľudské zdroje</a:t>
            </a:r>
            <a:endParaRPr lang="sk-SK" altLang="sk-SK" dirty="0" smtClean="0">
              <a:latin typeface="+mn-lt"/>
            </a:endParaRPr>
          </a:p>
          <a:p>
            <a:r>
              <a:rPr lang="sk-SK" altLang="sk-SK" dirty="0" smtClean="0">
                <a:latin typeface="+mn-lt"/>
                <a:cs typeface="Times New Roman" pitchFamily="18" charset="0"/>
              </a:rPr>
              <a:t>Údaje a informácie spoločnosti (organizácie)</a:t>
            </a:r>
            <a:endParaRPr lang="sk-SK" altLang="sk-SK" dirty="0" smtClean="0">
              <a:latin typeface="+mn-lt"/>
            </a:endParaRPr>
          </a:p>
          <a:p>
            <a:r>
              <a:rPr lang="sk-SK" altLang="sk-SK" dirty="0" smtClean="0">
                <a:latin typeface="+mn-lt"/>
                <a:cs typeface="Times New Roman" pitchFamily="18" charset="0"/>
              </a:rPr>
              <a:t>Zemné a potrubné dopravné zariadenia a prístroje</a:t>
            </a:r>
            <a:endParaRPr lang="sk-SK" altLang="sk-SK" dirty="0" smtClean="0">
              <a:latin typeface="+mn-lt"/>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201</a:t>
            </a:fld>
            <a:endParaRPr lang="sk-SK"/>
          </a:p>
        </p:txBody>
      </p:sp>
      <p:pic>
        <p:nvPicPr>
          <p:cNvPr id="3" name="Picture 5"/>
          <p:cNvPicPr>
            <a:picLocks noChangeAspect="1" noChangeArrowheads="1"/>
          </p:cNvPicPr>
          <p:nvPr/>
        </p:nvPicPr>
        <p:blipFill>
          <a:blip r:embed="rId2" cstate="print"/>
          <a:srcRect/>
          <a:stretch>
            <a:fillRect/>
          </a:stretch>
        </p:blipFill>
        <p:spPr bwMode="auto">
          <a:xfrm>
            <a:off x="0" y="-99392"/>
            <a:ext cx="9144000" cy="6075056"/>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202</a:t>
            </a:fld>
            <a:endParaRPr lang="sk-SK"/>
          </a:p>
        </p:txBody>
      </p:sp>
      <p:sp>
        <p:nvSpPr>
          <p:cNvPr id="3" name="Obdĺžnik 2"/>
          <p:cNvSpPr/>
          <p:nvPr/>
        </p:nvSpPr>
        <p:spPr>
          <a:xfrm>
            <a:off x="575048" y="-16968"/>
            <a:ext cx="8568952" cy="646331"/>
          </a:xfrm>
          <a:prstGeom prst="rect">
            <a:avLst/>
          </a:prstGeom>
        </p:spPr>
        <p:txBody>
          <a:bodyPr wrap="square">
            <a:spAutoFit/>
          </a:bodyPr>
          <a:lstStyle/>
          <a:p>
            <a:pPr marL="342900" indent="-342900">
              <a:spcBef>
                <a:spcPct val="20000"/>
              </a:spcBef>
              <a:buClr>
                <a:schemeClr val="hlink"/>
              </a:buClr>
              <a:buSzPct val="60000"/>
              <a:defRPr/>
            </a:pPr>
            <a:r>
              <a:rPr lang="sk-SK" sz="3600" kern="0" dirty="0" smtClean="0">
                <a:solidFill>
                  <a:srgbClr val="000000"/>
                </a:solidFill>
                <a:effectLst>
                  <a:outerShdw blurRad="38100" dist="38100" dir="2700000" algn="tl">
                    <a:srgbClr val="000000">
                      <a:alpha val="43137"/>
                    </a:srgbClr>
                  </a:outerShdw>
                </a:effectLst>
                <a:latin typeface="+mj-lt"/>
                <a:ea typeface="Verdana" pitchFamily="34" charset="0"/>
                <a:cs typeface="Times New Roman" pitchFamily="18" charset="0"/>
              </a:rPr>
              <a:t> </a:t>
            </a:r>
            <a:r>
              <a:rPr lang="sk-SK" sz="3200" kern="0" dirty="0" smtClean="0">
                <a:solidFill>
                  <a:srgbClr val="FFC000"/>
                </a:solidFill>
                <a:effectLst>
                  <a:outerShdw blurRad="38100" dist="38100" dir="2700000" algn="tl">
                    <a:srgbClr val="000000">
                      <a:alpha val="43137"/>
                    </a:srgbClr>
                  </a:outerShdw>
                </a:effectLst>
                <a:latin typeface="+mj-lt"/>
                <a:ea typeface="Verdana" pitchFamily="34" charset="0"/>
                <a:cs typeface="Times New Roman" pitchFamily="18" charset="0"/>
              </a:rPr>
              <a:t>Riadenie aktív – na základe hodnoty a výkonnosti </a:t>
            </a:r>
            <a:endParaRPr lang="sk-SK" sz="3200" kern="0" dirty="0" smtClean="0">
              <a:solidFill>
                <a:srgbClr val="FFC000"/>
              </a:solidFill>
              <a:latin typeface="+mn-lt"/>
              <a:ea typeface="Verdana" pitchFamily="34" charset="0"/>
              <a:cs typeface="Times New Roman" pitchFamily="18" charset="0"/>
            </a:endParaRPr>
          </a:p>
        </p:txBody>
      </p:sp>
      <p:sp>
        <p:nvSpPr>
          <p:cNvPr id="4" name="Obdĺžnik 3"/>
          <p:cNvSpPr/>
          <p:nvPr/>
        </p:nvSpPr>
        <p:spPr>
          <a:xfrm>
            <a:off x="395536" y="1124744"/>
            <a:ext cx="8352928" cy="3970318"/>
          </a:xfrm>
          <a:prstGeom prst="rect">
            <a:avLst/>
          </a:prstGeom>
        </p:spPr>
        <p:txBody>
          <a:bodyPr wrap="square">
            <a:spAutoFit/>
          </a:bodyPr>
          <a:lstStyle/>
          <a:p>
            <a:pPr marL="0" indent="0">
              <a:buFont typeface="Wingdings" pitchFamily="2" charset="2"/>
              <a:buNone/>
              <a:defRPr/>
            </a:pPr>
            <a:r>
              <a:rPr lang="sk-SK" b="1" dirty="0" smtClean="0">
                <a:solidFill>
                  <a:srgbClr val="FFC000"/>
                </a:solidFill>
              </a:rPr>
              <a:t>     Cieľom</a:t>
            </a:r>
            <a:r>
              <a:rPr lang="sk-SK" dirty="0" smtClean="0"/>
              <a:t> je vytvorenie návrhu na </a:t>
            </a:r>
            <a:r>
              <a:rPr lang="sk-SK" dirty="0"/>
              <a:t>implementáciu  manažmentu  </a:t>
            </a:r>
          </a:p>
          <a:p>
            <a:pPr marL="0" indent="0">
              <a:buFont typeface="Wingdings" pitchFamily="2" charset="2"/>
              <a:buNone/>
              <a:defRPr/>
            </a:pPr>
            <a:r>
              <a:rPr lang="sk-SK" dirty="0"/>
              <a:t>      aktív ciest  I. triedy v správe Slovenskej správy ciest /SSC/. </a:t>
            </a:r>
          </a:p>
          <a:p>
            <a:pPr marL="0" indent="0">
              <a:buFont typeface="Wingdings" pitchFamily="2" charset="2"/>
              <a:buNone/>
              <a:defRPr/>
            </a:pPr>
            <a:r>
              <a:rPr lang="sk-SK" dirty="0"/>
              <a:t>      </a:t>
            </a:r>
            <a:r>
              <a:rPr lang="sk-SK" b="1" dirty="0">
                <a:solidFill>
                  <a:srgbClr val="FFC000"/>
                </a:solidFill>
              </a:rPr>
              <a:t>MA </a:t>
            </a:r>
            <a:r>
              <a:rPr lang="sk-SK" b="1" dirty="0" smtClean="0">
                <a:solidFill>
                  <a:srgbClr val="FFC000"/>
                </a:solidFill>
              </a:rPr>
              <a:t>= </a:t>
            </a:r>
            <a:r>
              <a:rPr lang="sk-SK" b="1" dirty="0">
                <a:solidFill>
                  <a:srgbClr val="FFC000"/>
                </a:solidFill>
              </a:rPr>
              <a:t>1. účtovná evidencia </a:t>
            </a:r>
            <a:r>
              <a:rPr lang="sk-SK" dirty="0">
                <a:solidFill>
                  <a:srgbClr val="FFC000"/>
                </a:solidFill>
              </a:rPr>
              <a:t>-  </a:t>
            </a:r>
            <a:r>
              <a:rPr lang="sk-SK" b="1" dirty="0">
                <a:solidFill>
                  <a:srgbClr val="FFC000"/>
                </a:solidFill>
              </a:rPr>
              <a:t>2. riadenie aktív /</a:t>
            </a:r>
            <a:r>
              <a:rPr lang="sk-SK" b="1" dirty="0" err="1">
                <a:solidFill>
                  <a:srgbClr val="FFC000"/>
                </a:solidFill>
              </a:rPr>
              <a:t>hodnota+výkonnosť</a:t>
            </a:r>
            <a:r>
              <a:rPr lang="sk-SK" b="1" dirty="0">
                <a:solidFill>
                  <a:srgbClr val="FFC000"/>
                </a:solidFill>
              </a:rPr>
              <a:t>/</a:t>
            </a:r>
          </a:p>
          <a:p>
            <a:pPr marL="0" indent="0">
              <a:buFont typeface="Wingdings" pitchFamily="2" charset="2"/>
              <a:buNone/>
              <a:defRPr/>
            </a:pPr>
            <a:r>
              <a:rPr lang="sk-SK" dirty="0">
                <a:solidFill>
                  <a:srgbClr val="FFC000"/>
                </a:solidFill>
              </a:rPr>
              <a:t> </a:t>
            </a:r>
          </a:p>
          <a:p>
            <a:pPr marL="0" indent="0">
              <a:buFont typeface="Wingdings" pitchFamily="2" charset="2"/>
              <a:buNone/>
              <a:defRPr/>
            </a:pPr>
            <a:r>
              <a:rPr lang="sk-SK" dirty="0"/>
              <a:t> - </a:t>
            </a:r>
            <a:r>
              <a:rPr lang="sk-SK" dirty="0" smtClean="0"/>
              <a:t>  Implementácia </a:t>
            </a:r>
            <a:r>
              <a:rPr lang="sk-SK" dirty="0"/>
              <a:t>umožní na základe </a:t>
            </a:r>
            <a:r>
              <a:rPr lang="sk-SK" b="1" dirty="0">
                <a:solidFill>
                  <a:srgbClr val="FFC000"/>
                </a:solidFill>
              </a:rPr>
              <a:t>poznania skutočnej  hodnoty   aktív</a:t>
            </a:r>
            <a:r>
              <a:rPr lang="sk-SK" dirty="0">
                <a:solidFill>
                  <a:srgbClr val="FFC000"/>
                </a:solidFill>
              </a:rPr>
              <a:t>          </a:t>
            </a:r>
          </a:p>
          <a:p>
            <a:pPr marL="0" indent="0">
              <a:buFont typeface="Wingdings" pitchFamily="2" charset="2"/>
              <a:buNone/>
              <a:defRPr/>
            </a:pPr>
            <a:r>
              <a:rPr lang="sk-SK" dirty="0">
                <a:solidFill>
                  <a:srgbClr val="FFC000"/>
                </a:solidFill>
              </a:rPr>
              <a:t>     </a:t>
            </a:r>
            <a:r>
              <a:rPr lang="sk-SK" dirty="0" smtClean="0"/>
              <a:t>objektivizovať </a:t>
            </a:r>
            <a:r>
              <a:rPr lang="sk-SK" b="1" dirty="0">
                <a:solidFill>
                  <a:schemeClr val="tx2"/>
                </a:solidFill>
              </a:rPr>
              <a:t>1. </a:t>
            </a:r>
            <a:r>
              <a:rPr lang="sk-SK" b="1" dirty="0">
                <a:solidFill>
                  <a:srgbClr val="FFC000"/>
                </a:solidFill>
              </a:rPr>
              <a:t>plánovanie</a:t>
            </a:r>
            <a:r>
              <a:rPr lang="sk-SK" dirty="0"/>
              <a:t>  finančných nárokov na správu, opravy      </a:t>
            </a:r>
          </a:p>
          <a:p>
            <a:pPr marL="0" indent="0">
              <a:buFont typeface="Wingdings" pitchFamily="2" charset="2"/>
              <a:buNone/>
              <a:defRPr/>
            </a:pPr>
            <a:r>
              <a:rPr lang="sk-SK" dirty="0"/>
              <a:t>     </a:t>
            </a:r>
            <a:r>
              <a:rPr lang="sk-SK" dirty="0" smtClean="0"/>
              <a:t>a</a:t>
            </a:r>
            <a:r>
              <a:rPr lang="sk-SK" dirty="0"/>
              <a:t> modernizáciu cestnej siete </a:t>
            </a:r>
            <a:r>
              <a:rPr lang="sk-SK" b="1" dirty="0"/>
              <a:t>a</a:t>
            </a:r>
            <a:r>
              <a:rPr lang="sk-SK" b="1" dirty="0">
                <a:solidFill>
                  <a:schemeClr val="tx2"/>
                </a:solidFill>
              </a:rPr>
              <a:t> </a:t>
            </a:r>
            <a:endParaRPr lang="sk-SK" b="1" dirty="0" smtClean="0">
              <a:solidFill>
                <a:schemeClr val="tx2"/>
              </a:solidFill>
            </a:endParaRPr>
          </a:p>
          <a:p>
            <a:pPr marL="0" indent="0">
              <a:buFont typeface="Wingdings" pitchFamily="2" charset="2"/>
              <a:buNone/>
              <a:defRPr/>
            </a:pPr>
            <a:r>
              <a:rPr lang="sk-SK" b="1" dirty="0">
                <a:solidFill>
                  <a:schemeClr val="tx2"/>
                </a:solidFill>
              </a:rPr>
              <a:t> </a:t>
            </a:r>
            <a:r>
              <a:rPr lang="sk-SK" b="1" dirty="0" smtClean="0">
                <a:solidFill>
                  <a:schemeClr val="tx2"/>
                </a:solidFill>
              </a:rPr>
              <a:t>                           2</a:t>
            </a:r>
            <a:r>
              <a:rPr lang="sk-SK" b="1" dirty="0">
                <a:solidFill>
                  <a:schemeClr val="tx2"/>
                </a:solidFill>
              </a:rPr>
              <a:t>. </a:t>
            </a:r>
            <a:r>
              <a:rPr lang="sk-SK" b="1" dirty="0">
                <a:solidFill>
                  <a:srgbClr val="FFC000"/>
                </a:solidFill>
              </a:rPr>
              <a:t>optimalizovať alokáciu pridelených   </a:t>
            </a:r>
          </a:p>
          <a:p>
            <a:pPr marL="0" indent="0">
              <a:buFont typeface="Wingdings" pitchFamily="2" charset="2"/>
              <a:buNone/>
              <a:defRPr/>
            </a:pPr>
            <a:r>
              <a:rPr lang="sk-SK" b="1" dirty="0">
                <a:solidFill>
                  <a:srgbClr val="FFC000"/>
                </a:solidFill>
              </a:rPr>
              <a:t>     </a:t>
            </a:r>
            <a:r>
              <a:rPr lang="sk-SK" dirty="0" smtClean="0"/>
              <a:t>/</a:t>
            </a:r>
            <a:r>
              <a:rPr lang="sk-SK" dirty="0"/>
              <a:t>limitovaných/ finančných prostriedkov.</a:t>
            </a:r>
          </a:p>
          <a:p>
            <a:pPr marL="0" indent="0">
              <a:buFont typeface="Wingdings" pitchFamily="2" charset="2"/>
              <a:buNone/>
              <a:defRPr/>
            </a:pPr>
            <a:r>
              <a:rPr lang="sk-SK" dirty="0"/>
              <a:t> </a:t>
            </a:r>
          </a:p>
          <a:p>
            <a:pPr>
              <a:buFontTx/>
              <a:buChar char="-"/>
              <a:defRPr/>
            </a:pPr>
            <a:r>
              <a:rPr lang="sk-SK" dirty="0" smtClean="0"/>
              <a:t>  vychádzať  </a:t>
            </a:r>
            <a:r>
              <a:rPr lang="sk-SK" dirty="0"/>
              <a:t>sa bude z </a:t>
            </a:r>
            <a:r>
              <a:rPr lang="sk-SK" b="1" dirty="0">
                <a:solidFill>
                  <a:srgbClr val="FFC000"/>
                </a:solidFill>
              </a:rPr>
              <a:t>informačných  systémov </a:t>
            </a:r>
            <a:r>
              <a:rPr lang="sk-SK" dirty="0"/>
              <a:t>cestnej</a:t>
            </a:r>
            <a:r>
              <a:rPr lang="sk-SK" b="1" dirty="0"/>
              <a:t> </a:t>
            </a:r>
          </a:p>
          <a:p>
            <a:pPr>
              <a:defRPr/>
            </a:pPr>
            <a:r>
              <a:rPr lang="sk-SK" dirty="0" smtClean="0"/>
              <a:t>    databanky</a:t>
            </a:r>
            <a:r>
              <a:rPr lang="sk-SK" dirty="0"/>
              <a:t>,  </a:t>
            </a:r>
            <a:r>
              <a:rPr lang="sk-SK" b="1" dirty="0">
                <a:solidFill>
                  <a:srgbClr val="FFC000"/>
                </a:solidFill>
              </a:rPr>
              <a:t>rozhodovacích  modelov </a:t>
            </a:r>
            <a:r>
              <a:rPr lang="sk-SK" dirty="0"/>
              <a:t>v rámci systémov hospodárenia    </a:t>
            </a:r>
            <a:r>
              <a:rPr lang="sk-SK" dirty="0" smtClean="0"/>
              <a:t> </a:t>
            </a:r>
          </a:p>
          <a:p>
            <a:pPr>
              <a:defRPr/>
            </a:pPr>
            <a:r>
              <a:rPr lang="sk-SK" dirty="0"/>
              <a:t> </a:t>
            </a:r>
            <a:r>
              <a:rPr lang="sk-SK" dirty="0" smtClean="0"/>
              <a:t>   s</a:t>
            </a:r>
            <a:r>
              <a:rPr lang="sk-SK" dirty="0"/>
              <a:t> vozovkou a </a:t>
            </a:r>
            <a:r>
              <a:rPr lang="sk-SK" b="1" dirty="0">
                <a:solidFill>
                  <a:srgbClr val="FFC000"/>
                </a:solidFill>
              </a:rPr>
              <a:t>analýz životného cyklu</a:t>
            </a:r>
            <a:r>
              <a:rPr lang="sk-SK" dirty="0">
                <a:solidFill>
                  <a:srgbClr val="FFC000"/>
                </a:solidFill>
              </a:rPr>
              <a:t> </a:t>
            </a:r>
            <a:r>
              <a:rPr lang="sk-SK" dirty="0"/>
              <a:t>a komplexnej /prierezovej/ </a:t>
            </a:r>
            <a:endParaRPr lang="sk-SK" dirty="0" smtClean="0"/>
          </a:p>
          <a:p>
            <a:pPr>
              <a:defRPr/>
            </a:pPr>
            <a:r>
              <a:rPr lang="sk-SK" b="1" dirty="0">
                <a:solidFill>
                  <a:srgbClr val="FFC000"/>
                </a:solidFill>
              </a:rPr>
              <a:t> </a:t>
            </a:r>
            <a:r>
              <a:rPr lang="sk-SK" b="1" dirty="0" smtClean="0">
                <a:solidFill>
                  <a:srgbClr val="FFC000"/>
                </a:solidFill>
              </a:rPr>
              <a:t>   rozhodovacej </a:t>
            </a:r>
            <a:r>
              <a:rPr lang="sk-SK" b="1" dirty="0">
                <a:solidFill>
                  <a:srgbClr val="FFC000"/>
                </a:solidFill>
              </a:rPr>
              <a:t>metóde  /</a:t>
            </a:r>
            <a:r>
              <a:rPr lang="sk-SK" b="1" dirty="0" err="1">
                <a:solidFill>
                  <a:srgbClr val="FFC000"/>
                </a:solidFill>
              </a:rPr>
              <a:t>Cross</a:t>
            </a:r>
            <a:r>
              <a:rPr lang="sk-SK" b="1" dirty="0">
                <a:solidFill>
                  <a:srgbClr val="FFC000"/>
                </a:solidFill>
              </a:rPr>
              <a:t> – </a:t>
            </a:r>
            <a:r>
              <a:rPr lang="sk-SK" b="1" dirty="0" err="1">
                <a:solidFill>
                  <a:srgbClr val="FFC000"/>
                </a:solidFill>
              </a:rPr>
              <a:t>Assets</a:t>
            </a:r>
            <a:r>
              <a:rPr lang="sk-SK" b="1" dirty="0">
                <a:solidFill>
                  <a:srgbClr val="FFC000"/>
                </a:solidFill>
              </a:rPr>
              <a:t> </a:t>
            </a:r>
            <a:r>
              <a:rPr lang="sk-SK" b="1" dirty="0" err="1">
                <a:solidFill>
                  <a:srgbClr val="FFC000"/>
                </a:solidFill>
              </a:rPr>
              <a:t>Allocation</a:t>
            </a:r>
            <a:r>
              <a:rPr lang="sk-SK" b="1" dirty="0">
                <a:solidFill>
                  <a:srgbClr val="FFC000"/>
                </a:solidFill>
              </a:rPr>
              <a:t>/. </a:t>
            </a:r>
            <a:endParaRPr lang="sk-SK" dirty="0">
              <a:solidFill>
                <a:srgbClr val="FFC000"/>
              </a:solidFil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203</a:t>
            </a:fld>
            <a:endParaRPr lang="sk-SK"/>
          </a:p>
        </p:txBody>
      </p:sp>
      <p:sp>
        <p:nvSpPr>
          <p:cNvPr id="3" name="Obdĺžnik 2"/>
          <p:cNvSpPr/>
          <p:nvPr/>
        </p:nvSpPr>
        <p:spPr>
          <a:xfrm>
            <a:off x="395536" y="260648"/>
            <a:ext cx="7704856" cy="923330"/>
          </a:xfrm>
          <a:prstGeom prst="rect">
            <a:avLst/>
          </a:prstGeom>
        </p:spPr>
        <p:txBody>
          <a:bodyPr wrap="square">
            <a:spAutoFit/>
          </a:bodyPr>
          <a:lstStyle/>
          <a:p>
            <a:r>
              <a:rPr lang="sk-SK" dirty="0"/>
              <a:t>Optimálne vyjadrenie </a:t>
            </a:r>
            <a:r>
              <a:rPr lang="sk-SK" b="1" dirty="0">
                <a:solidFill>
                  <a:srgbClr val="FFC000"/>
                </a:solidFill>
              </a:rPr>
              <a:t>hodnoty aktív</a:t>
            </a:r>
            <a:r>
              <a:rPr lang="sk-SK" dirty="0">
                <a:solidFill>
                  <a:srgbClr val="FFC000"/>
                </a:solidFill>
              </a:rPr>
              <a:t> </a:t>
            </a:r>
            <a:r>
              <a:rPr lang="sk-SK" dirty="0"/>
              <a:t>poskytujú metódy vychádzajúce zo skutočnej súčasnej hodnoty, založenej na </a:t>
            </a:r>
            <a:r>
              <a:rPr lang="sk-SK" b="1" dirty="0" smtClean="0">
                <a:solidFill>
                  <a:srgbClr val="FFFF00"/>
                </a:solidFill>
              </a:rPr>
              <a:t>: </a:t>
            </a:r>
            <a:r>
              <a:rPr lang="sk-SK" b="1" dirty="0">
                <a:solidFill>
                  <a:srgbClr val="FFC000"/>
                </a:solidFill>
              </a:rPr>
              <a:t>1.technickom stave a  </a:t>
            </a:r>
            <a:r>
              <a:rPr lang="sk-SK" b="1" dirty="0" smtClean="0">
                <a:solidFill>
                  <a:srgbClr val="FFC000"/>
                </a:solidFill>
              </a:rPr>
              <a:t>  </a:t>
            </a:r>
          </a:p>
          <a:p>
            <a:r>
              <a:rPr lang="sk-SK" b="1" dirty="0">
                <a:solidFill>
                  <a:srgbClr val="FFC000"/>
                </a:solidFill>
              </a:rPr>
              <a:t> </a:t>
            </a:r>
            <a:r>
              <a:rPr lang="sk-SK" b="1" dirty="0" smtClean="0">
                <a:solidFill>
                  <a:srgbClr val="FFC000"/>
                </a:solidFill>
              </a:rPr>
              <a:t>                                                                     2.výkonnosti </a:t>
            </a:r>
            <a:r>
              <a:rPr lang="sk-SK" b="1" dirty="0">
                <a:solidFill>
                  <a:srgbClr val="FFC000"/>
                </a:solidFill>
              </a:rPr>
              <a:t>aktíva </a:t>
            </a:r>
          </a:p>
        </p:txBody>
      </p:sp>
      <p:sp>
        <p:nvSpPr>
          <p:cNvPr id="4" name="Obdĺžnik 3"/>
          <p:cNvSpPr/>
          <p:nvPr/>
        </p:nvSpPr>
        <p:spPr>
          <a:xfrm>
            <a:off x="179512" y="1412776"/>
            <a:ext cx="8496944" cy="4770537"/>
          </a:xfrm>
          <a:prstGeom prst="rect">
            <a:avLst/>
          </a:prstGeom>
        </p:spPr>
        <p:txBody>
          <a:bodyPr wrap="square">
            <a:spAutoFit/>
          </a:bodyPr>
          <a:lstStyle/>
          <a:p>
            <a:pPr>
              <a:defRPr/>
            </a:pPr>
            <a:r>
              <a:rPr lang="sk-SK" altLang="sk-SK" sz="1600" dirty="0"/>
              <a:t>Hodnotiť aktíva na základe ich definície je potrebné z troch hľadísk</a:t>
            </a:r>
            <a:r>
              <a:rPr lang="sk-SK" altLang="sk-SK" sz="1600" dirty="0" smtClean="0"/>
              <a:t>: </a:t>
            </a:r>
          </a:p>
          <a:p>
            <a:pPr>
              <a:defRPr/>
            </a:pPr>
            <a:r>
              <a:rPr lang="sk-SK" altLang="sk-SK" sz="1600" dirty="0" smtClean="0"/>
              <a:t>-</a:t>
            </a:r>
            <a:r>
              <a:rPr lang="sk-SK" altLang="sk-SK" sz="1600" b="1" dirty="0"/>
              <a:t> </a:t>
            </a:r>
            <a:r>
              <a:rPr lang="sk-SK" altLang="sk-SK" sz="1600" b="1" dirty="0" smtClean="0"/>
              <a:t>  </a:t>
            </a:r>
            <a:r>
              <a:rPr lang="sk-SK" altLang="sk-SK" sz="1600" b="1" dirty="0" smtClean="0">
                <a:solidFill>
                  <a:srgbClr val="FFC000"/>
                </a:solidFill>
              </a:rPr>
              <a:t>prínosy </a:t>
            </a:r>
            <a:r>
              <a:rPr lang="sk-SK" altLang="sk-SK" sz="1600" b="1" dirty="0">
                <a:solidFill>
                  <a:srgbClr val="FFC000"/>
                </a:solidFill>
              </a:rPr>
              <a:t>pre spoločnosť /</a:t>
            </a:r>
            <a:r>
              <a:rPr lang="sk-SK" altLang="sk-SK" sz="1600" b="1" dirty="0" err="1">
                <a:solidFill>
                  <a:srgbClr val="FFC000"/>
                </a:solidFill>
              </a:rPr>
              <a:t>Community</a:t>
            </a:r>
            <a:r>
              <a:rPr lang="sk-SK" altLang="sk-SK" sz="1600" b="1" dirty="0">
                <a:solidFill>
                  <a:srgbClr val="FFC000"/>
                </a:solidFill>
              </a:rPr>
              <a:t> </a:t>
            </a:r>
            <a:r>
              <a:rPr lang="sk-SK" altLang="sk-SK" sz="1600" b="1" dirty="0" err="1">
                <a:solidFill>
                  <a:srgbClr val="FFC000"/>
                </a:solidFill>
              </a:rPr>
              <a:t>Benefits</a:t>
            </a:r>
            <a:r>
              <a:rPr lang="sk-SK" altLang="sk-SK" sz="1600" b="1" dirty="0">
                <a:solidFill>
                  <a:srgbClr val="FFC000"/>
                </a:solidFill>
              </a:rPr>
              <a:t>/ -</a:t>
            </a:r>
            <a:r>
              <a:rPr lang="sk-SK" altLang="sk-SK" sz="1600" b="1" dirty="0" smtClean="0">
                <a:solidFill>
                  <a:srgbClr val="FFC000"/>
                </a:solidFill>
              </a:rPr>
              <a:t>výkonnosť</a:t>
            </a:r>
          </a:p>
          <a:p>
            <a:pPr>
              <a:defRPr/>
            </a:pPr>
            <a:r>
              <a:rPr lang="sk-SK" altLang="sk-SK" sz="1600" b="1" dirty="0" smtClean="0">
                <a:solidFill>
                  <a:srgbClr val="FFC000"/>
                </a:solidFill>
              </a:rPr>
              <a:t>-   úroveň </a:t>
            </a:r>
            <a:r>
              <a:rPr lang="sk-SK" altLang="sk-SK" sz="1600" b="1" dirty="0">
                <a:solidFill>
                  <a:srgbClr val="FFC000"/>
                </a:solidFill>
              </a:rPr>
              <a:t>  cestnej infraštruktúry /</a:t>
            </a:r>
            <a:r>
              <a:rPr lang="sk-SK" altLang="sk-SK" sz="1600" b="1" dirty="0" err="1">
                <a:solidFill>
                  <a:srgbClr val="FFC000"/>
                </a:solidFill>
              </a:rPr>
              <a:t>Road</a:t>
            </a:r>
            <a:r>
              <a:rPr lang="sk-SK" altLang="sk-SK" sz="1600" b="1" dirty="0">
                <a:solidFill>
                  <a:srgbClr val="FFC000"/>
                </a:solidFill>
              </a:rPr>
              <a:t> </a:t>
            </a:r>
            <a:r>
              <a:rPr lang="sk-SK" altLang="sk-SK" sz="1600" b="1" dirty="0" err="1">
                <a:solidFill>
                  <a:srgbClr val="FFC000"/>
                </a:solidFill>
              </a:rPr>
              <a:t>System</a:t>
            </a:r>
            <a:r>
              <a:rPr lang="sk-SK" altLang="sk-SK" sz="1600" b="1" dirty="0">
                <a:solidFill>
                  <a:srgbClr val="FFC000"/>
                </a:solidFill>
              </a:rPr>
              <a:t> </a:t>
            </a:r>
            <a:r>
              <a:rPr lang="sk-SK" altLang="sk-SK" sz="1600" b="1" dirty="0" err="1">
                <a:solidFill>
                  <a:srgbClr val="FFC000"/>
                </a:solidFill>
              </a:rPr>
              <a:t>Performance</a:t>
            </a:r>
            <a:r>
              <a:rPr lang="sk-SK" altLang="sk-SK" sz="1600" b="1" dirty="0">
                <a:solidFill>
                  <a:srgbClr val="FFC000"/>
                </a:solidFill>
              </a:rPr>
              <a:t>/ -</a:t>
            </a:r>
            <a:r>
              <a:rPr lang="sk-SK" altLang="sk-SK" sz="1600" b="1" dirty="0" smtClean="0">
                <a:solidFill>
                  <a:srgbClr val="FFC000"/>
                </a:solidFill>
              </a:rPr>
              <a:t>výkonnosť</a:t>
            </a:r>
          </a:p>
          <a:p>
            <a:pPr>
              <a:defRPr/>
            </a:pPr>
            <a:r>
              <a:rPr lang="sk-SK" altLang="sk-SK" sz="1600" b="1" dirty="0" smtClean="0">
                <a:solidFill>
                  <a:srgbClr val="FFC000"/>
                </a:solidFill>
              </a:rPr>
              <a:t>-   </a:t>
            </a:r>
            <a:r>
              <a:rPr lang="sk-SK" altLang="sk-SK" sz="1600" b="1" dirty="0">
                <a:solidFill>
                  <a:srgbClr val="FFC000"/>
                </a:solidFill>
              </a:rPr>
              <a:t>technický stav /</a:t>
            </a:r>
            <a:r>
              <a:rPr lang="sk-SK" altLang="sk-SK" sz="1600" b="1" dirty="0" err="1">
                <a:solidFill>
                  <a:srgbClr val="FFC000"/>
                </a:solidFill>
              </a:rPr>
              <a:t>Asset</a:t>
            </a:r>
            <a:r>
              <a:rPr lang="sk-SK" altLang="sk-SK" sz="1600" b="1" dirty="0">
                <a:solidFill>
                  <a:srgbClr val="FFC000"/>
                </a:solidFill>
              </a:rPr>
              <a:t> </a:t>
            </a:r>
            <a:r>
              <a:rPr lang="sk-SK" altLang="sk-SK" sz="1600" b="1" dirty="0" err="1">
                <a:solidFill>
                  <a:srgbClr val="FFC000"/>
                </a:solidFill>
              </a:rPr>
              <a:t>Condition</a:t>
            </a:r>
            <a:r>
              <a:rPr lang="sk-SK" altLang="sk-SK" sz="1600" b="1" dirty="0">
                <a:solidFill>
                  <a:srgbClr val="FFC000"/>
                </a:solidFill>
              </a:rPr>
              <a:t>/</a:t>
            </a:r>
          </a:p>
          <a:p>
            <a:pPr marL="0" indent="0">
              <a:buFont typeface="Wingdings" pitchFamily="2" charset="2"/>
              <a:buNone/>
              <a:defRPr/>
            </a:pPr>
            <a:r>
              <a:rPr lang="sk-SK" altLang="sk-SK" sz="1600" b="1" dirty="0"/>
              <a:t> </a:t>
            </a:r>
            <a:endParaRPr lang="sk-SK" altLang="sk-SK" sz="1600" dirty="0"/>
          </a:p>
          <a:p>
            <a:pPr>
              <a:defRPr/>
            </a:pPr>
            <a:r>
              <a:rPr lang="sk-SK" altLang="sk-SK" sz="1600" b="1" dirty="0">
                <a:solidFill>
                  <a:srgbClr val="FFC000"/>
                </a:solidFill>
              </a:rPr>
              <a:t>1.Hodnotenie  vo vzťahu  k prínosom pre spoločnosť</a:t>
            </a:r>
            <a:r>
              <a:rPr lang="sk-SK" altLang="sk-SK" sz="1600" dirty="0">
                <a:solidFill>
                  <a:srgbClr val="FFC000"/>
                </a:solidFill>
              </a:rPr>
              <a:t> /</a:t>
            </a:r>
            <a:r>
              <a:rPr lang="sk-SK" altLang="sk-SK" sz="1600" dirty="0" err="1">
                <a:solidFill>
                  <a:srgbClr val="FFC000"/>
                </a:solidFill>
              </a:rPr>
              <a:t>Community</a:t>
            </a:r>
            <a:r>
              <a:rPr lang="sk-SK" altLang="sk-SK" sz="1600" dirty="0">
                <a:solidFill>
                  <a:srgbClr val="FFC000"/>
                </a:solidFill>
              </a:rPr>
              <a:t> </a:t>
            </a:r>
            <a:r>
              <a:rPr lang="sk-SK" altLang="sk-SK" sz="1600" dirty="0" err="1">
                <a:solidFill>
                  <a:srgbClr val="FFC000"/>
                </a:solidFill>
              </a:rPr>
              <a:t>Benefits</a:t>
            </a:r>
            <a:r>
              <a:rPr lang="sk-SK" altLang="sk-SK" sz="1600" dirty="0">
                <a:solidFill>
                  <a:srgbClr val="FFC000"/>
                </a:solidFill>
              </a:rPr>
              <a:t>/ </a:t>
            </a:r>
            <a:r>
              <a:rPr lang="sk-SK" altLang="sk-SK" sz="1600" dirty="0"/>
              <a:t>spočíva v zabezpečení dopravnej obslužnosti obyvateľstva, bezpečnostných zložiek, prísunu disponibilnej klientely, rozvoja územia a ochrane životného prostredia.</a:t>
            </a:r>
          </a:p>
          <a:p>
            <a:pPr>
              <a:defRPr/>
            </a:pPr>
            <a:r>
              <a:rPr lang="sk-SK" altLang="sk-SK" sz="1600" b="1" dirty="0"/>
              <a:t> </a:t>
            </a:r>
            <a:endParaRPr lang="sk-SK" altLang="sk-SK" sz="1600" dirty="0"/>
          </a:p>
          <a:p>
            <a:pPr>
              <a:defRPr/>
            </a:pPr>
            <a:r>
              <a:rPr lang="sk-SK" altLang="sk-SK" sz="1600" b="1" dirty="0">
                <a:solidFill>
                  <a:srgbClr val="FFC000"/>
                </a:solidFill>
              </a:rPr>
              <a:t>2.Vzťahu k úrovni cestnej infraštruktúry</a:t>
            </a:r>
            <a:r>
              <a:rPr lang="sk-SK" altLang="sk-SK" sz="1600" dirty="0">
                <a:solidFill>
                  <a:srgbClr val="FFC000"/>
                </a:solidFill>
              </a:rPr>
              <a:t> /</a:t>
            </a:r>
            <a:r>
              <a:rPr lang="sk-SK" altLang="sk-SK" sz="1600" dirty="0" err="1">
                <a:solidFill>
                  <a:srgbClr val="FFC000"/>
                </a:solidFill>
              </a:rPr>
              <a:t>Road</a:t>
            </a:r>
            <a:r>
              <a:rPr lang="sk-SK" altLang="sk-SK" sz="1600" dirty="0">
                <a:solidFill>
                  <a:srgbClr val="FFC000"/>
                </a:solidFill>
              </a:rPr>
              <a:t> </a:t>
            </a:r>
            <a:r>
              <a:rPr lang="sk-SK" altLang="sk-SK" sz="1600" dirty="0" err="1">
                <a:solidFill>
                  <a:srgbClr val="FFC000"/>
                </a:solidFill>
              </a:rPr>
              <a:t>System</a:t>
            </a:r>
            <a:r>
              <a:rPr lang="sk-SK" altLang="sk-SK" sz="1600" dirty="0">
                <a:solidFill>
                  <a:srgbClr val="FFC000"/>
                </a:solidFill>
              </a:rPr>
              <a:t> </a:t>
            </a:r>
            <a:r>
              <a:rPr lang="sk-SK" altLang="sk-SK" sz="1600" dirty="0" err="1">
                <a:solidFill>
                  <a:srgbClr val="FFC000"/>
                </a:solidFill>
              </a:rPr>
              <a:t>Performance</a:t>
            </a:r>
            <a:r>
              <a:rPr lang="sk-SK" altLang="sk-SK" sz="1600" dirty="0"/>
              <a:t>/ spočíva najmä v zabezpečeniu dostatočnej kategórii CK, jej smerového a výškového vedenia tak, aby spĺňala požiadavky vyplývajúce z intenzity cestnej dopravy a jej plynulej a bezpečnej premávky.</a:t>
            </a:r>
          </a:p>
          <a:p>
            <a:pPr>
              <a:defRPr/>
            </a:pPr>
            <a:r>
              <a:rPr lang="sk-SK" altLang="sk-SK" sz="1600" dirty="0"/>
              <a:t> </a:t>
            </a:r>
          </a:p>
          <a:p>
            <a:pPr>
              <a:defRPr/>
            </a:pPr>
            <a:r>
              <a:rPr lang="sk-SK" altLang="sk-SK" sz="1600" b="1" dirty="0">
                <a:solidFill>
                  <a:srgbClr val="FFC000"/>
                </a:solidFill>
              </a:rPr>
              <a:t>3</a:t>
            </a:r>
            <a:r>
              <a:rPr lang="sk-SK" altLang="sk-SK" sz="1600" dirty="0">
                <a:solidFill>
                  <a:srgbClr val="FFC000"/>
                </a:solidFill>
              </a:rPr>
              <a:t>.</a:t>
            </a:r>
            <a:r>
              <a:rPr lang="sk-SK" altLang="sk-SK" sz="1600" b="1" dirty="0">
                <a:solidFill>
                  <a:srgbClr val="FFC000"/>
                </a:solidFill>
              </a:rPr>
              <a:t> Technický stav</a:t>
            </a:r>
            <a:r>
              <a:rPr lang="sk-SK" altLang="sk-SK" sz="1600" dirty="0">
                <a:solidFill>
                  <a:srgbClr val="FFC000"/>
                </a:solidFill>
              </a:rPr>
              <a:t> </a:t>
            </a:r>
            <a:r>
              <a:rPr lang="sk-SK" altLang="sk-SK" sz="1600" b="1" dirty="0">
                <a:solidFill>
                  <a:srgbClr val="FFC000"/>
                </a:solidFill>
              </a:rPr>
              <a:t> </a:t>
            </a:r>
            <a:r>
              <a:rPr lang="sk-SK" altLang="sk-SK" sz="1600" dirty="0"/>
              <a:t>sa</a:t>
            </a:r>
            <a:r>
              <a:rPr lang="sk-SK" altLang="sk-SK" sz="1600" b="1" dirty="0"/>
              <a:t> </a:t>
            </a:r>
            <a:r>
              <a:rPr lang="sk-SK" altLang="sk-SK" sz="1600" dirty="0" smtClean="0"/>
              <a:t>hodnotí: </a:t>
            </a:r>
            <a:r>
              <a:rPr lang="sk-SK" altLang="sk-SK" sz="1600" dirty="0">
                <a:solidFill>
                  <a:srgbClr val="FFC000"/>
                </a:solidFill>
              </a:rPr>
              <a:t>1. prevádzkovej spôsobilosti </a:t>
            </a:r>
            <a:r>
              <a:rPr lang="sk-SK" altLang="sk-SK" sz="1600" dirty="0" smtClean="0">
                <a:solidFill>
                  <a:srgbClr val="FFC000"/>
                </a:solidFill>
              </a:rPr>
              <a:t>/</a:t>
            </a:r>
            <a:r>
              <a:rPr lang="sk-SK" altLang="sk-SK" sz="1600" dirty="0" err="1" smtClean="0">
                <a:solidFill>
                  <a:srgbClr val="FFC000"/>
                </a:solidFill>
              </a:rPr>
              <a:t>uživateľská</a:t>
            </a:r>
            <a:r>
              <a:rPr lang="sk-SK" altLang="sk-SK" sz="1600" dirty="0" smtClean="0">
                <a:solidFill>
                  <a:srgbClr val="FFC000"/>
                </a:solidFill>
              </a:rPr>
              <a:t> hodnota/</a:t>
            </a:r>
            <a:r>
              <a:rPr lang="sk-SK" altLang="sk-SK" sz="1600" dirty="0" smtClean="0"/>
              <a:t>                                                                                                            </a:t>
            </a:r>
          </a:p>
          <a:p>
            <a:pPr>
              <a:defRPr/>
            </a:pPr>
            <a:r>
              <a:rPr lang="sk-SK" altLang="sk-SK" sz="1600" dirty="0"/>
              <a:t> </a:t>
            </a:r>
            <a:r>
              <a:rPr lang="sk-SK" altLang="sk-SK" sz="1600" dirty="0" smtClean="0"/>
              <a:t>                                                </a:t>
            </a:r>
            <a:r>
              <a:rPr lang="sk-SK" altLang="sk-SK" sz="1600" dirty="0" smtClean="0">
                <a:solidFill>
                  <a:srgbClr val="FFC000"/>
                </a:solidFill>
              </a:rPr>
              <a:t> 2</a:t>
            </a:r>
            <a:r>
              <a:rPr lang="sk-SK" altLang="sk-SK" sz="1600" dirty="0" smtClean="0"/>
              <a:t>. </a:t>
            </a:r>
            <a:r>
              <a:rPr lang="sk-SK" altLang="sk-SK" sz="1600" dirty="0" err="1" smtClean="0">
                <a:solidFill>
                  <a:srgbClr val="FFC000"/>
                </a:solidFill>
              </a:rPr>
              <a:t>stavebno</a:t>
            </a:r>
            <a:r>
              <a:rPr lang="sk-SK" altLang="sk-SK" sz="1600" dirty="0" smtClean="0">
                <a:solidFill>
                  <a:srgbClr val="FFC000"/>
                </a:solidFill>
              </a:rPr>
              <a:t> </a:t>
            </a:r>
            <a:r>
              <a:rPr lang="sk-SK" altLang="sk-SK" sz="1600" dirty="0">
                <a:solidFill>
                  <a:srgbClr val="FFC000"/>
                </a:solidFill>
              </a:rPr>
              <a:t>- technického stavu  aktíva</a:t>
            </a:r>
            <a:r>
              <a:rPr lang="sk-SK" altLang="sk-SK" sz="1600" dirty="0" smtClean="0">
                <a:solidFill>
                  <a:srgbClr val="FFC000"/>
                </a:solidFill>
              </a:rPr>
              <a:t>./ konštrukčná hodnota/. </a:t>
            </a:r>
            <a:r>
              <a:rPr lang="sk-SK" altLang="sk-SK" sz="1600" dirty="0" smtClean="0"/>
              <a:t> </a:t>
            </a:r>
            <a:r>
              <a:rPr lang="sk-SK" altLang="sk-SK" sz="1600" dirty="0" err="1"/>
              <a:t>Stavebno</a:t>
            </a:r>
            <a:r>
              <a:rPr lang="sk-SK" altLang="sk-SK" sz="1600" dirty="0"/>
              <a:t> – technický stav  je vyjadrený  schopnosťou objektu   odolávať dopravnému zaťaženiu. Vyjadrujeme ho </a:t>
            </a:r>
            <a:r>
              <a:rPr lang="sk-SK" altLang="sk-SK" sz="1600" b="1" dirty="0">
                <a:solidFill>
                  <a:srgbClr val="FFC000"/>
                </a:solidFill>
              </a:rPr>
              <a:t>zostatkovou životnosťou v pomere k celkovej životnosti.</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204</a:t>
            </a:fld>
            <a:endParaRPr lang="sk-SK"/>
          </a:p>
        </p:txBody>
      </p:sp>
      <p:sp>
        <p:nvSpPr>
          <p:cNvPr id="3" name="Obdĺžnik 2"/>
          <p:cNvSpPr/>
          <p:nvPr/>
        </p:nvSpPr>
        <p:spPr>
          <a:xfrm>
            <a:off x="323529" y="260648"/>
            <a:ext cx="8424936" cy="369332"/>
          </a:xfrm>
          <a:prstGeom prst="rect">
            <a:avLst/>
          </a:prstGeom>
        </p:spPr>
        <p:txBody>
          <a:bodyPr wrap="square">
            <a:spAutoFit/>
          </a:bodyPr>
          <a:lstStyle/>
          <a:p>
            <a:r>
              <a:rPr lang="sk-SK" b="1" dirty="0" smtClean="0">
                <a:solidFill>
                  <a:srgbClr val="FFFF00"/>
                </a:solidFill>
              </a:rPr>
              <a:t>                          </a:t>
            </a:r>
            <a:r>
              <a:rPr lang="sk-SK" b="1" dirty="0" smtClean="0">
                <a:solidFill>
                  <a:srgbClr val="FFC000"/>
                </a:solidFill>
              </a:rPr>
              <a:t>Výpočet </a:t>
            </a:r>
            <a:r>
              <a:rPr lang="sk-SK" b="1" dirty="0">
                <a:solidFill>
                  <a:srgbClr val="FFC000"/>
                </a:solidFill>
              </a:rPr>
              <a:t>hodnoty </a:t>
            </a:r>
            <a:r>
              <a:rPr lang="sk-SK" b="1" dirty="0" smtClean="0">
                <a:solidFill>
                  <a:srgbClr val="FFC000"/>
                </a:solidFill>
              </a:rPr>
              <a:t>/ </a:t>
            </a:r>
            <a:r>
              <a:rPr lang="sk-SK" b="1" dirty="0">
                <a:solidFill>
                  <a:srgbClr val="FFC000"/>
                </a:solidFill>
              </a:rPr>
              <a:t>výkonnosti </a:t>
            </a:r>
            <a:r>
              <a:rPr lang="sk-SK" b="1" dirty="0" smtClean="0">
                <a:solidFill>
                  <a:srgbClr val="FFC000"/>
                </a:solidFill>
              </a:rPr>
              <a:t>aktíva/</a:t>
            </a:r>
            <a:endParaRPr lang="sk-SK" dirty="0">
              <a:solidFill>
                <a:srgbClr val="FFC000"/>
              </a:solidFill>
            </a:endParaRPr>
          </a:p>
        </p:txBody>
      </p:sp>
      <p:sp>
        <p:nvSpPr>
          <p:cNvPr id="4" name="Obdĺžnik 3"/>
          <p:cNvSpPr/>
          <p:nvPr/>
        </p:nvSpPr>
        <p:spPr>
          <a:xfrm>
            <a:off x="179512" y="1166843"/>
            <a:ext cx="8640960" cy="4401205"/>
          </a:xfrm>
          <a:prstGeom prst="rect">
            <a:avLst/>
          </a:prstGeom>
        </p:spPr>
        <p:txBody>
          <a:bodyPr wrap="square">
            <a:spAutoFit/>
          </a:bodyPr>
          <a:lstStyle/>
          <a:p>
            <a:pPr marL="0" indent="0">
              <a:buFont typeface="Wingdings" pitchFamily="2" charset="2"/>
              <a:buNone/>
            </a:pPr>
            <a:r>
              <a:rPr lang="sk-SK" altLang="sk-SK" sz="2000" dirty="0" smtClean="0"/>
              <a:t>     1. výpočet  </a:t>
            </a:r>
            <a:r>
              <a:rPr lang="sk-SK" altLang="sk-SK" sz="2000" dirty="0"/>
              <a:t>nadobúdacej ceny súčasnej kategórie cestnej komunikácie </a:t>
            </a:r>
            <a:endParaRPr lang="sk-SK" altLang="sk-SK" sz="2000" dirty="0" smtClean="0"/>
          </a:p>
          <a:p>
            <a:pPr marL="0" indent="0">
              <a:buFont typeface="Wingdings" pitchFamily="2" charset="2"/>
              <a:buNone/>
            </a:pPr>
            <a:endParaRPr lang="sk-SK" altLang="sk-SK" sz="2000" dirty="0"/>
          </a:p>
          <a:p>
            <a:pPr marL="0" indent="0">
              <a:buFont typeface="Wingdings" pitchFamily="2" charset="2"/>
              <a:buNone/>
            </a:pPr>
            <a:r>
              <a:rPr lang="sk-SK" altLang="sk-SK" sz="2000" dirty="0"/>
              <a:t>     2. výpočet  nadobúdacej  ceny požadovanej kategórie  cestnej  </a:t>
            </a:r>
          </a:p>
          <a:p>
            <a:pPr marL="0" indent="0">
              <a:buFont typeface="Wingdings" pitchFamily="2" charset="2"/>
              <a:buNone/>
            </a:pPr>
            <a:r>
              <a:rPr lang="sk-SK" altLang="sk-SK" sz="2000" dirty="0"/>
              <a:t>         </a:t>
            </a:r>
            <a:r>
              <a:rPr lang="sk-SK" altLang="sk-SK" sz="2000" dirty="0" smtClean="0"/>
              <a:t>komunikácie</a:t>
            </a:r>
          </a:p>
          <a:p>
            <a:pPr marL="0" indent="0">
              <a:buFont typeface="Wingdings" pitchFamily="2" charset="2"/>
              <a:buNone/>
            </a:pPr>
            <a:endParaRPr lang="sk-SK" altLang="sk-SK" sz="2000" dirty="0"/>
          </a:p>
          <a:p>
            <a:pPr marL="0" indent="0">
              <a:buFont typeface="Wingdings" pitchFamily="2" charset="2"/>
              <a:buNone/>
            </a:pPr>
            <a:r>
              <a:rPr lang="sk-SK" altLang="sk-SK" sz="2000" dirty="0"/>
              <a:t>     3. výpočet   pomeru  súčasnej  hodnoty /nad. ceny/k </a:t>
            </a:r>
            <a:r>
              <a:rPr lang="sk-SK" altLang="sk-SK" sz="2000" dirty="0" smtClean="0"/>
              <a:t>požadovanej</a:t>
            </a:r>
          </a:p>
          <a:p>
            <a:pPr marL="0" indent="0">
              <a:buFont typeface="Wingdings" pitchFamily="2" charset="2"/>
              <a:buNone/>
            </a:pPr>
            <a:endParaRPr lang="sk-SK" altLang="sk-SK" sz="2000" dirty="0"/>
          </a:p>
          <a:p>
            <a:pPr marL="0" indent="0">
              <a:buFont typeface="Wingdings" pitchFamily="2" charset="2"/>
              <a:buNone/>
            </a:pPr>
            <a:r>
              <a:rPr lang="sk-SK" altLang="sk-SK" sz="2000" dirty="0"/>
              <a:t>     4. potreba finančných prostriedkov investície na dosiahnutie </a:t>
            </a:r>
          </a:p>
          <a:p>
            <a:pPr marL="0" indent="0">
              <a:buFont typeface="Wingdings" pitchFamily="2" charset="2"/>
              <a:buNone/>
            </a:pPr>
            <a:r>
              <a:rPr lang="sk-SK" altLang="sk-SK" sz="2000" dirty="0"/>
              <a:t>         požadovanej hodnoty aktíva – z rozdielu nadobúdacej ceny </a:t>
            </a:r>
          </a:p>
          <a:p>
            <a:pPr marL="0" indent="0">
              <a:buFont typeface="Wingdings" pitchFamily="2" charset="2"/>
              <a:buNone/>
            </a:pPr>
            <a:r>
              <a:rPr lang="sk-SK" altLang="sk-SK" sz="2000" dirty="0"/>
              <a:t>         požadovanej a súčasnej kategórie cestnej </a:t>
            </a:r>
            <a:r>
              <a:rPr lang="sk-SK" altLang="sk-SK" sz="2000" dirty="0" smtClean="0"/>
              <a:t>komunikácie</a:t>
            </a:r>
          </a:p>
          <a:p>
            <a:pPr marL="0" indent="0">
              <a:buFont typeface="Wingdings" pitchFamily="2" charset="2"/>
              <a:buNone/>
            </a:pPr>
            <a:endParaRPr lang="sk-SK" altLang="sk-SK" sz="2000" dirty="0"/>
          </a:p>
          <a:p>
            <a:pPr marL="0" indent="0">
              <a:buFont typeface="Wingdings" pitchFamily="2" charset="2"/>
              <a:buNone/>
            </a:pPr>
            <a:r>
              <a:rPr lang="sk-SK" altLang="sk-SK" sz="2000" dirty="0"/>
              <a:t>     5. výpočet prínosov pre </a:t>
            </a:r>
            <a:r>
              <a:rPr lang="sk-SK" altLang="sk-SK" sz="2000" dirty="0" smtClean="0"/>
              <a:t>spoločnosť</a:t>
            </a:r>
          </a:p>
          <a:p>
            <a:pPr marL="0" indent="0">
              <a:buFont typeface="Wingdings" pitchFamily="2" charset="2"/>
              <a:buNone/>
            </a:pPr>
            <a:endParaRPr lang="sk-SK" altLang="sk-SK" sz="2000" dirty="0"/>
          </a:p>
          <a:p>
            <a:pPr marL="0" indent="0">
              <a:buFont typeface="Wingdings" pitchFamily="2" charset="2"/>
              <a:buNone/>
            </a:pPr>
            <a:r>
              <a:rPr lang="sk-SK" altLang="sk-SK" sz="2000" dirty="0"/>
              <a:t>     6. čistá súčasná hodnota investície požadovaného stavu aktíva</a:t>
            </a:r>
            <a:endParaRPr lang="sk-SK" sz="20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205</a:t>
            </a:fld>
            <a:endParaRPr lang="sk-SK"/>
          </a:p>
        </p:txBody>
      </p:sp>
      <p:sp>
        <p:nvSpPr>
          <p:cNvPr id="3" name="Obdĺžnik 2"/>
          <p:cNvSpPr>
            <a:spLocks noChangeArrowheads="1"/>
          </p:cNvSpPr>
          <p:nvPr/>
        </p:nvSpPr>
        <p:spPr bwMode="auto">
          <a:xfrm>
            <a:off x="251619" y="332581"/>
            <a:ext cx="8640763" cy="62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a:lnSpc>
                <a:spcPct val="150000"/>
              </a:lnSpc>
              <a:spcBef>
                <a:spcPct val="0"/>
              </a:spcBef>
              <a:buClrTx/>
              <a:buSzTx/>
              <a:buFontTx/>
              <a:buNone/>
            </a:pPr>
            <a:r>
              <a:rPr lang="sk-SK" altLang="sk-SK" sz="2400" b="1" dirty="0">
                <a:solidFill>
                  <a:srgbClr val="FFFF00"/>
                </a:solidFill>
                <a:cs typeface="Times New Roman" pitchFamily="18" charset="0"/>
              </a:rPr>
              <a:t>Hodnota technického stavu</a:t>
            </a:r>
          </a:p>
          <a:p>
            <a:pPr algn="just">
              <a:spcBef>
                <a:spcPct val="0"/>
              </a:spcBef>
              <a:buClrTx/>
              <a:buSzTx/>
              <a:buFont typeface="Wingdings" pitchFamily="2" charset="2"/>
              <a:buNone/>
            </a:pPr>
            <a:r>
              <a:rPr lang="sk-SK" altLang="sk-SK" sz="1800" b="1" dirty="0">
                <a:solidFill>
                  <a:srgbClr val="FFC000"/>
                </a:solidFill>
                <a:cs typeface="Times New Roman" pitchFamily="18" charset="0"/>
              </a:rPr>
              <a:t>- Hodnota </a:t>
            </a:r>
            <a:r>
              <a:rPr lang="sk-SK" altLang="sk-SK" sz="1800" b="1" dirty="0" err="1">
                <a:solidFill>
                  <a:srgbClr val="FFC000"/>
                </a:solidFill>
                <a:cs typeface="Times New Roman" pitchFamily="18" charset="0"/>
              </a:rPr>
              <a:t>stavebno</a:t>
            </a:r>
            <a:r>
              <a:rPr lang="sk-SK" altLang="sk-SK" sz="1800" b="1" dirty="0">
                <a:solidFill>
                  <a:srgbClr val="FFC000"/>
                </a:solidFill>
                <a:cs typeface="Times New Roman" pitchFamily="18" charset="0"/>
              </a:rPr>
              <a:t> - technického stavu  /konštrukčná hodnota/</a:t>
            </a:r>
            <a:r>
              <a:rPr lang="sk-SK" altLang="sk-SK" sz="1800" dirty="0">
                <a:solidFill>
                  <a:srgbClr val="FFC000"/>
                </a:solidFill>
                <a:cs typeface="Times New Roman" pitchFamily="18" charset="0"/>
              </a:rPr>
              <a:t> </a:t>
            </a:r>
          </a:p>
          <a:p>
            <a:pPr algn="just">
              <a:spcBef>
                <a:spcPct val="0"/>
              </a:spcBef>
              <a:buClrTx/>
              <a:buSzTx/>
              <a:buFontTx/>
              <a:buNone/>
            </a:pPr>
            <a:r>
              <a:rPr lang="sk-SK" altLang="sk-SK" sz="1400" dirty="0">
                <a:solidFill>
                  <a:srgbClr val="FFC000"/>
                </a:solidFill>
                <a:cs typeface="Times New Roman" pitchFamily="18" charset="0"/>
              </a:rPr>
              <a:t>- </a:t>
            </a:r>
            <a:r>
              <a:rPr lang="sk-SK" altLang="sk-SK" sz="1800" b="1" dirty="0">
                <a:solidFill>
                  <a:srgbClr val="FFC000"/>
                </a:solidFill>
                <a:cs typeface="Times New Roman" pitchFamily="18" charset="0"/>
              </a:rPr>
              <a:t>Hodnota prevádzkovej spôsobilosti aktíva</a:t>
            </a:r>
            <a:r>
              <a:rPr lang="sk-SK" altLang="sk-SK" sz="1800" dirty="0">
                <a:solidFill>
                  <a:srgbClr val="FFC000"/>
                </a:solidFill>
                <a:cs typeface="Times New Roman" pitchFamily="18" charset="0"/>
              </a:rPr>
              <a:t>  /</a:t>
            </a:r>
            <a:r>
              <a:rPr lang="sk-SK" altLang="sk-SK" sz="1800" b="1" dirty="0">
                <a:solidFill>
                  <a:srgbClr val="FFC000"/>
                </a:solidFill>
                <a:cs typeface="Times New Roman" pitchFamily="18" charset="0"/>
              </a:rPr>
              <a:t>užívateľská hodnota</a:t>
            </a:r>
            <a:r>
              <a:rPr lang="sk-SK" altLang="sk-SK" sz="1800" dirty="0">
                <a:cs typeface="Times New Roman" pitchFamily="18" charset="0"/>
              </a:rPr>
              <a:t>/ je ekonomicky vyjadrená  hodnota vytvorená schopnosťou plniť vyžadované prevádzkové funkcie aktíva vo vzťahu k užívateľom cestnej infraštruktúry. Táto hodnota je vyjadrená rozdielom užívateľských nákladov    požadovaného /optimálneho/ stavu a jej súčasným stavom.</a:t>
            </a:r>
          </a:p>
          <a:p>
            <a:pPr algn="just">
              <a:spcBef>
                <a:spcPct val="0"/>
              </a:spcBef>
              <a:buClrTx/>
              <a:buSzTx/>
              <a:buFontTx/>
              <a:buNone/>
            </a:pPr>
            <a:r>
              <a:rPr lang="sk-SK" altLang="sk-SK" sz="1400" dirty="0">
                <a:cs typeface="Times New Roman" pitchFamily="18" charset="0"/>
              </a:rPr>
              <a:t> </a:t>
            </a:r>
          </a:p>
          <a:p>
            <a:pPr algn="just">
              <a:lnSpc>
                <a:spcPct val="115000"/>
              </a:lnSpc>
              <a:spcBef>
                <a:spcPct val="0"/>
              </a:spcBef>
              <a:buClrTx/>
              <a:buSzTx/>
              <a:buFontTx/>
              <a:buNone/>
            </a:pPr>
            <a:r>
              <a:rPr lang="sk-SK" altLang="sk-SK" sz="1100" b="1" dirty="0">
                <a:solidFill>
                  <a:srgbClr val="000000"/>
                </a:solidFill>
                <a:latin typeface="Arial" charset="0"/>
                <a:ea typeface="Calibri" pitchFamily="34" charset="0"/>
                <a:cs typeface="Times New Roman" pitchFamily="18" charset="0"/>
              </a:rPr>
              <a:t> </a:t>
            </a:r>
            <a:r>
              <a:rPr lang="sk-SK" altLang="sk-SK" sz="1600" b="1" dirty="0">
                <a:solidFill>
                  <a:srgbClr val="FFC000"/>
                </a:solidFill>
                <a:latin typeface="Arial" charset="0"/>
                <a:ea typeface="Calibri" pitchFamily="34" charset="0"/>
                <a:cs typeface="Arial" charset="0"/>
              </a:rPr>
              <a:t>Výpočet hodnoty aktíva / dosiahnutia optimálneho stavu/</a:t>
            </a:r>
            <a:endParaRPr lang="sk-SK" altLang="sk-SK" sz="1600" dirty="0">
              <a:solidFill>
                <a:srgbClr val="FFC000"/>
              </a:solidFill>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dirty="0">
                <a:latin typeface="Arial" charset="0"/>
                <a:ea typeface="Calibri" pitchFamily="34" charset="0"/>
                <a:cs typeface="Arial" charset="0"/>
              </a:rPr>
              <a:t> </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nadobúdacej   ceny súčasnej  konštrukcie objektu,</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zostatkovej  životnosti súčasného / v čase hodnotenia/ výpočet súčasnej hodnoty /konštrukčnej/ na základe pomeru </a:t>
            </a:r>
            <a:r>
              <a:rPr lang="sk-SK" altLang="sk-SK" sz="1600" dirty="0" smtClean="0">
                <a:latin typeface="Arial" charset="0"/>
                <a:ea typeface="Calibri" pitchFamily="34" charset="0"/>
                <a:cs typeface="Arial" charset="0"/>
              </a:rPr>
              <a:t> </a:t>
            </a:r>
            <a:r>
              <a:rPr lang="sk-SK" altLang="sk-SK" sz="1600" dirty="0">
                <a:latin typeface="Arial" charset="0"/>
                <a:ea typeface="Calibri" pitchFamily="34" charset="0"/>
                <a:cs typeface="Arial" charset="0"/>
              </a:rPr>
              <a:t>zostatkovej </a:t>
            </a:r>
            <a:r>
              <a:rPr lang="sk-SK" altLang="sk-SK" sz="1600" dirty="0" smtClean="0">
                <a:latin typeface="Arial" charset="0"/>
                <a:ea typeface="Calibri" pitchFamily="34" charset="0"/>
                <a:cs typeface="Arial" charset="0"/>
              </a:rPr>
              <a:t>životnosti a optimálnej životnosti</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návrh technológie obnovy /optimálny stav/ a jej ceny na základe výpočtu obnovy / hrúbky zosilnenia,/  </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užívateľských nákladov na základe súčasného technického stavu /v čase hodnotenia/,</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užívateľských nákladov po obnove /zosilnení/,</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prínosov z  rozdielu  užívateľských nákladov pred a po obnove,</a:t>
            </a:r>
            <a:endParaRPr lang="sk-SK" altLang="sk-SK" sz="1600" dirty="0">
              <a:latin typeface="Calibri" pitchFamily="34" charset="0"/>
              <a:ea typeface="Calibri" pitchFamily="34" charset="0"/>
              <a:cs typeface="Arial" charset="0"/>
            </a:endParaRPr>
          </a:p>
          <a:p>
            <a:pPr lvl="2" algn="just">
              <a:lnSpc>
                <a:spcPct val="115000"/>
              </a:lnSpc>
              <a:spcBef>
                <a:spcPct val="0"/>
              </a:spcBef>
              <a:buClrTx/>
              <a:buSzTx/>
              <a:buFont typeface="Arial" charset="0"/>
              <a:buAutoNum type="arabicPeriod"/>
            </a:pPr>
            <a:r>
              <a:rPr lang="sk-SK" altLang="sk-SK" sz="1600" dirty="0">
                <a:latin typeface="Arial" charset="0"/>
                <a:ea typeface="Calibri" pitchFamily="34" charset="0"/>
                <a:cs typeface="Arial" charset="0"/>
              </a:rPr>
              <a:t>výpočet čistej  súčasnej hodnoty investície obnovy.</a:t>
            </a:r>
            <a:endParaRPr lang="sk-SK" altLang="sk-SK" sz="1600" dirty="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dirty="0">
                <a:solidFill>
                  <a:srgbClr val="000000"/>
                </a:solidFill>
                <a:latin typeface="Arial" charset="0"/>
                <a:ea typeface="Calibri" pitchFamily="34" charset="0"/>
                <a:cs typeface="Arial" charset="0"/>
              </a:rPr>
              <a:t> </a:t>
            </a:r>
            <a:endParaRPr lang="sk-SK" altLang="sk-SK" sz="1600" dirty="0">
              <a:latin typeface="Calibri" pitchFamily="34" charset="0"/>
              <a:ea typeface="Calibri" pitchFamily="34" charset="0"/>
              <a:cs typeface="Arial"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206</a:t>
            </a:fld>
            <a:endParaRPr lang="sk-SK"/>
          </a:p>
        </p:txBody>
      </p:sp>
      <p:sp>
        <p:nvSpPr>
          <p:cNvPr id="3" name="Obdĺžnik 2"/>
          <p:cNvSpPr/>
          <p:nvPr/>
        </p:nvSpPr>
        <p:spPr>
          <a:xfrm>
            <a:off x="323528" y="332656"/>
            <a:ext cx="8496944" cy="1200329"/>
          </a:xfrm>
          <a:prstGeom prst="rect">
            <a:avLst/>
          </a:prstGeom>
        </p:spPr>
        <p:txBody>
          <a:bodyPr wrap="square">
            <a:spAutoFit/>
          </a:bodyPr>
          <a:lstStyle/>
          <a:p>
            <a:r>
              <a:rPr lang="sk-SK" altLang="sk-SK" b="1" dirty="0">
                <a:solidFill>
                  <a:srgbClr val="FFC000"/>
                </a:solidFill>
                <a:ea typeface="Calibri" pitchFamily="34" charset="0"/>
              </a:rPr>
              <a:t>Výpočet hodnoty aktíva vo vzťahu ku konštrukčnej hodnote </a:t>
            </a:r>
            <a:r>
              <a:rPr lang="sk-SK" altLang="sk-SK" b="1" dirty="0" smtClean="0">
                <a:solidFill>
                  <a:srgbClr val="FFC000"/>
                </a:solidFill>
                <a:ea typeface="Calibri" pitchFamily="34" charset="0"/>
              </a:rPr>
              <a:t>:</a:t>
            </a:r>
          </a:p>
          <a:p>
            <a:r>
              <a:rPr lang="sk-SK" b="1" dirty="0" smtClean="0">
                <a:solidFill>
                  <a:srgbClr val="FFC000"/>
                </a:solidFill>
              </a:rPr>
              <a:t>Vypočítame ho na základe životnosti konštrukcie ako pomer súčasného stavu /vyjadrený zostatkovou životnosťou/  a optimálneho stavu /celková životnosť/ </a:t>
            </a:r>
            <a:endParaRPr lang="sk-SK" dirty="0">
              <a:solidFill>
                <a:srgbClr val="FFC000"/>
              </a:solidFill>
            </a:endParaRPr>
          </a:p>
        </p:txBody>
      </p:sp>
      <p:sp>
        <p:nvSpPr>
          <p:cNvPr id="5" name="Obdĺžnik 4"/>
          <p:cNvSpPr/>
          <p:nvPr/>
        </p:nvSpPr>
        <p:spPr>
          <a:xfrm>
            <a:off x="323528" y="3212976"/>
            <a:ext cx="7992888" cy="2003625"/>
          </a:xfrm>
          <a:prstGeom prst="rect">
            <a:avLst/>
          </a:prstGeom>
        </p:spPr>
        <p:txBody>
          <a:bodyPr wrap="square">
            <a:spAutoFit/>
          </a:bodyPr>
          <a:lstStyle/>
          <a:p>
            <a:pPr algn="just">
              <a:lnSpc>
                <a:spcPct val="115000"/>
              </a:lnSpc>
            </a:pPr>
            <a:r>
              <a:rPr lang="sk-SK" altLang="sk-SK" dirty="0">
                <a:ea typeface="Calibri" pitchFamily="34" charset="0"/>
              </a:rPr>
              <a:t>kde:</a:t>
            </a:r>
            <a:endParaRPr lang="sk-SK" altLang="sk-SK" dirty="0">
              <a:latin typeface="Calibri" pitchFamily="34" charset="0"/>
              <a:ea typeface="Calibri" pitchFamily="34" charset="0"/>
            </a:endParaRPr>
          </a:p>
          <a:p>
            <a:pPr algn="just">
              <a:lnSpc>
                <a:spcPct val="115000"/>
              </a:lnSpc>
            </a:pPr>
            <a:r>
              <a:rPr lang="sk-SK" altLang="sk-SK" dirty="0">
                <a:ea typeface="Calibri" pitchFamily="34" charset="0"/>
              </a:rPr>
              <a:t>AV	</a:t>
            </a:r>
            <a:r>
              <a:rPr lang="sk-SK" altLang="sk-SK" dirty="0" smtClean="0">
                <a:ea typeface="Calibri" pitchFamily="34" charset="0"/>
              </a:rPr>
              <a:t>  je </a:t>
            </a:r>
            <a:r>
              <a:rPr lang="sk-SK" altLang="sk-SK" dirty="0">
                <a:ea typeface="Calibri" pitchFamily="34" charset="0"/>
              </a:rPr>
              <a:t>pomer súčasnej hodnoty aktíva a hodnoty </a:t>
            </a:r>
            <a:r>
              <a:rPr lang="sk-SK" altLang="sk-SK" dirty="0" smtClean="0">
                <a:ea typeface="Calibri" pitchFamily="34" charset="0"/>
              </a:rPr>
              <a:t>projektovaného </a:t>
            </a:r>
            <a:r>
              <a:rPr lang="sk-SK" altLang="sk-SK" dirty="0">
                <a:ea typeface="Calibri" pitchFamily="34" charset="0"/>
              </a:rPr>
              <a:t>stavu  </a:t>
            </a:r>
            <a:r>
              <a:rPr lang="sk-SK" altLang="sk-SK" dirty="0" smtClean="0">
                <a:ea typeface="Calibri" pitchFamily="34" charset="0"/>
              </a:rPr>
              <a:t>  </a:t>
            </a:r>
          </a:p>
          <a:p>
            <a:pPr algn="just">
              <a:lnSpc>
                <a:spcPct val="115000"/>
              </a:lnSpc>
            </a:pPr>
            <a:r>
              <a:rPr lang="sk-SK" altLang="sk-SK" dirty="0">
                <a:ea typeface="Calibri" pitchFamily="34" charset="0"/>
              </a:rPr>
              <a:t> </a:t>
            </a:r>
            <a:r>
              <a:rPr lang="sk-SK" altLang="sk-SK" dirty="0" smtClean="0">
                <a:ea typeface="Calibri" pitchFamily="34" charset="0"/>
              </a:rPr>
              <a:t>               aktíva /plná životnosť/ </a:t>
            </a:r>
            <a:endParaRPr lang="sk-SK" altLang="sk-SK" dirty="0">
              <a:latin typeface="Calibri" pitchFamily="34" charset="0"/>
              <a:ea typeface="Calibri" pitchFamily="34" charset="0"/>
            </a:endParaRPr>
          </a:p>
          <a:p>
            <a:pPr algn="just">
              <a:lnSpc>
                <a:spcPct val="115000"/>
              </a:lnSpc>
            </a:pPr>
            <a:r>
              <a:rPr lang="sk-SK" altLang="sk-SK" dirty="0" err="1">
                <a:ea typeface="Calibri" pitchFamily="34" charset="0"/>
              </a:rPr>
              <a:t>RC</a:t>
            </a:r>
            <a:r>
              <a:rPr lang="sk-SK" altLang="sk-SK" baseline="-25000" dirty="0" err="1">
                <a:ea typeface="Calibri" pitchFamily="34" charset="0"/>
              </a:rPr>
              <a:t>a,se</a:t>
            </a:r>
            <a:r>
              <a:rPr lang="sk-SK" altLang="sk-SK" dirty="0">
                <a:ea typeface="Calibri" pitchFamily="34" charset="0"/>
              </a:rPr>
              <a:t> 	</a:t>
            </a:r>
            <a:r>
              <a:rPr lang="sk-SK" altLang="sk-SK" dirty="0" smtClean="0">
                <a:ea typeface="Calibri" pitchFamily="34" charset="0"/>
              </a:rPr>
              <a:t>  definuje </a:t>
            </a:r>
            <a:r>
              <a:rPr lang="sk-SK" altLang="sk-SK" dirty="0">
                <a:ea typeface="Calibri" pitchFamily="34" charset="0"/>
              </a:rPr>
              <a:t>aktívum „a“ na sekcií „</a:t>
            </a:r>
            <a:r>
              <a:rPr lang="sk-SK" altLang="sk-SK" dirty="0" err="1">
                <a:ea typeface="Calibri" pitchFamily="34" charset="0"/>
              </a:rPr>
              <a:t>se</a:t>
            </a:r>
            <a:r>
              <a:rPr lang="sk-SK" altLang="sk-SK" dirty="0">
                <a:ea typeface="Calibri" pitchFamily="34" charset="0"/>
              </a:rPr>
              <a:t>“ zohľadňujúcu </a:t>
            </a:r>
            <a:r>
              <a:rPr lang="sk-SK" altLang="sk-SK" dirty="0" smtClean="0">
                <a:ea typeface="Calibri" pitchFamily="34" charset="0"/>
              </a:rPr>
              <a:t>projektovaný </a:t>
            </a:r>
            <a:r>
              <a:rPr lang="sk-SK" altLang="sk-SK" dirty="0">
                <a:ea typeface="Calibri" pitchFamily="34" charset="0"/>
              </a:rPr>
              <a:t>stav</a:t>
            </a:r>
            <a:endParaRPr lang="sk-SK" altLang="sk-SK" dirty="0">
              <a:latin typeface="Calibri" pitchFamily="34" charset="0"/>
              <a:ea typeface="Calibri" pitchFamily="34" charset="0"/>
            </a:endParaRPr>
          </a:p>
          <a:p>
            <a:pPr algn="just">
              <a:lnSpc>
                <a:spcPct val="115000"/>
              </a:lnSpc>
            </a:pPr>
            <a:r>
              <a:rPr lang="sk-SK" altLang="sk-SK" dirty="0" err="1" smtClean="0">
                <a:ea typeface="Calibri" pitchFamily="34" charset="0"/>
              </a:rPr>
              <a:t>WDRC</a:t>
            </a:r>
            <a:r>
              <a:rPr lang="sk-SK" altLang="sk-SK" baseline="-25000" dirty="0" err="1" smtClean="0">
                <a:ea typeface="Calibri" pitchFamily="34" charset="0"/>
              </a:rPr>
              <a:t>a,se</a:t>
            </a:r>
            <a:r>
              <a:rPr lang="sk-SK" altLang="sk-SK" baseline="-25000" dirty="0" smtClean="0">
                <a:ea typeface="Calibri" pitchFamily="34" charset="0"/>
              </a:rPr>
              <a:t> </a:t>
            </a:r>
            <a:r>
              <a:rPr lang="sk-SK" altLang="sk-SK" dirty="0" smtClean="0">
                <a:ea typeface="Calibri" pitchFamily="34" charset="0"/>
              </a:rPr>
              <a:t>je stav opotrebenia vyjadrený : projektovaný stav – zostatková </a:t>
            </a:r>
          </a:p>
          <a:p>
            <a:pPr algn="just">
              <a:lnSpc>
                <a:spcPct val="115000"/>
              </a:lnSpc>
            </a:pPr>
            <a:r>
              <a:rPr lang="sk-SK" altLang="sk-SK" dirty="0">
                <a:ea typeface="Calibri" pitchFamily="34" charset="0"/>
              </a:rPr>
              <a:t> </a:t>
            </a:r>
            <a:r>
              <a:rPr lang="sk-SK" altLang="sk-SK" dirty="0" smtClean="0">
                <a:ea typeface="Calibri" pitchFamily="34" charset="0"/>
              </a:rPr>
              <a:t>               životnosť</a:t>
            </a:r>
            <a:endParaRPr lang="sk-SK" altLang="sk-SK" dirty="0">
              <a:latin typeface="Calibri" pitchFamily="34" charset="0"/>
              <a:ea typeface="Calibri" pitchFamily="34" charset="0"/>
            </a:endParaRPr>
          </a:p>
        </p:txBody>
      </p:sp>
      <p:pic>
        <p:nvPicPr>
          <p:cNvPr id="7"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2060848"/>
            <a:ext cx="482453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207</a:t>
            </a:fld>
            <a:endParaRPr lang="sk-SK"/>
          </a:p>
        </p:txBody>
      </p:sp>
      <p:sp>
        <p:nvSpPr>
          <p:cNvPr id="3" name="Obdĺžnik 2"/>
          <p:cNvSpPr/>
          <p:nvPr/>
        </p:nvSpPr>
        <p:spPr>
          <a:xfrm>
            <a:off x="323528" y="404664"/>
            <a:ext cx="8280920" cy="1154162"/>
          </a:xfrm>
          <a:prstGeom prst="rect">
            <a:avLst/>
          </a:prstGeom>
        </p:spPr>
        <p:txBody>
          <a:bodyPr wrap="square">
            <a:spAutoFit/>
          </a:bodyPr>
          <a:lstStyle/>
          <a:p>
            <a:pPr algn="just">
              <a:lnSpc>
                <a:spcPct val="115000"/>
              </a:lnSpc>
              <a:spcAft>
                <a:spcPts val="0"/>
              </a:spcAft>
              <a:defRPr/>
            </a:pPr>
            <a:r>
              <a:rPr lang="sk-SK" sz="2000" b="1" dirty="0">
                <a:solidFill>
                  <a:srgbClr val="FFC000"/>
                </a:solidFill>
                <a:ea typeface="Calibri" panose="020F0502020204030204" pitchFamily="34" charset="0"/>
                <a:cs typeface="Arial" panose="020B0604020202020204" pitchFamily="34" charset="0"/>
              </a:rPr>
              <a:t>Celková hodnota </a:t>
            </a:r>
            <a:r>
              <a:rPr lang="sk-SK" sz="2000" b="1" dirty="0">
                <a:ea typeface="Calibri" panose="020F0502020204030204" pitchFamily="34" charset="0"/>
                <a:cs typeface="Arial" panose="020B0604020202020204" pitchFamily="34" charset="0"/>
              </a:rPr>
              <a:t>vzhľadom na nadobúdaciu cenu, technický stav a potrebné prostriedky na </a:t>
            </a:r>
            <a:r>
              <a:rPr lang="sk-SK" sz="2000" b="1" dirty="0">
                <a:solidFill>
                  <a:srgbClr val="FFC000"/>
                </a:solidFill>
                <a:ea typeface="Calibri" panose="020F0502020204030204" pitchFamily="34" charset="0"/>
                <a:cs typeface="Arial" panose="020B0604020202020204" pitchFamily="34" charset="0"/>
              </a:rPr>
              <a:t>dosiahnutie</a:t>
            </a:r>
            <a:r>
              <a:rPr lang="sk-SK" sz="2000" b="1" dirty="0">
                <a:ea typeface="Calibri" panose="020F0502020204030204" pitchFamily="34" charset="0"/>
                <a:cs typeface="Arial" panose="020B0604020202020204" pitchFamily="34" charset="0"/>
              </a:rPr>
              <a:t> požadovanej /normová/ hodnoty </a:t>
            </a:r>
            <a:endParaRPr lang="sk-SK" sz="2000" dirty="0">
              <a:ea typeface="Calibri" panose="020F0502020204030204" pitchFamily="34" charset="0"/>
              <a:cs typeface="Arial" panose="020B0604020202020204" pitchFamily="34" charset="0"/>
            </a:endParaRPr>
          </a:p>
        </p:txBody>
      </p:sp>
      <p:sp>
        <p:nvSpPr>
          <p:cNvPr id="4" name="Obdĺžnik 3"/>
          <p:cNvSpPr/>
          <p:nvPr/>
        </p:nvSpPr>
        <p:spPr>
          <a:xfrm>
            <a:off x="323528" y="1949364"/>
            <a:ext cx="8568952" cy="1685077"/>
          </a:xfrm>
          <a:prstGeom prst="rect">
            <a:avLst/>
          </a:prstGeom>
        </p:spPr>
        <p:txBody>
          <a:bodyPr wrap="square">
            <a:spAutoFit/>
          </a:bodyPr>
          <a:lstStyle/>
          <a:p>
            <a:pPr algn="just">
              <a:lnSpc>
                <a:spcPct val="115000"/>
              </a:lnSpc>
            </a:pPr>
            <a:r>
              <a:rPr lang="sk-SK" altLang="sk-SK" dirty="0">
                <a:ea typeface="Calibri" pitchFamily="34" charset="0"/>
              </a:rPr>
              <a:t>Pre systémové definovanie požiadaviek</a:t>
            </a:r>
            <a:r>
              <a:rPr lang="sk-SK" altLang="sk-SK" b="1" dirty="0">
                <a:ea typeface="Calibri" pitchFamily="34" charset="0"/>
              </a:rPr>
              <a:t> </a:t>
            </a:r>
            <a:r>
              <a:rPr lang="sk-SK" altLang="sk-SK" b="1" dirty="0">
                <a:solidFill>
                  <a:srgbClr val="FFC000"/>
                </a:solidFill>
                <a:ea typeface="Calibri" pitchFamily="34" charset="0"/>
              </a:rPr>
              <a:t>na investície obnovy aktív</a:t>
            </a:r>
            <a:r>
              <a:rPr lang="sk-SK" altLang="sk-SK" dirty="0">
                <a:solidFill>
                  <a:srgbClr val="FFC000"/>
                </a:solidFill>
                <a:ea typeface="Calibri" pitchFamily="34" charset="0"/>
              </a:rPr>
              <a:t> </a:t>
            </a:r>
            <a:r>
              <a:rPr lang="sk-SK" altLang="sk-SK" dirty="0">
                <a:ea typeface="Calibri" pitchFamily="34" charset="0"/>
              </a:rPr>
              <a:t>resp. alokáciu pridelených zdrojov navrhujeme použiť metódu </a:t>
            </a:r>
            <a:r>
              <a:rPr lang="sk-SK" altLang="sk-SK" b="1" dirty="0" err="1">
                <a:solidFill>
                  <a:srgbClr val="FFC000"/>
                </a:solidFill>
                <a:ea typeface="Calibri" pitchFamily="34" charset="0"/>
              </a:rPr>
              <a:t>Cross</a:t>
            </a:r>
            <a:r>
              <a:rPr lang="sk-SK" altLang="sk-SK" b="1" dirty="0">
                <a:solidFill>
                  <a:srgbClr val="FFC000"/>
                </a:solidFill>
                <a:ea typeface="Calibri" pitchFamily="34" charset="0"/>
              </a:rPr>
              <a:t> </a:t>
            </a:r>
            <a:r>
              <a:rPr lang="sk-SK" altLang="sk-SK" b="1" dirty="0" err="1">
                <a:solidFill>
                  <a:srgbClr val="FFC000"/>
                </a:solidFill>
                <a:ea typeface="Calibri" pitchFamily="34" charset="0"/>
              </a:rPr>
              <a:t>Asset</a:t>
            </a:r>
            <a:r>
              <a:rPr lang="sk-SK" altLang="sk-SK" b="1" dirty="0">
                <a:solidFill>
                  <a:srgbClr val="FFC000"/>
                </a:solidFill>
                <a:ea typeface="Calibri" pitchFamily="34" charset="0"/>
              </a:rPr>
              <a:t> </a:t>
            </a:r>
            <a:r>
              <a:rPr lang="sk-SK" altLang="sk-SK" b="1" dirty="0" err="1">
                <a:solidFill>
                  <a:srgbClr val="FFC000"/>
                </a:solidFill>
                <a:ea typeface="Calibri" pitchFamily="34" charset="0"/>
              </a:rPr>
              <a:t>Consideration</a:t>
            </a:r>
            <a:r>
              <a:rPr lang="sk-SK" altLang="sk-SK" b="1" dirty="0">
                <a:solidFill>
                  <a:srgbClr val="FFC000"/>
                </a:solidFill>
                <a:ea typeface="Calibri" pitchFamily="34" charset="0"/>
              </a:rPr>
              <a:t> </a:t>
            </a:r>
            <a:r>
              <a:rPr lang="sk-SK" altLang="sk-SK" b="1" dirty="0">
                <a:ea typeface="Calibri" pitchFamily="34" charset="0"/>
              </a:rPr>
              <a:t>– </a:t>
            </a:r>
            <a:r>
              <a:rPr lang="sk-SK" altLang="sk-SK" dirty="0">
                <a:ea typeface="Calibri" pitchFamily="34" charset="0"/>
              </a:rPr>
              <a:t>komplexná /prierezová/ metóda   nárokovania a alokácie aktív. </a:t>
            </a:r>
          </a:p>
          <a:p>
            <a:pPr algn="just">
              <a:lnSpc>
                <a:spcPct val="115000"/>
              </a:lnSpc>
            </a:pPr>
            <a:endParaRPr lang="sk-SK" altLang="sk-SK" dirty="0">
              <a:ea typeface="Calibri" pitchFamily="34" charset="0"/>
            </a:endParaRPr>
          </a:p>
          <a:p>
            <a:pPr algn="just">
              <a:lnSpc>
                <a:spcPct val="115000"/>
              </a:lnSpc>
            </a:pPr>
            <a:r>
              <a:rPr lang="sk-SK" altLang="sk-SK" dirty="0">
                <a:ea typeface="Calibri" pitchFamily="34" charset="0"/>
              </a:rPr>
              <a:t>Pre aplikáciu metódy je nevyhnutné splniť nasledovné </a:t>
            </a:r>
            <a:r>
              <a:rPr lang="sk-SK" altLang="sk-SK" b="1" dirty="0">
                <a:solidFill>
                  <a:srgbClr val="FFC000"/>
                </a:solidFill>
                <a:ea typeface="Calibri" pitchFamily="34" charset="0"/>
              </a:rPr>
              <a:t>zásady.</a:t>
            </a:r>
          </a:p>
        </p:txBody>
      </p:sp>
    </p:spTree>
    <p:extLst>
      <p:ext uri="{BB962C8B-B14F-4D97-AF65-F5344CB8AC3E}">
        <p14:creationId xmlns:p14="http://schemas.microsoft.com/office/powerpoint/2010/main" val="14655357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208</a:t>
            </a:fld>
            <a:endParaRPr lang="sk-SK"/>
          </a:p>
        </p:txBody>
      </p:sp>
      <p:sp>
        <p:nvSpPr>
          <p:cNvPr id="3" name="Obdĺžnik 2"/>
          <p:cNvSpPr/>
          <p:nvPr/>
        </p:nvSpPr>
        <p:spPr>
          <a:xfrm>
            <a:off x="323528" y="617749"/>
            <a:ext cx="8352928" cy="5472267"/>
          </a:xfrm>
          <a:prstGeom prst="rect">
            <a:avLst/>
          </a:prstGeom>
        </p:spPr>
        <p:txBody>
          <a:bodyPr wrap="square">
            <a:spAutoFit/>
          </a:bodyPr>
          <a:lstStyle/>
          <a:p>
            <a:pPr algn="just">
              <a:lnSpc>
                <a:spcPct val="115000"/>
              </a:lnSpc>
            </a:pPr>
            <a:r>
              <a:rPr lang="sk-SK" altLang="sk-SK" sz="1600" b="1" dirty="0">
                <a:solidFill>
                  <a:srgbClr val="FFFF00"/>
                </a:solidFill>
                <a:ea typeface="Calibri" pitchFamily="34" charset="0"/>
              </a:rPr>
              <a:t>Prvou</a:t>
            </a:r>
            <a:r>
              <a:rPr lang="sk-SK" altLang="sk-SK" sz="1600" b="1" dirty="0">
                <a:ea typeface="Calibri" pitchFamily="34" charset="0"/>
              </a:rPr>
              <a:t> zásadou</a:t>
            </a:r>
            <a:r>
              <a:rPr lang="sk-SK" altLang="sk-SK" sz="1600" dirty="0">
                <a:ea typeface="Calibri" pitchFamily="34" charset="0"/>
              </a:rPr>
              <a:t> je, že každé aktívum má </a:t>
            </a:r>
            <a:r>
              <a:rPr lang="sk-SK" altLang="sk-SK" sz="1600" b="1" dirty="0">
                <a:solidFill>
                  <a:srgbClr val="FFC000"/>
                </a:solidFill>
                <a:ea typeface="Calibri" pitchFamily="34" charset="0"/>
              </a:rPr>
              <a:t>1. svoju hodnotu a 2.svoju výkonnosť.. </a:t>
            </a:r>
          </a:p>
          <a:p>
            <a:pPr algn="just">
              <a:lnSpc>
                <a:spcPct val="115000"/>
              </a:lnSpc>
            </a:pPr>
            <a:r>
              <a:rPr lang="sk-SK" altLang="sk-SK" sz="1600" dirty="0">
                <a:ea typeface="Calibri" pitchFamily="34" charset="0"/>
              </a:rPr>
              <a:t> </a:t>
            </a:r>
          </a:p>
          <a:p>
            <a:pPr algn="just">
              <a:lnSpc>
                <a:spcPct val="115000"/>
              </a:lnSpc>
            </a:pPr>
            <a:r>
              <a:rPr lang="sk-SK" altLang="sk-SK" sz="1600" b="1" dirty="0">
                <a:solidFill>
                  <a:srgbClr val="FFFF00"/>
                </a:solidFill>
                <a:ea typeface="Calibri" pitchFamily="34" charset="0"/>
              </a:rPr>
              <a:t>Druhou </a:t>
            </a:r>
            <a:r>
              <a:rPr lang="sk-SK" altLang="sk-SK" sz="1600" b="1" dirty="0">
                <a:ea typeface="Calibri" pitchFamily="34" charset="0"/>
              </a:rPr>
              <a:t>zásadou</a:t>
            </a:r>
            <a:r>
              <a:rPr lang="sk-SK" altLang="sk-SK" sz="1600" dirty="0">
                <a:ea typeface="Calibri" pitchFamily="34" charset="0"/>
              </a:rPr>
              <a:t> je, že musíme </a:t>
            </a:r>
            <a:r>
              <a:rPr lang="sk-SK" altLang="sk-SK" sz="1600" b="1" dirty="0">
                <a:solidFill>
                  <a:srgbClr val="FFC000"/>
                </a:solidFill>
                <a:ea typeface="Calibri" pitchFamily="34" charset="0"/>
              </a:rPr>
              <a:t>navrhovať nárokovanie </a:t>
            </a:r>
            <a:r>
              <a:rPr lang="sk-SK" altLang="sk-SK" sz="1600" dirty="0">
                <a:ea typeface="Calibri" pitchFamily="34" charset="0"/>
              </a:rPr>
              <a:t>rozpočtu na obnovu  súčasnej úrovne aktíva / technického stavu/  </a:t>
            </a:r>
            <a:r>
              <a:rPr lang="sk-SK" altLang="sk-SK" sz="1600" b="1" dirty="0">
                <a:solidFill>
                  <a:srgbClr val="FFC000"/>
                </a:solidFill>
                <a:ea typeface="Calibri" pitchFamily="34" charset="0"/>
              </a:rPr>
              <a:t>na dosiahnutie   </a:t>
            </a:r>
            <a:r>
              <a:rPr lang="sk-SK" altLang="sk-SK" sz="1600" dirty="0">
                <a:ea typeface="Calibri" pitchFamily="34" charset="0"/>
              </a:rPr>
              <a:t>požadovanej úrovne  predpísanej  normou  /štandardom/ </a:t>
            </a:r>
          </a:p>
          <a:p>
            <a:pPr algn="just">
              <a:lnSpc>
                <a:spcPct val="115000"/>
              </a:lnSpc>
            </a:pPr>
            <a:r>
              <a:rPr lang="sk-SK" altLang="sk-SK" sz="1600" dirty="0">
                <a:ea typeface="Calibri" pitchFamily="34" charset="0"/>
              </a:rPr>
              <a:t> </a:t>
            </a:r>
          </a:p>
          <a:p>
            <a:pPr algn="just">
              <a:lnSpc>
                <a:spcPct val="115000"/>
              </a:lnSpc>
            </a:pPr>
            <a:r>
              <a:rPr lang="sk-SK" altLang="sk-SK" sz="1600" b="1" dirty="0">
                <a:solidFill>
                  <a:srgbClr val="FFFF00"/>
                </a:solidFill>
                <a:ea typeface="Calibri" pitchFamily="34" charset="0"/>
              </a:rPr>
              <a:t>Treťou </a:t>
            </a:r>
            <a:r>
              <a:rPr lang="sk-SK" altLang="sk-SK" sz="1600" b="1" dirty="0">
                <a:ea typeface="Calibri" pitchFamily="34" charset="0"/>
              </a:rPr>
              <a:t>zásadou</a:t>
            </a:r>
            <a:r>
              <a:rPr lang="sk-SK" altLang="sk-SK" sz="1600" dirty="0">
                <a:ea typeface="Calibri" pitchFamily="34" charset="0"/>
              </a:rPr>
              <a:t> je, že musíme nárokovať a alokovať prostriedky na  </a:t>
            </a:r>
            <a:r>
              <a:rPr lang="sk-SK" altLang="sk-SK" sz="1600" b="1" dirty="0">
                <a:solidFill>
                  <a:srgbClr val="FFC000"/>
                </a:solidFill>
                <a:ea typeface="Calibri" pitchFamily="34" charset="0"/>
              </a:rPr>
              <a:t>všetky objekty </a:t>
            </a:r>
            <a:r>
              <a:rPr lang="sk-SK" altLang="sk-SK" sz="1600" dirty="0">
                <a:ea typeface="Calibri" pitchFamily="34" charset="0"/>
              </a:rPr>
              <a:t>cestných komunikácii rozdelené na vozovky, mosty a iné  objekty </a:t>
            </a:r>
          </a:p>
          <a:p>
            <a:pPr algn="just">
              <a:lnSpc>
                <a:spcPct val="115000"/>
              </a:lnSpc>
            </a:pPr>
            <a:r>
              <a:rPr lang="sk-SK" altLang="sk-SK" sz="1600" b="1" dirty="0">
                <a:ea typeface="Calibri" pitchFamily="34" charset="0"/>
              </a:rPr>
              <a:t> </a:t>
            </a:r>
            <a:endParaRPr lang="sk-SK" altLang="sk-SK" sz="1600" dirty="0">
              <a:ea typeface="Calibri" pitchFamily="34" charset="0"/>
            </a:endParaRPr>
          </a:p>
          <a:p>
            <a:pPr algn="just">
              <a:lnSpc>
                <a:spcPct val="115000"/>
              </a:lnSpc>
            </a:pPr>
            <a:r>
              <a:rPr lang="sk-SK" altLang="sk-SK" sz="1600" b="1" dirty="0">
                <a:solidFill>
                  <a:srgbClr val="FFFF00"/>
                </a:solidFill>
                <a:ea typeface="Calibri" pitchFamily="34" charset="0"/>
              </a:rPr>
              <a:t>Štvrtou</a:t>
            </a:r>
            <a:r>
              <a:rPr lang="sk-SK" altLang="sk-SK" sz="1600" b="1" dirty="0">
                <a:ea typeface="Calibri" pitchFamily="34" charset="0"/>
              </a:rPr>
              <a:t> zásadou </a:t>
            </a:r>
            <a:r>
              <a:rPr lang="sk-SK" altLang="sk-SK" sz="1600" dirty="0">
                <a:ea typeface="Calibri" pitchFamily="34" charset="0"/>
              </a:rPr>
              <a:t>je, že sa hodnotí </a:t>
            </a:r>
            <a:r>
              <a:rPr lang="sk-SK" altLang="sk-SK" sz="1600" b="1" dirty="0">
                <a:solidFill>
                  <a:srgbClr val="FFC000"/>
                </a:solidFill>
                <a:ea typeface="Calibri" pitchFamily="34" charset="0"/>
              </a:rPr>
              <a:t>životný cyklus </a:t>
            </a:r>
            <a:r>
              <a:rPr lang="sk-SK" altLang="sk-SK" sz="1600" dirty="0">
                <a:ea typeface="Calibri" pitchFamily="34" charset="0"/>
              </a:rPr>
              <a:t>každého aktíva</a:t>
            </a:r>
          </a:p>
          <a:p>
            <a:pPr algn="just">
              <a:lnSpc>
                <a:spcPct val="115000"/>
              </a:lnSpc>
            </a:pPr>
            <a:r>
              <a:rPr lang="sk-SK" altLang="sk-SK" sz="1600" dirty="0">
                <a:ea typeface="Calibri" pitchFamily="34" charset="0"/>
              </a:rPr>
              <a:t> </a:t>
            </a:r>
          </a:p>
          <a:p>
            <a:pPr algn="just">
              <a:lnSpc>
                <a:spcPct val="115000"/>
              </a:lnSpc>
            </a:pPr>
            <a:r>
              <a:rPr lang="sk-SK" altLang="sk-SK" sz="1600" b="1" dirty="0">
                <a:solidFill>
                  <a:srgbClr val="FFFF00"/>
                </a:solidFill>
                <a:ea typeface="Calibri" pitchFamily="34" charset="0"/>
              </a:rPr>
              <a:t>Výstupom</a:t>
            </a:r>
            <a:r>
              <a:rPr lang="sk-SK" altLang="sk-SK" sz="1600" dirty="0">
                <a:solidFill>
                  <a:srgbClr val="FFFF00"/>
                </a:solidFill>
                <a:ea typeface="Calibri" pitchFamily="34" charset="0"/>
              </a:rPr>
              <a:t> </a:t>
            </a:r>
            <a:r>
              <a:rPr lang="sk-SK" altLang="sk-SK" sz="1600" dirty="0">
                <a:ea typeface="Calibri" pitchFamily="34" charset="0"/>
              </a:rPr>
              <a:t>riešení, ktoré budú vychádzať z hodnoty a z výkonnosti aktív životného cyklu aktív  a aplikácii systémových </a:t>
            </a:r>
            <a:r>
              <a:rPr lang="sk-SK" altLang="sk-SK" sz="1600" dirty="0">
                <a:solidFill>
                  <a:srgbClr val="FFC000"/>
                </a:solidFill>
                <a:ea typeface="Calibri" pitchFamily="34" charset="0"/>
              </a:rPr>
              <a:t>metód </a:t>
            </a:r>
            <a:r>
              <a:rPr lang="sk-SK" altLang="sk-SK" sz="1600" b="1" dirty="0">
                <a:solidFill>
                  <a:srgbClr val="FFC000"/>
                </a:solidFill>
                <a:ea typeface="Calibri" pitchFamily="34" charset="0"/>
              </a:rPr>
              <a:t>PMS,LCCA, PPM,  optimalizácia </a:t>
            </a:r>
            <a:r>
              <a:rPr lang="sk-SK" altLang="sk-SK" sz="1600" dirty="0">
                <a:ea typeface="Calibri" pitchFamily="34" charset="0"/>
              </a:rPr>
              <a:t>a pod. budú: </a:t>
            </a:r>
          </a:p>
          <a:p>
            <a:pPr algn="just">
              <a:lnSpc>
                <a:spcPct val="115000"/>
              </a:lnSpc>
            </a:pPr>
            <a:r>
              <a:rPr lang="sk-SK" altLang="sk-SK" sz="1600" dirty="0">
                <a:ea typeface="Calibri" pitchFamily="34" charset="0"/>
              </a:rPr>
              <a:t> </a:t>
            </a:r>
          </a:p>
          <a:p>
            <a:pPr algn="just">
              <a:lnSpc>
                <a:spcPct val="115000"/>
              </a:lnSpc>
            </a:pPr>
            <a:r>
              <a:rPr lang="sk-SK" altLang="sk-SK" sz="1600" b="1" dirty="0">
                <a:solidFill>
                  <a:srgbClr val="FFC000"/>
                </a:solidFill>
                <a:ea typeface="Calibri" pitchFamily="34" charset="0"/>
              </a:rPr>
              <a:t>1. programy alokácie pridelených prostriedkov</a:t>
            </a:r>
            <a:r>
              <a:rPr lang="sk-SK" altLang="sk-SK" sz="1600" b="1" dirty="0">
                <a:ea typeface="Calibri" pitchFamily="34" charset="0"/>
              </a:rPr>
              <a:t> </a:t>
            </a:r>
            <a:r>
              <a:rPr lang="sk-SK" altLang="sk-SK" sz="1600" dirty="0">
                <a:ea typeface="Calibri" pitchFamily="34" charset="0"/>
              </a:rPr>
              <a:t>na dosiahnutie  požadovanej /predpísanej/  technickej úrovni hodnoty aktív,</a:t>
            </a:r>
          </a:p>
          <a:p>
            <a:pPr algn="just">
              <a:lnSpc>
                <a:spcPct val="115000"/>
              </a:lnSpc>
            </a:pPr>
            <a:r>
              <a:rPr lang="sk-SK" altLang="sk-SK" sz="1600" b="1" dirty="0">
                <a:ea typeface="Calibri" pitchFamily="34" charset="0"/>
              </a:rPr>
              <a:t> </a:t>
            </a:r>
            <a:endParaRPr lang="sk-SK" altLang="sk-SK" sz="1600" dirty="0">
              <a:ea typeface="Calibri" pitchFamily="34" charset="0"/>
            </a:endParaRPr>
          </a:p>
          <a:p>
            <a:pPr algn="just">
              <a:lnSpc>
                <a:spcPct val="115000"/>
              </a:lnSpc>
            </a:pPr>
            <a:r>
              <a:rPr lang="sk-SK" altLang="sk-SK" sz="1600" b="1" dirty="0">
                <a:solidFill>
                  <a:srgbClr val="FFC000"/>
                </a:solidFill>
                <a:ea typeface="Calibri" pitchFamily="34" charset="0"/>
              </a:rPr>
              <a:t>2</a:t>
            </a:r>
            <a:r>
              <a:rPr lang="sk-SK" altLang="sk-SK" sz="1600" dirty="0">
                <a:solidFill>
                  <a:srgbClr val="FFC000"/>
                </a:solidFill>
                <a:ea typeface="Calibri" pitchFamily="34" charset="0"/>
              </a:rPr>
              <a:t>.   </a:t>
            </a:r>
            <a:r>
              <a:rPr lang="sk-SK" altLang="sk-SK" sz="1600" b="1" dirty="0">
                <a:solidFill>
                  <a:srgbClr val="FFC000"/>
                </a:solidFill>
                <a:ea typeface="Calibri" pitchFamily="34" charset="0"/>
              </a:rPr>
              <a:t>programy rozvoja aktív</a:t>
            </a:r>
            <a:r>
              <a:rPr lang="sk-SK" altLang="sk-SK" sz="1600" dirty="0">
                <a:solidFill>
                  <a:srgbClr val="FFC000"/>
                </a:solidFill>
                <a:ea typeface="Calibri" pitchFamily="34" charset="0"/>
              </a:rPr>
              <a:t> </a:t>
            </a:r>
            <a:r>
              <a:rPr lang="sk-SK" altLang="sk-SK" sz="1600" dirty="0">
                <a:ea typeface="Calibri" pitchFamily="34" charset="0"/>
              </a:rPr>
              <a:t>na základe dosiahnutia ich požadovanej výkonnosti.</a:t>
            </a:r>
          </a:p>
          <a:p>
            <a:pPr algn="just">
              <a:lnSpc>
                <a:spcPct val="115000"/>
              </a:lnSpc>
            </a:pPr>
            <a:r>
              <a:rPr lang="sk-SK" altLang="sk-SK" sz="1600" dirty="0">
                <a:ea typeface="Calibri" pitchFamily="34" charset="0"/>
              </a:rPr>
              <a:t> </a:t>
            </a:r>
            <a:endParaRPr lang="sk-SK" altLang="sk-SK" sz="1600" dirty="0">
              <a:latin typeface="Calibri" pitchFamily="34" charset="0"/>
              <a:ea typeface="Calibri" pitchFamily="34" charset="0"/>
            </a:endParaRPr>
          </a:p>
        </p:txBody>
      </p:sp>
    </p:spTree>
    <p:extLst>
      <p:ext uri="{BB962C8B-B14F-4D97-AF65-F5344CB8AC3E}">
        <p14:creationId xmlns:p14="http://schemas.microsoft.com/office/powerpoint/2010/main" val="208640511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objekt pre číslo snímky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69240110-014D-4688-9A16-D6CA50531F99}" type="slidenum">
              <a:rPr lang="cs-CZ" altLang="sk-SK" sz="1400"/>
              <a:pPr>
                <a:spcBef>
                  <a:spcPct val="0"/>
                </a:spcBef>
                <a:buClrTx/>
                <a:buSzTx/>
                <a:buFontTx/>
                <a:buNone/>
              </a:pPr>
              <a:t>209</a:t>
            </a:fld>
            <a:endParaRPr lang="cs-CZ" altLang="sk-SK" sz="1400"/>
          </a:p>
        </p:txBody>
      </p:sp>
      <p:graphicFrame>
        <p:nvGraphicFramePr>
          <p:cNvPr id="18435" name="Objekt 1"/>
          <p:cNvGraphicFramePr>
            <a:graphicFrameLocks noChangeAspect="1"/>
          </p:cNvGraphicFramePr>
          <p:nvPr/>
        </p:nvGraphicFramePr>
        <p:xfrm>
          <a:off x="900113" y="115888"/>
          <a:ext cx="7416800" cy="6553200"/>
        </p:xfrm>
        <a:graphic>
          <a:graphicData uri="http://schemas.openxmlformats.org/presentationml/2006/ole">
            <mc:AlternateContent xmlns:mc="http://schemas.openxmlformats.org/markup-compatibility/2006">
              <mc:Choice xmlns:v="urn:schemas-microsoft-com:vml" Requires="v">
                <p:oleObj spid="_x0000_s2141" name="Dokument" r:id="rId3" imgW="7003737" imgH="7802034" progId="Word.Document.12">
                  <p:embed/>
                </p:oleObj>
              </mc:Choice>
              <mc:Fallback>
                <p:oleObj name="Dokument" r:id="rId3" imgW="7003737" imgH="7802034"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5888"/>
                        <a:ext cx="741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145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785794"/>
            <a:ext cx="7851648" cy="700094"/>
          </a:xfrm>
          <a:ln>
            <a:miter lim="800000"/>
            <a:headEnd/>
            <a:tailEnd/>
          </a:ln>
          <a:extLst/>
        </p:spPr>
        <p:txBody>
          <a:bodyPr>
            <a:normAutofit/>
          </a:bodyPr>
          <a:lstStyle/>
          <a:p>
            <a:pPr algn="l" eaLnBrk="1" fontAlgn="auto" hangingPunct="1">
              <a:spcAft>
                <a:spcPts val="0"/>
              </a:spcAft>
              <a:defRPr/>
            </a:pPr>
            <a:r>
              <a:rPr lang="sk-SK" sz="3600" dirty="0" smtClean="0">
                <a:solidFill>
                  <a:schemeClr val="tx1"/>
                </a:solidFill>
              </a:rPr>
              <a:t>Projekt</a:t>
            </a:r>
            <a:endParaRPr lang="sk-SK" sz="3600" dirty="0">
              <a:solidFill>
                <a:schemeClr val="tx1"/>
              </a:solidFill>
            </a:endParaRPr>
          </a:p>
        </p:txBody>
      </p:sp>
      <p:sp>
        <p:nvSpPr>
          <p:cNvPr id="20483" name="Podnadpis 4"/>
          <p:cNvSpPr>
            <a:spLocks noGrp="1"/>
          </p:cNvSpPr>
          <p:nvPr>
            <p:ph type="subTitle" idx="1"/>
          </p:nvPr>
        </p:nvSpPr>
        <p:spPr>
          <a:xfrm>
            <a:off x="533400" y="1643063"/>
            <a:ext cx="7854950" cy="4643437"/>
          </a:xfrm>
        </p:spPr>
        <p:txBody>
          <a:bodyPr>
            <a:normAutofit/>
          </a:bodyPr>
          <a:lstStyle/>
          <a:p>
            <a:pPr marR="0" algn="just" eaLnBrk="1" hangingPunct="1">
              <a:lnSpc>
                <a:spcPct val="80000"/>
              </a:lnSpc>
            </a:pPr>
            <a:r>
              <a:rPr lang="sk-SK" sz="2000" b="1" dirty="0" smtClean="0">
                <a:solidFill>
                  <a:schemeClr val="accent2"/>
                </a:solidFill>
              </a:rPr>
              <a:t>Projekt</a:t>
            </a:r>
            <a:r>
              <a:rPr lang="sk-SK" sz="2000" b="1" i="1" dirty="0" smtClean="0"/>
              <a:t> </a:t>
            </a:r>
            <a:r>
              <a:rPr lang="sk-SK" sz="2000" dirty="0" smtClean="0"/>
              <a:t>je určité  krátkodobo vynaložené úsilie sprevádzané aplikáciou znalostí a metód, účelom ktorého je premena materiálnych a nemateriálnych zdrojov na súbor predmetov, služieb alebo ich kombinácií tak, aby boli dosiahnuté vytýčené ciele.</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chemeClr val="accent2"/>
                </a:solidFill>
              </a:rPr>
              <a:t>Projekt </a:t>
            </a:r>
            <a:endParaRPr lang="sk-SK" sz="2000" dirty="0" smtClean="0">
              <a:solidFill>
                <a:schemeClr val="accent2"/>
              </a:solidFill>
            </a:endParaRPr>
          </a:p>
          <a:p>
            <a:pPr marR="0" algn="just" eaLnBrk="1" hangingPunct="1">
              <a:lnSpc>
                <a:spcPct val="80000"/>
              </a:lnSpc>
            </a:pPr>
            <a:r>
              <a:rPr lang="sk-SK" sz="2000" dirty="0" smtClean="0"/>
              <a:t>Projekt je akýkoľvek jedinečný sled aktivít a úloh ktorý má:</a:t>
            </a:r>
          </a:p>
          <a:p>
            <a:pPr marL="342900" marR="0" indent="-342900" algn="just" eaLnBrk="1" hangingPunct="1">
              <a:lnSpc>
                <a:spcPct val="80000"/>
              </a:lnSpc>
              <a:buFont typeface="Wingdings" pitchFamily="2" charset="2"/>
              <a:buChar char="Ø"/>
            </a:pPr>
            <a:r>
              <a:rPr lang="sk-SK" sz="2000" dirty="0" smtClean="0"/>
              <a:t>daný špecifický cieľ, ktorý má byť jeho realizáciou splnený</a:t>
            </a:r>
          </a:p>
          <a:p>
            <a:pPr marL="342900" marR="0" indent="-342900" algn="just" eaLnBrk="1" hangingPunct="1">
              <a:lnSpc>
                <a:spcPct val="80000"/>
              </a:lnSpc>
              <a:buFont typeface="Wingdings" pitchFamily="2" charset="2"/>
              <a:buChar char="Ø"/>
            </a:pPr>
            <a:r>
              <a:rPr lang="sk-SK" sz="2000" dirty="0" smtClean="0"/>
              <a:t>definovaný dátum začiatku a konca uskutočnenia</a:t>
            </a:r>
          </a:p>
          <a:p>
            <a:pPr marL="342900" marR="0" indent="-342900" algn="just" eaLnBrk="1" hangingPunct="1">
              <a:lnSpc>
                <a:spcPct val="80000"/>
              </a:lnSpc>
              <a:buFont typeface="Wingdings" pitchFamily="2" charset="2"/>
              <a:buChar char="Ø"/>
            </a:pPr>
            <a:r>
              <a:rPr lang="sk-SK" sz="2000" dirty="0" smtClean="0"/>
              <a:t>stanovený rámec pre čerpanie zdrojov potrebných pre jeho realizáciu</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chemeClr val="accent2"/>
                </a:solidFill>
              </a:rPr>
              <a:t>Projekt </a:t>
            </a:r>
            <a:endParaRPr lang="sk-SK" sz="2000" dirty="0" smtClean="0">
              <a:solidFill>
                <a:schemeClr val="accent2"/>
              </a:solidFill>
            </a:endParaRPr>
          </a:p>
          <a:p>
            <a:pPr marR="0" algn="just" eaLnBrk="1" hangingPunct="1">
              <a:lnSpc>
                <a:spcPct val="80000"/>
              </a:lnSpc>
            </a:pPr>
            <a:r>
              <a:rPr lang="sk-SK" sz="2000" dirty="0" smtClean="0"/>
              <a:t>Je súbor činností a prostriedkov na definovanú žiadanú zmenu objektu s danými zdrojmi a do určitého termínu..</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21</a:t>
            </a:fld>
            <a:endParaRPr lang="sk-SK"/>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38BA1DF8-D93B-4AD2-BB5A-DD60E8D8DBCE}" type="slidenum">
              <a:rPr lang="cs-CZ" altLang="sk-SK" sz="1400"/>
              <a:pPr>
                <a:spcBef>
                  <a:spcPct val="0"/>
                </a:spcBef>
                <a:buClrTx/>
                <a:buSzTx/>
                <a:buFontTx/>
                <a:buNone/>
              </a:pPr>
              <a:t>210</a:t>
            </a:fld>
            <a:endParaRPr lang="cs-CZ" altLang="sk-SK" sz="1400"/>
          </a:p>
        </p:txBody>
      </p:sp>
      <p:sp>
        <p:nvSpPr>
          <p:cNvPr id="19459" name="Obdĺžnik 1"/>
          <p:cNvSpPr>
            <a:spLocks noChangeArrowheads="1"/>
          </p:cNvSpPr>
          <p:nvPr/>
        </p:nvSpPr>
        <p:spPr bwMode="auto">
          <a:xfrm>
            <a:off x="107950" y="765175"/>
            <a:ext cx="8856663"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115000"/>
              </a:lnSpc>
              <a:spcBef>
                <a:spcPct val="0"/>
              </a:spcBef>
              <a:buClrTx/>
              <a:buSzTx/>
              <a:buFontTx/>
              <a:buNone/>
            </a:pPr>
            <a:r>
              <a:rPr lang="sk-SK" altLang="sk-SK" sz="2400" b="1">
                <a:solidFill>
                  <a:srgbClr val="FFFF00"/>
                </a:solidFill>
                <a:latin typeface="Arial" charset="0"/>
                <a:ea typeface="Calibri" pitchFamily="34" charset="0"/>
                <a:cs typeface="Arial" charset="0"/>
              </a:rPr>
              <a:t>Výstupom </a:t>
            </a:r>
            <a:r>
              <a:rPr lang="sk-SK" altLang="sk-SK" sz="2400">
                <a:solidFill>
                  <a:srgbClr val="FFFF00"/>
                </a:solidFill>
                <a:latin typeface="Arial" charset="0"/>
                <a:ea typeface="Calibri" pitchFamily="34" charset="0"/>
                <a:cs typeface="Arial" charset="0"/>
              </a:rPr>
              <a:t>v rámci metodiky sú jednotlivé programy :</a:t>
            </a:r>
          </a:p>
          <a:p>
            <a:pPr>
              <a:lnSpc>
                <a:spcPct val="115000"/>
              </a:lnSpc>
              <a:spcBef>
                <a:spcPct val="0"/>
              </a:spcBef>
              <a:buClrTx/>
              <a:buSzTx/>
              <a:buFontTx/>
              <a:buNone/>
            </a:pPr>
            <a:endParaRPr lang="sk-SK" altLang="sk-SK" sz="1600">
              <a:solidFill>
                <a:srgbClr val="FFFF00"/>
              </a:solidFill>
              <a:latin typeface="Calibri" pitchFamily="34" charset="0"/>
              <a:ea typeface="Calibri" pitchFamily="34" charset="0"/>
              <a:cs typeface="Arial" charset="0"/>
            </a:endParaRPr>
          </a:p>
          <a:p>
            <a:pPr>
              <a:lnSpc>
                <a:spcPct val="115000"/>
              </a:lnSpc>
              <a:spcBef>
                <a:spcPct val="0"/>
              </a:spcBef>
              <a:buClrTx/>
              <a:buSzTx/>
              <a:buFontTx/>
              <a:buNone/>
            </a:pPr>
            <a:r>
              <a:rPr lang="sk-SK" altLang="sk-SK" sz="1600" i="1">
                <a:latin typeface="Arial" charset="0"/>
                <a:ea typeface="Calibri" pitchFamily="34" charset="0"/>
                <a:cs typeface="Arial" charset="0"/>
              </a:rPr>
              <a:t> </a:t>
            </a:r>
            <a:endParaRPr lang="sk-SK" altLang="sk-SK" sz="1600">
              <a:solidFill>
                <a:srgbClr val="FFC000"/>
              </a:solidFill>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a:solidFill>
                  <a:srgbClr val="FFC000"/>
                </a:solidFill>
                <a:latin typeface="Arial" charset="0"/>
                <a:ea typeface="Calibri" pitchFamily="34" charset="0"/>
                <a:cs typeface="Arial" charset="0"/>
              </a:rPr>
              <a:t>Program – V</a:t>
            </a:r>
            <a:r>
              <a:rPr lang="sk-SK" altLang="sk-SK" sz="1600">
                <a:solidFill>
                  <a:srgbClr val="FFC000"/>
                </a:solidFill>
                <a:latin typeface="Arial" charset="0"/>
                <a:ea typeface="Calibri" pitchFamily="34" charset="0"/>
                <a:cs typeface="Arial" charset="0"/>
              </a:rPr>
              <a:t> </a:t>
            </a:r>
            <a:r>
              <a:rPr lang="sk-SK" altLang="sk-SK" sz="1600">
                <a:latin typeface="Arial" charset="0"/>
                <a:ea typeface="Calibri" pitchFamily="34" charset="0"/>
                <a:cs typeface="Arial" charset="0"/>
              </a:rPr>
              <a:t>je  súpis prác nevyhnutných pre zachovanie aktív na úrovni, ktoré zachová vozovky v prevádzky schopnom stave</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a:latin typeface="Arial" charset="0"/>
                <a:ea typeface="Calibri" pitchFamily="34" charset="0"/>
                <a:cs typeface="Arial" charset="0"/>
              </a:rPr>
              <a:t> </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a:solidFill>
                  <a:srgbClr val="FFC000"/>
                </a:solidFill>
                <a:latin typeface="Arial" charset="0"/>
                <a:ea typeface="Calibri" pitchFamily="34" charset="0"/>
                <a:cs typeface="Arial" charset="0"/>
              </a:rPr>
              <a:t>Program – M</a:t>
            </a:r>
            <a:r>
              <a:rPr lang="sk-SK" altLang="sk-SK" sz="1600">
                <a:solidFill>
                  <a:srgbClr val="FFC000"/>
                </a:solidFill>
                <a:latin typeface="Arial" charset="0"/>
                <a:ea typeface="Calibri" pitchFamily="34" charset="0"/>
                <a:cs typeface="Arial" charset="0"/>
              </a:rPr>
              <a:t>  </a:t>
            </a:r>
            <a:r>
              <a:rPr lang="sk-SK" altLang="sk-SK" sz="1600">
                <a:latin typeface="Arial" charset="0"/>
                <a:ea typeface="Calibri" pitchFamily="34" charset="0"/>
                <a:cs typeface="Arial" charset="0"/>
              </a:rPr>
              <a:t>je súpis prác nevyhnutných pre zachovanie aktív na úrovni, ktoré zachová mostné objekty v  prevádzky schopnom stave</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a:latin typeface="Arial" charset="0"/>
                <a:ea typeface="Calibri" pitchFamily="34" charset="0"/>
                <a:cs typeface="Arial" charset="0"/>
              </a:rPr>
              <a:t> </a:t>
            </a:r>
            <a:endParaRPr lang="sk-SK" altLang="sk-SK" sz="1600">
              <a:solidFill>
                <a:srgbClr val="FFC000"/>
              </a:solidFill>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a:solidFill>
                  <a:srgbClr val="FFC000"/>
                </a:solidFill>
                <a:latin typeface="Arial" charset="0"/>
                <a:ea typeface="Calibri" pitchFamily="34" charset="0"/>
                <a:cs typeface="Arial" charset="0"/>
              </a:rPr>
              <a:t>Program – O</a:t>
            </a:r>
            <a:r>
              <a:rPr lang="sk-SK" altLang="sk-SK" sz="1600">
                <a:solidFill>
                  <a:srgbClr val="FFC000"/>
                </a:solidFill>
                <a:latin typeface="Arial" charset="0"/>
                <a:ea typeface="Calibri" pitchFamily="34" charset="0"/>
                <a:cs typeface="Arial" charset="0"/>
              </a:rPr>
              <a:t> </a:t>
            </a:r>
            <a:r>
              <a:rPr lang="sk-SK" altLang="sk-SK" sz="1600">
                <a:latin typeface="Arial" charset="0"/>
                <a:ea typeface="Calibri" pitchFamily="34" charset="0"/>
                <a:cs typeface="Arial" charset="0"/>
              </a:rPr>
              <a:t>je- súpis prác nevyhnutných pre zachovanie aktív na úrovni, ktoré zachová objekty cestnej siete /mimo mostov a vozovky/ v prevádzky schopnom stave</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a:latin typeface="Arial" charset="0"/>
                <a:ea typeface="Calibri" pitchFamily="34" charset="0"/>
                <a:cs typeface="Arial" charset="0"/>
              </a:rPr>
              <a:t> </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a:solidFill>
                  <a:srgbClr val="FFC000"/>
                </a:solidFill>
                <a:latin typeface="Arial" charset="0"/>
                <a:ea typeface="Calibri" pitchFamily="34" charset="0"/>
                <a:cs typeface="Arial" charset="0"/>
              </a:rPr>
              <a:t>Program - ICS</a:t>
            </a:r>
            <a:r>
              <a:rPr lang="sk-SK" altLang="sk-SK" sz="1600">
                <a:solidFill>
                  <a:srgbClr val="FFC000"/>
                </a:solidFill>
                <a:latin typeface="Arial" charset="0"/>
                <a:ea typeface="Calibri" pitchFamily="34" charset="0"/>
                <a:cs typeface="Arial" charset="0"/>
              </a:rPr>
              <a:t>  </a:t>
            </a:r>
            <a:r>
              <a:rPr lang="sk-SK" altLang="sk-SK" sz="1600">
                <a:latin typeface="Arial" charset="0"/>
                <a:ea typeface="Calibri" pitchFamily="34" charset="0"/>
                <a:cs typeface="Arial" charset="0"/>
              </a:rPr>
              <a:t>je súpis prác investícii, ktoré zabezpečia aby výkonnosť aktív spĺňala  kritéria požiadaviek z hľadiska cestnej siete</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a:latin typeface="Arial" charset="0"/>
                <a:ea typeface="Calibri" pitchFamily="34" charset="0"/>
                <a:cs typeface="Arial" charset="0"/>
              </a:rPr>
              <a:t> </a:t>
            </a:r>
            <a:endParaRPr lang="sk-SK" altLang="sk-SK" sz="1600">
              <a:latin typeface="Calibri" pitchFamily="34" charset="0"/>
              <a:ea typeface="Calibri" pitchFamily="34" charset="0"/>
              <a:cs typeface="Arial" charset="0"/>
            </a:endParaRPr>
          </a:p>
          <a:p>
            <a:pPr algn="just">
              <a:lnSpc>
                <a:spcPct val="115000"/>
              </a:lnSpc>
              <a:spcBef>
                <a:spcPct val="0"/>
              </a:spcBef>
              <a:buClrTx/>
              <a:buSzTx/>
              <a:buFontTx/>
              <a:buNone/>
            </a:pPr>
            <a:r>
              <a:rPr lang="sk-SK" altLang="sk-SK" sz="1600" b="1">
                <a:solidFill>
                  <a:srgbClr val="FFC000"/>
                </a:solidFill>
                <a:latin typeface="Arial" charset="0"/>
                <a:ea typeface="Calibri" pitchFamily="34" charset="0"/>
                <a:cs typeface="Arial" charset="0"/>
              </a:rPr>
              <a:t>Program  - IS</a:t>
            </a:r>
            <a:r>
              <a:rPr lang="sk-SK" altLang="sk-SK" sz="1600">
                <a:solidFill>
                  <a:srgbClr val="FFC000"/>
                </a:solidFill>
                <a:latin typeface="Arial" charset="0"/>
                <a:ea typeface="Calibri" pitchFamily="34" charset="0"/>
                <a:cs typeface="Arial" charset="0"/>
              </a:rPr>
              <a:t> </a:t>
            </a:r>
            <a:r>
              <a:rPr lang="sk-SK" altLang="sk-SK" sz="1600">
                <a:latin typeface="Arial" charset="0"/>
                <a:ea typeface="Calibri" pitchFamily="34" charset="0"/>
                <a:cs typeface="Arial" charset="0"/>
              </a:rPr>
              <a:t>je súpis prác investícii, ktoré zabezpečia aby výkonnosť aktív spĺňala kritéria požiadaviek z hľadiska potrieb spoločnosti </a:t>
            </a:r>
            <a:endParaRPr lang="sk-SK" altLang="sk-SK" sz="1600">
              <a:latin typeface="Calibri" pitchFamily="34" charset="0"/>
              <a:ea typeface="Calibri" pitchFamily="34" charset="0"/>
              <a:cs typeface="Arial" charset="0"/>
            </a:endParaRPr>
          </a:p>
        </p:txBody>
      </p:sp>
    </p:spTree>
    <p:extLst>
      <p:ext uri="{BB962C8B-B14F-4D97-AF65-F5344CB8AC3E}">
        <p14:creationId xmlns:p14="http://schemas.microsoft.com/office/powerpoint/2010/main" val="302319948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objekt pre číslo snímky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D882852F-4BA3-4221-BC1E-C64DB190DB1C}" type="slidenum">
              <a:rPr lang="cs-CZ" altLang="sk-SK" sz="1400"/>
              <a:pPr>
                <a:spcBef>
                  <a:spcPct val="0"/>
                </a:spcBef>
                <a:buClrTx/>
                <a:buSzTx/>
                <a:buFontTx/>
                <a:buNone/>
              </a:pPr>
              <a:t>211</a:t>
            </a:fld>
            <a:endParaRPr lang="cs-CZ" altLang="sk-SK" sz="1400"/>
          </a:p>
        </p:txBody>
      </p:sp>
      <p:sp>
        <p:nvSpPr>
          <p:cNvPr id="20483" name="Obdĺžnik 2"/>
          <p:cNvSpPr>
            <a:spLocks noChangeArrowheads="1"/>
          </p:cNvSpPr>
          <p:nvPr/>
        </p:nvSpPr>
        <p:spPr bwMode="auto">
          <a:xfrm>
            <a:off x="323850" y="333375"/>
            <a:ext cx="85693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just">
              <a:lnSpc>
                <a:spcPct val="115000"/>
              </a:lnSpc>
              <a:spcBef>
                <a:spcPct val="0"/>
              </a:spcBef>
              <a:buClrTx/>
              <a:buSzTx/>
              <a:buFontTx/>
              <a:buNone/>
            </a:pPr>
            <a:r>
              <a:rPr lang="sk-SK" altLang="sk-SK" sz="1800" b="1">
                <a:solidFill>
                  <a:srgbClr val="FFFF00"/>
                </a:solidFill>
                <a:ea typeface="Calibri" pitchFamily="34" charset="0"/>
                <a:cs typeface="Arial" charset="0"/>
              </a:rPr>
              <a:t>Súčet jednotlivých programov B,V a O tvorí minimum finančných rozpočtov</a:t>
            </a:r>
            <a:r>
              <a:rPr lang="sk-SK" altLang="sk-SK" sz="1800">
                <a:ea typeface="Calibri" pitchFamily="34" charset="0"/>
                <a:cs typeface="Arial" charset="0"/>
              </a:rPr>
              <a:t>, ktoré správa ciest potrebuje na zabezpečenie prevádzky cestnej siete. Programy ICS a IS sú investičné prostriedky, ktoré sú pre správcu nevyhnutné aby zabezpečil aktíva na takej úrovni, aby spĺňali požiadavky cestnej siete a spoločnosti . Súčet všetkých programov tak vytvorí  tzv. komplexnú /prierezovú/  cenu. </a:t>
            </a:r>
          </a:p>
          <a:p>
            <a:pPr algn="just">
              <a:lnSpc>
                <a:spcPct val="115000"/>
              </a:lnSpc>
              <a:spcBef>
                <a:spcPct val="0"/>
              </a:spcBef>
              <a:buClrTx/>
              <a:buSzTx/>
              <a:buFontTx/>
              <a:buNone/>
            </a:pPr>
            <a:endParaRPr lang="sk-SK" altLang="sk-SK" sz="1800">
              <a:ea typeface="Calibri" pitchFamily="34" charset="0"/>
              <a:cs typeface="Arial" charset="0"/>
            </a:endParaRPr>
          </a:p>
          <a:p>
            <a:pPr algn="just">
              <a:lnSpc>
                <a:spcPct val="115000"/>
              </a:lnSpc>
              <a:spcBef>
                <a:spcPct val="0"/>
              </a:spcBef>
              <a:buClrTx/>
              <a:buSzTx/>
              <a:buFontTx/>
              <a:buNone/>
            </a:pP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a:ea typeface="Times New Roman" pitchFamily="18" charset="0"/>
                <a:cs typeface="Arial" charset="0"/>
              </a:rPr>
              <a:t> </a:t>
            </a: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a:ea typeface="Times New Roman" pitchFamily="18" charset="0"/>
                <a:cs typeface="Arial" charset="0"/>
              </a:rPr>
              <a:t>max [</a:t>
            </a:r>
            <a:r>
              <a:rPr lang="sk-SK" altLang="sk-SK" sz="1400" i="1">
                <a:ea typeface="Times New Roman" pitchFamily="18" charset="0"/>
                <a:cs typeface="Arial" charset="0"/>
              </a:rPr>
              <a:t>TS</a:t>
            </a:r>
            <a:r>
              <a:rPr lang="sk-SK" altLang="sk-SK" sz="1400" i="1" baseline="-25000">
                <a:ea typeface="Times New Roman" pitchFamily="18" charset="0"/>
                <a:cs typeface="Arial" charset="0"/>
              </a:rPr>
              <a:t>1</a:t>
            </a:r>
            <a:r>
              <a:rPr lang="sk-SK" altLang="sk-SK" sz="1400" i="1">
                <a:ea typeface="Times New Roman" pitchFamily="18" charset="0"/>
                <a:cs typeface="Arial" charset="0"/>
              </a:rPr>
              <a:t>(TO</a:t>
            </a:r>
            <a:r>
              <a:rPr lang="sk-SK" altLang="sk-SK" sz="1400" i="1" baseline="-25000">
                <a:ea typeface="Times New Roman" pitchFamily="18" charset="0"/>
                <a:cs typeface="Arial" charset="0"/>
              </a:rPr>
              <a:t>b,s</a:t>
            </a:r>
            <a:r>
              <a:rPr lang="sk-SK" altLang="sk-SK" sz="1400" i="1">
                <a:ea typeface="Times New Roman" pitchFamily="18" charset="0"/>
                <a:cs typeface="Arial" charset="0"/>
              </a:rPr>
              <a:t>); TS</a:t>
            </a:r>
            <a:r>
              <a:rPr lang="sk-SK" altLang="sk-SK" sz="1400" i="1" baseline="-25000">
                <a:ea typeface="Times New Roman" pitchFamily="18" charset="0"/>
                <a:cs typeface="Arial" charset="0"/>
              </a:rPr>
              <a:t>2</a:t>
            </a:r>
            <a:r>
              <a:rPr lang="sk-SK" altLang="sk-SK" sz="1400" i="1">
                <a:ea typeface="Times New Roman" pitchFamily="18" charset="0"/>
                <a:cs typeface="Arial" charset="0"/>
              </a:rPr>
              <a:t>(TO</a:t>
            </a:r>
            <a:r>
              <a:rPr lang="sk-SK" altLang="sk-SK" sz="1400" i="1" baseline="-25000">
                <a:ea typeface="Times New Roman" pitchFamily="18" charset="0"/>
                <a:cs typeface="Arial" charset="0"/>
              </a:rPr>
              <a:t>b,s</a:t>
            </a:r>
            <a:r>
              <a:rPr lang="sk-SK" altLang="sk-SK" sz="1400">
                <a:ea typeface="Times New Roman" pitchFamily="18" charset="0"/>
                <a:cs typeface="Arial" charset="0"/>
              </a:rPr>
              <a:t>);....</a:t>
            </a:r>
            <a:r>
              <a:rPr lang="sk-SK" altLang="sk-SK" sz="1400" i="1">
                <a:ea typeface="Times New Roman" pitchFamily="18" charset="0"/>
                <a:cs typeface="Arial" charset="0"/>
              </a:rPr>
              <a:t>TS</a:t>
            </a:r>
            <a:r>
              <a:rPr lang="sk-SK" altLang="sk-SK" sz="1400" i="1" baseline="-25000">
                <a:ea typeface="Times New Roman" pitchFamily="18" charset="0"/>
                <a:cs typeface="Arial" charset="0"/>
              </a:rPr>
              <a:t>n</a:t>
            </a:r>
            <a:r>
              <a:rPr lang="sk-SK" altLang="sk-SK" sz="1400">
                <a:ea typeface="Times New Roman" pitchFamily="18" charset="0"/>
                <a:cs typeface="Arial" charset="0"/>
              </a:rPr>
              <a:t>(</a:t>
            </a:r>
            <a:r>
              <a:rPr lang="sk-SK" altLang="sk-SK" sz="1400" i="1">
                <a:ea typeface="Times New Roman" pitchFamily="18" charset="0"/>
                <a:cs typeface="Arial" charset="0"/>
              </a:rPr>
              <a:t>TO</a:t>
            </a:r>
            <a:r>
              <a:rPr lang="sk-SK" altLang="sk-SK" sz="1400" i="1" baseline="-25000">
                <a:ea typeface="Times New Roman" pitchFamily="18" charset="0"/>
                <a:cs typeface="Arial" charset="0"/>
              </a:rPr>
              <a:t>b,s</a:t>
            </a:r>
            <a:r>
              <a:rPr lang="sk-SK" altLang="sk-SK" sz="1400">
                <a:ea typeface="Times New Roman" pitchFamily="18" charset="0"/>
                <a:cs typeface="Arial" charset="0"/>
              </a:rPr>
              <a:t>)] 					(4.12)</a:t>
            </a: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i="1">
                <a:ea typeface="Times New Roman" pitchFamily="18" charset="0"/>
                <a:cs typeface="Arial" charset="0"/>
              </a:rPr>
              <a:t>TO</a:t>
            </a:r>
            <a:r>
              <a:rPr lang="sk-SK" altLang="sk-SK" sz="1400" i="1" baseline="-25000">
                <a:ea typeface="Times New Roman" pitchFamily="18" charset="0"/>
                <a:cs typeface="Arial" charset="0"/>
              </a:rPr>
              <a:t>b,s</a:t>
            </a: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i="1">
                <a:ea typeface="Times New Roman" pitchFamily="18" charset="0"/>
                <a:cs typeface="Arial" charset="0"/>
              </a:rPr>
              <a:t>    Cena (TO</a:t>
            </a:r>
            <a:r>
              <a:rPr lang="sk-SK" altLang="sk-SK" sz="1400" i="1" baseline="-25000">
                <a:ea typeface="Times New Roman" pitchFamily="18" charset="0"/>
                <a:cs typeface="Arial" charset="0"/>
              </a:rPr>
              <a:t>b,s</a:t>
            </a:r>
            <a:r>
              <a:rPr lang="sk-SK" altLang="sk-SK" sz="1400" i="1">
                <a:ea typeface="Times New Roman" pitchFamily="18" charset="0"/>
                <a:cs typeface="Arial" charset="0"/>
              </a:rPr>
              <a:t>) ≤  b</a:t>
            </a: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a:ea typeface="Times New Roman" pitchFamily="18" charset="0"/>
                <a:cs typeface="Arial" charset="0"/>
              </a:rPr>
              <a:t> </a:t>
            </a: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a:ea typeface="Calibri" pitchFamily="34" charset="0"/>
                <a:cs typeface="Arial" charset="0"/>
              </a:rPr>
              <a:t>kde:</a:t>
            </a:r>
          </a:p>
          <a:p>
            <a:pPr algn="just">
              <a:lnSpc>
                <a:spcPct val="115000"/>
              </a:lnSpc>
              <a:spcBef>
                <a:spcPct val="0"/>
              </a:spcBef>
              <a:buClrTx/>
              <a:buSzTx/>
              <a:buFontTx/>
              <a:buNone/>
            </a:pPr>
            <a:r>
              <a:rPr lang="sk-SK" altLang="sk-SK" sz="1400" i="1">
                <a:ea typeface="Calibri" pitchFamily="34" charset="0"/>
                <a:cs typeface="Arial" charset="0"/>
              </a:rPr>
              <a:t>	TS</a:t>
            </a:r>
            <a:r>
              <a:rPr lang="sk-SK" altLang="sk-SK" sz="1400" i="1" baseline="-25000">
                <a:ea typeface="Calibri" pitchFamily="34" charset="0"/>
                <a:cs typeface="Arial" charset="0"/>
              </a:rPr>
              <a:t>i </a:t>
            </a:r>
            <a:r>
              <a:rPr lang="sk-SK" altLang="sk-SK" sz="1400" i="1">
                <a:ea typeface="Calibri" pitchFamily="34" charset="0"/>
                <a:cs typeface="Arial" charset="0"/>
              </a:rPr>
              <a:t>(TO</a:t>
            </a:r>
            <a:r>
              <a:rPr lang="sk-SK" altLang="sk-SK" sz="1400" i="1" baseline="-25000">
                <a:ea typeface="Calibri" pitchFamily="34" charset="0"/>
                <a:cs typeface="Arial" charset="0"/>
              </a:rPr>
              <a:t>b,s</a:t>
            </a:r>
            <a:r>
              <a:rPr lang="sk-SK" altLang="sk-SK" sz="1400" i="1">
                <a:ea typeface="Calibri" pitchFamily="34" charset="0"/>
                <a:cs typeface="Arial" charset="0"/>
              </a:rPr>
              <a:t>)</a:t>
            </a:r>
            <a:r>
              <a:rPr lang="sk-SK" altLang="sk-SK" sz="1400">
                <a:ea typeface="Calibri" pitchFamily="34" charset="0"/>
                <a:cs typeface="Arial" charset="0"/>
              </a:rPr>
              <a:t>	je hodnota výkonnostného kritéria „i“ odvodeného na základe technického </a:t>
            </a:r>
          </a:p>
          <a:p>
            <a:pPr algn="just">
              <a:lnSpc>
                <a:spcPct val="115000"/>
              </a:lnSpc>
              <a:spcBef>
                <a:spcPct val="0"/>
              </a:spcBef>
              <a:buClrTx/>
              <a:buSzTx/>
              <a:buFontTx/>
              <a:buNone/>
            </a:pPr>
            <a:r>
              <a:rPr lang="sk-SK" altLang="sk-SK" sz="1400">
                <a:ea typeface="Calibri" pitchFamily="34" charset="0"/>
                <a:cs typeface="Arial" charset="0"/>
              </a:rPr>
              <a:t>                 stavu aktíva a jeho max. hodnoty / vid kap.3/ a pre prípad implementácie  </a:t>
            </a:r>
          </a:p>
          <a:p>
            <a:pPr algn="just">
              <a:lnSpc>
                <a:spcPct val="115000"/>
              </a:lnSpc>
              <a:spcBef>
                <a:spcPct val="0"/>
              </a:spcBef>
              <a:buClrTx/>
              <a:buSzTx/>
              <a:buFontTx/>
              <a:buNone/>
            </a:pPr>
            <a:r>
              <a:rPr lang="sk-SK" altLang="sk-SK" sz="1400">
                <a:ea typeface="Calibri" pitchFamily="34" charset="0"/>
                <a:cs typeface="Arial" charset="0"/>
              </a:rPr>
              <a:t>                 technológie  obnovy   TO</a:t>
            </a:r>
            <a:r>
              <a:rPr lang="sk-SK" altLang="sk-SK" sz="1400" baseline="-25000">
                <a:ea typeface="Calibri" pitchFamily="34" charset="0"/>
                <a:cs typeface="Arial" charset="0"/>
              </a:rPr>
              <a:t>b,s,</a:t>
            </a:r>
            <a:r>
              <a:rPr lang="sk-SK" altLang="sk-SK" sz="1400">
                <a:ea typeface="Calibri" pitchFamily="34" charset="0"/>
                <a:cs typeface="Arial" charset="0"/>
              </a:rPr>
              <a:t>“</a:t>
            </a:r>
          </a:p>
          <a:p>
            <a:pPr algn="just">
              <a:lnSpc>
                <a:spcPct val="115000"/>
              </a:lnSpc>
              <a:spcBef>
                <a:spcPct val="0"/>
              </a:spcBef>
              <a:buClrTx/>
              <a:buSzTx/>
              <a:buFontTx/>
              <a:buNone/>
            </a:pP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i="1">
                <a:ea typeface="Calibri" pitchFamily="34" charset="0"/>
                <a:cs typeface="Arial" charset="0"/>
              </a:rPr>
              <a:t>TO</a:t>
            </a:r>
            <a:r>
              <a:rPr lang="sk-SK" altLang="sk-SK" sz="1400" i="1" baseline="-25000">
                <a:ea typeface="Calibri" pitchFamily="34" charset="0"/>
                <a:cs typeface="Arial" charset="0"/>
              </a:rPr>
              <a:t>b,s</a:t>
            </a:r>
            <a:r>
              <a:rPr lang="sk-SK" altLang="sk-SK" sz="1400" baseline="-25000">
                <a:ea typeface="Calibri" pitchFamily="34" charset="0"/>
                <a:cs typeface="Arial" charset="0"/>
              </a:rPr>
              <a:t>	</a:t>
            </a:r>
            <a:r>
              <a:rPr lang="sk-SK" altLang="sk-SK" sz="1400">
                <a:ea typeface="Calibri" pitchFamily="34" charset="0"/>
                <a:cs typeface="Arial" charset="0"/>
              </a:rPr>
              <a:t>je variant technológie obnovy s na aktíve „a“ </a:t>
            </a:r>
          </a:p>
          <a:p>
            <a:pPr algn="just">
              <a:lnSpc>
                <a:spcPct val="115000"/>
              </a:lnSpc>
              <a:spcBef>
                <a:spcPct val="0"/>
              </a:spcBef>
              <a:buClrTx/>
              <a:buSzTx/>
              <a:buFontTx/>
              <a:buNone/>
            </a:pPr>
            <a:endParaRPr lang="sk-SK" altLang="sk-SK" sz="1400">
              <a:ea typeface="Calibri" pitchFamily="34" charset="0"/>
              <a:cs typeface="Arial" charset="0"/>
            </a:endParaRPr>
          </a:p>
          <a:p>
            <a:pPr algn="just">
              <a:lnSpc>
                <a:spcPct val="115000"/>
              </a:lnSpc>
              <a:spcBef>
                <a:spcPct val="0"/>
              </a:spcBef>
              <a:buClrTx/>
              <a:buSzTx/>
              <a:buFontTx/>
              <a:buNone/>
            </a:pPr>
            <a:r>
              <a:rPr lang="sk-SK" altLang="sk-SK" sz="1400" i="1">
                <a:ea typeface="Calibri" pitchFamily="34" charset="0"/>
                <a:cs typeface="Arial" charset="0"/>
              </a:rPr>
              <a:t>Cena (TO</a:t>
            </a:r>
            <a:r>
              <a:rPr lang="sk-SK" altLang="sk-SK" sz="1400" i="1" baseline="-25000">
                <a:ea typeface="Calibri" pitchFamily="34" charset="0"/>
                <a:cs typeface="Arial" charset="0"/>
              </a:rPr>
              <a:t>b,s</a:t>
            </a:r>
            <a:r>
              <a:rPr lang="sk-SK" altLang="sk-SK" sz="1400" i="1">
                <a:ea typeface="Calibri" pitchFamily="34" charset="0"/>
                <a:cs typeface="Arial" charset="0"/>
              </a:rPr>
              <a:t>)</a:t>
            </a:r>
            <a:r>
              <a:rPr lang="sk-SK" altLang="sk-SK" sz="1400">
                <a:ea typeface="Calibri" pitchFamily="34" charset="0"/>
                <a:cs typeface="Arial" charset="0"/>
              </a:rPr>
              <a:t>     je cena technológie obnovy s </a:t>
            </a:r>
            <a:r>
              <a:rPr lang="sk-SK" altLang="sk-SK" sz="1400" baseline="-25000">
                <a:ea typeface="Calibri" pitchFamily="34" charset="0"/>
                <a:cs typeface="Arial" charset="0"/>
              </a:rPr>
              <a:t> </a:t>
            </a:r>
            <a:r>
              <a:rPr lang="sk-SK" altLang="sk-SK" sz="1400">
                <a:ea typeface="Calibri" pitchFamily="34" charset="0"/>
                <a:cs typeface="Arial" charset="0"/>
              </a:rPr>
              <a:t>na aktíve „a“</a:t>
            </a:r>
          </a:p>
        </p:txBody>
      </p:sp>
    </p:spTree>
    <p:extLst>
      <p:ext uri="{BB962C8B-B14F-4D97-AF65-F5344CB8AC3E}">
        <p14:creationId xmlns:p14="http://schemas.microsoft.com/office/powerpoint/2010/main" val="29208922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čísla snímky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7736500A-25C9-4908-88DD-55302B66FFEB}" type="slidenum">
              <a:rPr lang="cs-CZ" altLang="sk-SK" sz="1400" smtClean="0"/>
              <a:pPr>
                <a:spcBef>
                  <a:spcPct val="0"/>
                </a:spcBef>
                <a:buClrTx/>
                <a:buSzTx/>
                <a:buFontTx/>
                <a:buNone/>
              </a:pPr>
              <a:t>212</a:t>
            </a:fld>
            <a:endParaRPr lang="cs-CZ" altLang="sk-SK" sz="1400" smtClean="0"/>
          </a:p>
        </p:txBody>
      </p:sp>
      <p:sp>
        <p:nvSpPr>
          <p:cNvPr id="28675" name="Rectangle 1"/>
          <p:cNvSpPr>
            <a:spLocks noChangeArrowheads="1"/>
          </p:cNvSpPr>
          <p:nvPr/>
        </p:nvSpPr>
        <p:spPr bwMode="auto">
          <a:xfrm>
            <a:off x="0" y="2344738"/>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r>
              <a:rPr lang="sk-SK" altLang="sk-SK" sz="2800" b="1">
                <a:solidFill>
                  <a:srgbClr val="FFFF66"/>
                </a:solidFill>
                <a:ea typeface="Calibri" pitchFamily="34" charset="0"/>
                <a:cs typeface="Times New Roman" pitchFamily="18" charset="0"/>
              </a:rPr>
              <a:t>                          </a:t>
            </a:r>
          </a:p>
          <a:p>
            <a:pPr>
              <a:spcBef>
                <a:spcPct val="0"/>
              </a:spcBef>
              <a:buClrTx/>
              <a:buSzTx/>
              <a:buFontTx/>
              <a:buNone/>
            </a:pPr>
            <a:r>
              <a:rPr lang="sk-SK" altLang="sk-SK" sz="2800" b="1">
                <a:solidFill>
                  <a:srgbClr val="FFFF66"/>
                </a:solidFill>
                <a:ea typeface="Calibri" pitchFamily="34" charset="0"/>
                <a:cs typeface="Times New Roman" pitchFamily="18" charset="0"/>
              </a:rPr>
              <a:t>                          </a:t>
            </a:r>
          </a:p>
          <a:p>
            <a:pPr>
              <a:spcBef>
                <a:spcPct val="0"/>
              </a:spcBef>
              <a:buClrTx/>
              <a:buSzTx/>
              <a:buFontTx/>
              <a:buNone/>
            </a:pPr>
            <a:r>
              <a:rPr lang="sk-SK" altLang="sk-SK" sz="2800">
                <a:solidFill>
                  <a:srgbClr val="FFFF66"/>
                </a:solidFill>
                <a:ea typeface="Calibri" pitchFamily="34" charset="0"/>
                <a:cs typeface="Times New Roman" pitchFamily="18" charset="0"/>
              </a:rPr>
              <a:t>                          </a:t>
            </a:r>
            <a:endParaRPr lang="sk-SK" altLang="sk-SK" sz="2400">
              <a:ea typeface="Calibri" pitchFamily="34" charset="0"/>
              <a:cs typeface="Times New Roman" pitchFamily="18" charset="0"/>
            </a:endParaRPr>
          </a:p>
        </p:txBody>
      </p:sp>
      <p:sp>
        <p:nvSpPr>
          <p:cNvPr id="28676" name="Obdĺžnik 1"/>
          <p:cNvSpPr>
            <a:spLocks noChangeArrowheads="1"/>
          </p:cNvSpPr>
          <p:nvPr/>
        </p:nvSpPr>
        <p:spPr bwMode="auto">
          <a:xfrm>
            <a:off x="250825" y="333375"/>
            <a:ext cx="8642350" cy="74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r>
              <a:rPr lang="sk-SK" altLang="sk-SK" sz="2400" b="1">
                <a:solidFill>
                  <a:srgbClr val="FFC000"/>
                </a:solidFill>
              </a:rPr>
              <a:t>  </a:t>
            </a:r>
            <a:r>
              <a:rPr lang="sk-SK" altLang="sk-SK" sz="2400" b="1">
                <a:solidFill>
                  <a:srgbClr val="FFFF00"/>
                </a:solidFill>
              </a:rPr>
              <a:t>Úlohy pre SSC z hľadiska implementácie manažmentu aktív</a:t>
            </a:r>
          </a:p>
          <a:p>
            <a:pPr>
              <a:spcBef>
                <a:spcPct val="0"/>
              </a:spcBef>
              <a:buClrTx/>
              <a:buSzTx/>
              <a:buFontTx/>
              <a:buNone/>
            </a:pPr>
            <a:r>
              <a:rPr lang="sk-SK" altLang="sk-SK" sz="2400">
                <a:solidFill>
                  <a:srgbClr val="FFFF00"/>
                </a:solidFill>
              </a:rPr>
              <a:t> </a:t>
            </a:r>
          </a:p>
          <a:p>
            <a:pPr>
              <a:spcBef>
                <a:spcPct val="0"/>
              </a:spcBef>
              <a:buClrTx/>
              <a:buSzTx/>
              <a:buFontTx/>
              <a:buNone/>
            </a:pPr>
            <a:r>
              <a:rPr lang="sk-SK" altLang="sk-SK" sz="2000"/>
              <a:t>- definovanie </a:t>
            </a:r>
            <a:r>
              <a:rPr lang="sk-SK" altLang="sk-SK" sz="2000" b="1">
                <a:solidFill>
                  <a:srgbClr val="FFC000"/>
                </a:solidFill>
              </a:rPr>
              <a:t>požiadaviek spoločnosti /štátu/ a uží</a:t>
            </a:r>
            <a:r>
              <a:rPr lang="sk-SK" altLang="sk-SK" sz="2000" b="1">
                <a:solidFill>
                  <a:srgbClr val="FFFF00"/>
                </a:solidFill>
              </a:rPr>
              <a:t>vateľov</a:t>
            </a:r>
            <a:r>
              <a:rPr lang="sk-SK" altLang="sk-SK" sz="2000" b="1">
                <a:solidFill>
                  <a:srgbClr val="FFC000"/>
                </a:solidFill>
              </a:rPr>
              <a:t> </a:t>
            </a:r>
            <a:r>
              <a:rPr lang="sk-SK" altLang="sk-SK" sz="2000"/>
              <a:t>cestnej infraštruktúry zo súčasného a dlhodobého hľadiska</a:t>
            </a:r>
          </a:p>
          <a:p>
            <a:pPr>
              <a:spcBef>
                <a:spcPct val="0"/>
              </a:spcBef>
              <a:buClrTx/>
              <a:buSzTx/>
              <a:buFontTx/>
              <a:buNone/>
            </a:pPr>
            <a:r>
              <a:rPr lang="sk-SK" altLang="sk-SK" sz="2000"/>
              <a:t>- vypracovanie  cieľov organizácie z hľadiska splnenia  výhľadových zámerov - </a:t>
            </a:r>
            <a:r>
              <a:rPr lang="sk-SK" altLang="sk-SK" sz="2000" b="1">
                <a:solidFill>
                  <a:srgbClr val="FFC000"/>
                </a:solidFill>
              </a:rPr>
              <a:t>strategického plánu</a:t>
            </a:r>
          </a:p>
          <a:p>
            <a:pPr>
              <a:spcBef>
                <a:spcPct val="0"/>
              </a:spcBef>
              <a:buClrTx/>
              <a:buSzTx/>
              <a:buFontTx/>
              <a:buNone/>
            </a:pPr>
            <a:r>
              <a:rPr lang="sk-SK" altLang="sk-SK" sz="2000"/>
              <a:t>- vypracovanie metodiky a </a:t>
            </a:r>
            <a:r>
              <a:rPr lang="sk-SK" altLang="sk-SK" sz="2000" b="1">
                <a:solidFill>
                  <a:srgbClr val="FFFF00"/>
                </a:solidFill>
              </a:rPr>
              <a:t>č</a:t>
            </a:r>
            <a:r>
              <a:rPr lang="sk-SK" altLang="sk-SK" sz="2000" b="1">
                <a:solidFill>
                  <a:srgbClr val="FFC000"/>
                </a:solidFill>
              </a:rPr>
              <a:t>asového harmonogramu</a:t>
            </a:r>
            <a:r>
              <a:rPr lang="sk-SK" altLang="sk-SK" sz="2000" b="1">
                <a:solidFill>
                  <a:srgbClr val="FFFF00"/>
                </a:solidFill>
              </a:rPr>
              <a:t>  </a:t>
            </a:r>
            <a:r>
              <a:rPr lang="sk-SK" altLang="sk-SK" sz="2000"/>
              <a:t>zavedenia správy a riadenia aktív </a:t>
            </a:r>
          </a:p>
          <a:p>
            <a:pPr>
              <a:spcBef>
                <a:spcPct val="0"/>
              </a:spcBef>
              <a:buClrTx/>
              <a:buSzTx/>
              <a:buFontTx/>
              <a:buNone/>
            </a:pPr>
            <a:r>
              <a:rPr lang="sk-SK" altLang="sk-SK" sz="2000"/>
              <a:t>- vypracovanie </a:t>
            </a:r>
            <a:r>
              <a:rPr lang="sk-SK" altLang="sk-SK" sz="2000" b="1">
                <a:solidFill>
                  <a:srgbClr val="FFC000"/>
                </a:solidFill>
              </a:rPr>
              <a:t>organizačnej štruktúry organizácie </a:t>
            </a:r>
            <a:r>
              <a:rPr lang="sk-SK" altLang="sk-SK" sz="2000"/>
              <a:t>vzhľadom na potreby správy a riadenia aktív </a:t>
            </a:r>
          </a:p>
          <a:p>
            <a:pPr>
              <a:spcBef>
                <a:spcPct val="0"/>
              </a:spcBef>
              <a:buClrTx/>
              <a:buSzTx/>
              <a:buFontTx/>
              <a:buNone/>
            </a:pPr>
            <a:r>
              <a:rPr lang="sk-SK" altLang="sk-SK" sz="2000"/>
              <a:t>- vypracovanie </a:t>
            </a:r>
            <a:r>
              <a:rPr lang="sk-SK" altLang="sk-SK" sz="2000" b="1">
                <a:solidFill>
                  <a:srgbClr val="FFC000"/>
                </a:solidFill>
              </a:rPr>
              <a:t>požiadaviek organizácie </a:t>
            </a:r>
            <a:r>
              <a:rPr lang="sk-SK" altLang="sk-SK" sz="2000"/>
              <a:t>/právne, finančné.../ na zavedenie manažmentu aktív </a:t>
            </a:r>
          </a:p>
          <a:p>
            <a:pPr>
              <a:spcBef>
                <a:spcPct val="0"/>
              </a:spcBef>
              <a:buClrTx/>
              <a:buSzTx/>
              <a:buFontTx/>
              <a:buNone/>
            </a:pPr>
            <a:r>
              <a:rPr lang="sk-SK" altLang="sk-SK" sz="2000"/>
              <a:t>- </a:t>
            </a:r>
            <a:r>
              <a:rPr lang="sk-SK" altLang="sk-SK" sz="2000" b="1">
                <a:solidFill>
                  <a:srgbClr val="FFC000"/>
                </a:solidFill>
              </a:rPr>
              <a:t>personálne požiadavky </a:t>
            </a:r>
            <a:r>
              <a:rPr lang="sk-SK" altLang="sk-SK" sz="2000"/>
              <a:t>organizácie na implementáciu manažmentu aktív</a:t>
            </a:r>
          </a:p>
          <a:p>
            <a:pPr>
              <a:spcBef>
                <a:spcPct val="0"/>
              </a:spcBef>
              <a:buClrTx/>
              <a:buSzTx/>
              <a:buFontTx/>
              <a:buNone/>
            </a:pPr>
            <a:r>
              <a:rPr lang="sk-SK" altLang="sk-SK" sz="2000"/>
              <a:t>hodnotenie súčasného stavu aktív</a:t>
            </a:r>
          </a:p>
          <a:p>
            <a:pPr>
              <a:spcBef>
                <a:spcPct val="0"/>
              </a:spcBef>
              <a:buClrTx/>
              <a:buSzTx/>
              <a:buFontTx/>
              <a:buNone/>
            </a:pPr>
            <a:r>
              <a:rPr lang="sk-SK" altLang="sk-SK" sz="2000"/>
              <a:t>- vypracovanie </a:t>
            </a:r>
            <a:r>
              <a:rPr lang="sk-SK" altLang="sk-SK" sz="2000" b="1">
                <a:solidFill>
                  <a:srgbClr val="FFC000"/>
                </a:solidFill>
              </a:rPr>
              <a:t>alternatívnych  riešení </a:t>
            </a:r>
            <a:r>
              <a:rPr lang="sk-SK" altLang="sk-SK" sz="2000"/>
              <a:t>na dosiahnutie optimálneho stavu aktív</a:t>
            </a:r>
          </a:p>
          <a:p>
            <a:pPr>
              <a:spcBef>
                <a:spcPct val="0"/>
              </a:spcBef>
              <a:buClrTx/>
              <a:buSzTx/>
              <a:buFontTx/>
              <a:buNone/>
            </a:pPr>
            <a:r>
              <a:rPr lang="sk-SK" altLang="sk-SK" sz="2000"/>
              <a:t>- zavedenie systému pravidelného monitorovania stavu aktív </a:t>
            </a:r>
            <a:r>
              <a:rPr lang="sk-SK" altLang="sk-SK" sz="2000">
                <a:solidFill>
                  <a:srgbClr val="FFFF00"/>
                </a:solidFill>
              </a:rPr>
              <a:t>/</a:t>
            </a:r>
            <a:r>
              <a:rPr lang="sk-SK" altLang="sk-SK" sz="2000" b="1">
                <a:solidFill>
                  <a:srgbClr val="FFC000"/>
                </a:solidFill>
              </a:rPr>
              <a:t>Controlling/ </a:t>
            </a:r>
          </a:p>
          <a:p>
            <a:pPr>
              <a:spcBef>
                <a:spcPct val="0"/>
              </a:spcBef>
              <a:buClrTx/>
              <a:buSzTx/>
              <a:buFontTx/>
              <a:buNone/>
            </a:pPr>
            <a:r>
              <a:rPr lang="sk-SK" altLang="sk-SK" sz="2000"/>
              <a:t>- definovanie </a:t>
            </a:r>
            <a:r>
              <a:rPr lang="sk-SK" altLang="sk-SK" sz="2000" b="1">
                <a:solidFill>
                  <a:srgbClr val="FFC000"/>
                </a:solidFill>
              </a:rPr>
              <a:t>rizík </a:t>
            </a:r>
            <a:r>
              <a:rPr lang="sk-SK" altLang="sk-SK" sz="2000"/>
              <a:t>dôležitých pre  uskutočnenie cieľov organizácie z hľadiska riadenia aktív</a:t>
            </a:r>
          </a:p>
          <a:p>
            <a:pPr>
              <a:spcBef>
                <a:spcPct val="0"/>
              </a:spcBef>
              <a:buClrTx/>
              <a:buSzTx/>
              <a:buFontTx/>
              <a:buNone/>
            </a:pPr>
            <a:r>
              <a:rPr lang="sk-SK" altLang="sk-SK" sz="2000"/>
              <a:t> </a:t>
            </a:r>
          </a:p>
          <a:p>
            <a:pPr>
              <a:spcBef>
                <a:spcPct val="0"/>
              </a:spcBef>
              <a:buClrTx/>
              <a:buSzTx/>
              <a:buFontTx/>
              <a:buNone/>
            </a:pPr>
            <a:r>
              <a:rPr lang="sk-SK" altLang="sk-SK" sz="2000"/>
              <a:t> </a:t>
            </a:r>
          </a:p>
          <a:p>
            <a:pPr>
              <a:spcBef>
                <a:spcPct val="0"/>
              </a:spcBef>
              <a:buClrTx/>
              <a:buSzTx/>
              <a:buFontTx/>
              <a:buNone/>
            </a:pPr>
            <a:r>
              <a:rPr lang="sk-SK" altLang="sk-SK" sz="2000"/>
              <a:t> </a:t>
            </a:r>
          </a:p>
          <a:p>
            <a:pPr>
              <a:spcBef>
                <a:spcPct val="0"/>
              </a:spcBef>
              <a:buClrTx/>
              <a:buSzTx/>
              <a:buFontTx/>
              <a:buNone/>
            </a:pPr>
            <a:r>
              <a:rPr lang="sk-SK" altLang="sk-SK" sz="2400"/>
              <a:t> </a:t>
            </a:r>
          </a:p>
          <a:p>
            <a:pPr algn="just">
              <a:lnSpc>
                <a:spcPct val="115000"/>
              </a:lnSpc>
              <a:spcBef>
                <a:spcPct val="0"/>
              </a:spcBef>
              <a:buClrTx/>
              <a:buSzTx/>
              <a:buFontTx/>
              <a:buNone/>
            </a:pPr>
            <a:endParaRPr lang="sk-SK" altLang="sk-SK" sz="2400" b="1">
              <a:solidFill>
                <a:srgbClr val="FFC000"/>
              </a:solidFill>
              <a:ea typeface="Calibri" pitchFamily="34" charset="0"/>
              <a:cs typeface="Arial" charset="0"/>
            </a:endParaRPr>
          </a:p>
        </p:txBody>
      </p:sp>
    </p:spTree>
    <p:extLst>
      <p:ext uri="{BB962C8B-B14F-4D97-AF65-F5344CB8AC3E}">
        <p14:creationId xmlns:p14="http://schemas.microsoft.com/office/powerpoint/2010/main" val="157154051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089CD449-C2C3-4890-9007-333F5299DF1D}" type="slidenum">
              <a:rPr lang="sk-SK" altLang="sk-SK" smtClean="0"/>
              <a:pPr>
                <a:defRPr/>
              </a:pPr>
              <a:t>213</a:t>
            </a:fld>
            <a:endParaRPr lang="sk-SK" altLang="sk-SK"/>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20713"/>
            <a:ext cx="77755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9350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C7FBFEDB-3E9C-42E6-94B9-7CC7A0F55426}" type="slidenum">
              <a:rPr lang="sk-SK" altLang="sk-SK" smtClean="0"/>
              <a:pPr>
                <a:defRPr/>
              </a:pPr>
              <a:t>214</a:t>
            </a:fld>
            <a:endParaRPr lang="sk-SK" altLang="sk-SK"/>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4"/>
            <a:ext cx="8208962" cy="57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2384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a:xfrm>
            <a:off x="6372225" y="6334125"/>
            <a:ext cx="2133600" cy="457200"/>
          </a:xfrm>
        </p:spPr>
        <p:txBody>
          <a:bodyPr/>
          <a:lstStyle/>
          <a:p>
            <a:pPr>
              <a:defRPr/>
            </a:pPr>
            <a:fld id="{945203BE-C692-4107-9124-DA9C3E1DE94C}" type="slidenum">
              <a:rPr lang="sk-SK" altLang="sk-SK"/>
              <a:pPr>
                <a:defRPr/>
              </a:pPr>
              <a:t>215</a:t>
            </a:fld>
            <a:endParaRPr lang="sk-SK" altLang="sk-SK"/>
          </a:p>
        </p:txBody>
      </p:sp>
      <p:sp>
        <p:nvSpPr>
          <p:cNvPr id="2" name="Obdĺžnik 1"/>
          <p:cNvSpPr/>
          <p:nvPr/>
        </p:nvSpPr>
        <p:spPr>
          <a:xfrm>
            <a:off x="319088" y="604838"/>
            <a:ext cx="1020762" cy="504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Cestná databanka</a:t>
            </a:r>
          </a:p>
        </p:txBody>
      </p:sp>
      <p:sp>
        <p:nvSpPr>
          <p:cNvPr id="52" name="Obdĺžnik 51"/>
          <p:cNvSpPr/>
          <p:nvPr/>
        </p:nvSpPr>
        <p:spPr>
          <a:xfrm>
            <a:off x="1577975" y="608013"/>
            <a:ext cx="1220788" cy="504825"/>
          </a:xfrm>
          <a:prstGeom prst="rect">
            <a:avLst/>
          </a:prstGeom>
          <a:solidFill>
            <a:schemeClr val="tx1"/>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Diagnostické merania</a:t>
            </a:r>
          </a:p>
        </p:txBody>
      </p:sp>
      <p:sp>
        <p:nvSpPr>
          <p:cNvPr id="53" name="Obdĺžnik 52"/>
          <p:cNvSpPr/>
          <p:nvPr/>
        </p:nvSpPr>
        <p:spPr>
          <a:xfrm>
            <a:off x="2984500" y="2890838"/>
            <a:ext cx="936625" cy="504825"/>
          </a:xfrm>
          <a:prstGeom prst="rect">
            <a:avLst/>
          </a:prstGeom>
          <a:solidFill>
            <a:schemeClr val="tx1"/>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Hrúbka zosilnenia</a:t>
            </a:r>
          </a:p>
        </p:txBody>
      </p:sp>
      <p:sp>
        <p:nvSpPr>
          <p:cNvPr id="54" name="Obdĺžnik 53"/>
          <p:cNvSpPr/>
          <p:nvPr/>
        </p:nvSpPr>
        <p:spPr>
          <a:xfrm>
            <a:off x="4535488" y="1893888"/>
            <a:ext cx="1216025" cy="504825"/>
          </a:xfrm>
          <a:prstGeom prst="rect">
            <a:avLst/>
          </a:prstGeom>
          <a:solidFill>
            <a:schemeClr val="tx1"/>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Prevádzková spôsobilosť</a:t>
            </a:r>
          </a:p>
        </p:txBody>
      </p:sp>
      <p:sp>
        <p:nvSpPr>
          <p:cNvPr id="55" name="Obdĺžnik 54"/>
          <p:cNvSpPr/>
          <p:nvPr/>
        </p:nvSpPr>
        <p:spPr>
          <a:xfrm>
            <a:off x="2984500" y="1862138"/>
            <a:ext cx="936625" cy="503237"/>
          </a:xfrm>
          <a:prstGeom prst="rect">
            <a:avLst/>
          </a:prstGeom>
          <a:solidFill>
            <a:schemeClr val="tx1"/>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Zvyšková životnosť</a:t>
            </a:r>
          </a:p>
        </p:txBody>
      </p:sp>
      <p:sp>
        <p:nvSpPr>
          <p:cNvPr id="3" name="Obdĺžnik 2"/>
          <p:cNvSpPr/>
          <p:nvPr/>
        </p:nvSpPr>
        <p:spPr>
          <a:xfrm>
            <a:off x="3622675" y="617538"/>
            <a:ext cx="2055813" cy="787400"/>
          </a:xfrm>
          <a:prstGeom prst="rect">
            <a:avLst/>
          </a:prstGeom>
          <a:solidFill>
            <a:schemeClr val="tx1"/>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Aktuálny stav prevádzkovej spôsobilosti a výkonnosti vozovky</a:t>
            </a:r>
          </a:p>
        </p:txBody>
      </p:sp>
      <p:sp>
        <p:nvSpPr>
          <p:cNvPr id="58" name="Obdĺžnik 57"/>
          <p:cNvSpPr/>
          <p:nvPr/>
        </p:nvSpPr>
        <p:spPr>
          <a:xfrm>
            <a:off x="6551613" y="2509838"/>
            <a:ext cx="1189037" cy="5032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Degradačné funkcie</a:t>
            </a:r>
          </a:p>
        </p:txBody>
      </p:sp>
      <p:sp>
        <p:nvSpPr>
          <p:cNvPr id="59" name="Obdĺžnik 58"/>
          <p:cNvSpPr/>
          <p:nvPr/>
        </p:nvSpPr>
        <p:spPr>
          <a:xfrm>
            <a:off x="6553200" y="1689100"/>
            <a:ext cx="1258888" cy="65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Databáza užívateľských nákladov</a:t>
            </a:r>
          </a:p>
        </p:txBody>
      </p:sp>
      <p:sp>
        <p:nvSpPr>
          <p:cNvPr id="60" name="Obdĺžnik 59"/>
          <p:cNvSpPr/>
          <p:nvPr/>
        </p:nvSpPr>
        <p:spPr>
          <a:xfrm>
            <a:off x="4670425" y="3533775"/>
            <a:ext cx="1133475" cy="503238"/>
          </a:xfrm>
          <a:prstGeom prst="rect">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Užívateľské náklady</a:t>
            </a:r>
          </a:p>
        </p:txBody>
      </p:sp>
      <p:sp>
        <p:nvSpPr>
          <p:cNvPr id="61" name="Obdĺžnik 60"/>
          <p:cNvSpPr/>
          <p:nvPr/>
        </p:nvSpPr>
        <p:spPr>
          <a:xfrm>
            <a:off x="6551613" y="3230563"/>
            <a:ext cx="1189037" cy="504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Koeficienty HDM</a:t>
            </a:r>
          </a:p>
        </p:txBody>
      </p:sp>
      <p:sp>
        <p:nvSpPr>
          <p:cNvPr id="62" name="Obdĺžnik 61"/>
          <p:cNvSpPr/>
          <p:nvPr/>
        </p:nvSpPr>
        <p:spPr>
          <a:xfrm>
            <a:off x="6483350" y="5208588"/>
            <a:ext cx="1154113" cy="65246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CBA</a:t>
            </a:r>
          </a:p>
        </p:txBody>
      </p:sp>
      <p:sp>
        <p:nvSpPr>
          <p:cNvPr id="63" name="Obdĺžnik 62"/>
          <p:cNvSpPr/>
          <p:nvPr/>
        </p:nvSpPr>
        <p:spPr>
          <a:xfrm>
            <a:off x="2259013" y="4278313"/>
            <a:ext cx="1281112" cy="503237"/>
          </a:xfrm>
          <a:prstGeom prst="rect">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Obstarávacia cena</a:t>
            </a:r>
          </a:p>
        </p:txBody>
      </p:sp>
      <p:sp>
        <p:nvSpPr>
          <p:cNvPr id="64" name="Obdĺžnik 63"/>
          <p:cNvSpPr/>
          <p:nvPr/>
        </p:nvSpPr>
        <p:spPr>
          <a:xfrm>
            <a:off x="4891088" y="4268788"/>
            <a:ext cx="1120775" cy="504825"/>
          </a:xfrm>
          <a:prstGeom prst="rect">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Výnosy z opráv</a:t>
            </a:r>
          </a:p>
        </p:txBody>
      </p:sp>
      <p:sp>
        <p:nvSpPr>
          <p:cNvPr id="65" name="Obdĺžnik 64"/>
          <p:cNvSpPr/>
          <p:nvPr/>
        </p:nvSpPr>
        <p:spPr>
          <a:xfrm>
            <a:off x="3733800" y="4278313"/>
            <a:ext cx="936625" cy="503237"/>
          </a:xfrm>
          <a:prstGeom prst="rect">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Súvislá údržba</a:t>
            </a:r>
          </a:p>
        </p:txBody>
      </p:sp>
      <p:sp>
        <p:nvSpPr>
          <p:cNvPr id="66" name="Obdĺžnik 65"/>
          <p:cNvSpPr/>
          <p:nvPr/>
        </p:nvSpPr>
        <p:spPr>
          <a:xfrm>
            <a:off x="706438" y="3360738"/>
            <a:ext cx="1371600" cy="928687"/>
          </a:xfrm>
          <a:prstGeom prst="rect">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Knižnica technológií</a:t>
            </a:r>
          </a:p>
        </p:txBody>
      </p:sp>
      <p:sp>
        <p:nvSpPr>
          <p:cNvPr id="37" name="Kosoštvorec 36"/>
          <p:cNvSpPr/>
          <p:nvPr/>
        </p:nvSpPr>
        <p:spPr>
          <a:xfrm>
            <a:off x="3305175" y="5021263"/>
            <a:ext cx="1952625" cy="1027112"/>
          </a:xfrm>
          <a:prstGeom prst="diamond">
            <a:avLst/>
          </a:prstGeom>
          <a:solidFill>
            <a:schemeClr val="accent5">
              <a:lumMod val="20000"/>
              <a:lumOff val="80000"/>
            </a:schemeClr>
          </a:solidFill>
          <a:ln>
            <a:solidFill>
              <a:schemeClr val="tx1"/>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NPV ≥ 0</a:t>
            </a:r>
          </a:p>
          <a:p>
            <a:pPr algn="ctr">
              <a:defRPr/>
            </a:pPr>
            <a:r>
              <a:rPr lang="sk-SK" sz="1200" dirty="0">
                <a:solidFill>
                  <a:srgbClr val="000000"/>
                </a:solidFill>
              </a:rPr>
              <a:t>IRR ≥ u</a:t>
            </a:r>
          </a:p>
        </p:txBody>
      </p:sp>
      <p:sp>
        <p:nvSpPr>
          <p:cNvPr id="68" name="Obdĺžnik 67"/>
          <p:cNvSpPr/>
          <p:nvPr/>
        </p:nvSpPr>
        <p:spPr>
          <a:xfrm>
            <a:off x="2516188" y="6267450"/>
            <a:ext cx="3162300" cy="5905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1200" dirty="0">
                <a:solidFill>
                  <a:srgbClr val="000000"/>
                </a:solidFill>
              </a:rPr>
              <a:t>Prevádzková spôsobilosť a výkonnosť vozovky po vykonanej stavebnej úprave</a:t>
            </a:r>
          </a:p>
        </p:txBody>
      </p:sp>
      <p:cxnSp>
        <p:nvCxnSpPr>
          <p:cNvPr id="39" name="Rovná spojovacia šípka 38"/>
          <p:cNvCxnSpPr>
            <a:stCxn id="2" idx="3"/>
            <a:endCxn id="52" idx="1"/>
          </p:cNvCxnSpPr>
          <p:nvPr/>
        </p:nvCxnSpPr>
        <p:spPr>
          <a:xfrm>
            <a:off x="1339850" y="857250"/>
            <a:ext cx="238125" cy="3175"/>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56" name="Rovná spojovacia šípka 55"/>
          <p:cNvCxnSpPr>
            <a:stCxn id="52" idx="3"/>
          </p:cNvCxnSpPr>
          <p:nvPr/>
        </p:nvCxnSpPr>
        <p:spPr>
          <a:xfrm flipV="1">
            <a:off x="2798763" y="857250"/>
            <a:ext cx="823912" cy="3175"/>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71" name="Rovná spojnica 70"/>
          <p:cNvCxnSpPr/>
          <p:nvPr/>
        </p:nvCxnSpPr>
        <p:spPr>
          <a:xfrm>
            <a:off x="3305175" y="1684338"/>
            <a:ext cx="1931988" cy="0"/>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73" name="Rovná spojovacia šípka 72"/>
          <p:cNvCxnSpPr/>
          <p:nvPr/>
        </p:nvCxnSpPr>
        <p:spPr>
          <a:xfrm>
            <a:off x="3305175" y="1684338"/>
            <a:ext cx="0" cy="17780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75" name="Rovná spojovacia šípka 74"/>
          <p:cNvCxnSpPr/>
          <p:nvPr/>
        </p:nvCxnSpPr>
        <p:spPr>
          <a:xfrm>
            <a:off x="5237163" y="1684338"/>
            <a:ext cx="20637" cy="17780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77" name="Rovná spojovacia šípka 76"/>
          <p:cNvCxnSpPr/>
          <p:nvPr/>
        </p:nvCxnSpPr>
        <p:spPr>
          <a:xfrm>
            <a:off x="4281488" y="1406525"/>
            <a:ext cx="0" cy="277813"/>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79" name="Rovná spojovacia šípka 78"/>
          <p:cNvCxnSpPr>
            <a:stCxn id="54" idx="3"/>
          </p:cNvCxnSpPr>
          <p:nvPr/>
        </p:nvCxnSpPr>
        <p:spPr>
          <a:xfrm>
            <a:off x="5751513" y="2146300"/>
            <a:ext cx="800100" cy="0"/>
          </a:xfrm>
          <a:prstGeom prst="straightConnector1">
            <a:avLst/>
          </a:prstGeom>
          <a:ln>
            <a:solidFill>
              <a:schemeClr val="tx1"/>
            </a:solidFill>
            <a:headEnd type="triangle"/>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81" name="Rovná spojovacia šípka 80"/>
          <p:cNvCxnSpPr>
            <a:stCxn id="54" idx="2"/>
          </p:cNvCxnSpPr>
          <p:nvPr/>
        </p:nvCxnSpPr>
        <p:spPr>
          <a:xfrm flipH="1">
            <a:off x="5143500" y="2398713"/>
            <a:ext cx="0" cy="1095375"/>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83" name="Rovná spojnica 82"/>
          <p:cNvCxnSpPr/>
          <p:nvPr/>
        </p:nvCxnSpPr>
        <p:spPr>
          <a:xfrm flipH="1" flipV="1">
            <a:off x="2152650" y="1546225"/>
            <a:ext cx="46038" cy="4619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8" name="Rovná spojnica 87"/>
          <p:cNvCxnSpPr/>
          <p:nvPr/>
        </p:nvCxnSpPr>
        <p:spPr>
          <a:xfrm flipV="1">
            <a:off x="2152650" y="1546225"/>
            <a:ext cx="3932238" cy="0"/>
          </a:xfrm>
          <a:prstGeom prst="line">
            <a:avLst/>
          </a:prstGeom>
          <a:ln>
            <a:solidFill>
              <a:schemeClr val="tx1"/>
            </a:solidFill>
            <a:prstDash val="dash"/>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93" name="Rovná spojnica 92"/>
          <p:cNvCxnSpPr/>
          <p:nvPr/>
        </p:nvCxnSpPr>
        <p:spPr>
          <a:xfrm>
            <a:off x="6084888" y="1546225"/>
            <a:ext cx="0" cy="46196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6" name="Rovná spojnica 95"/>
          <p:cNvCxnSpPr/>
          <p:nvPr/>
        </p:nvCxnSpPr>
        <p:spPr>
          <a:xfrm flipH="1">
            <a:off x="2179638" y="6165850"/>
            <a:ext cx="39052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9" name="Rovná spojovacia šípka 98"/>
          <p:cNvCxnSpPr>
            <a:stCxn id="37" idx="3"/>
            <a:endCxn id="62" idx="1"/>
          </p:cNvCxnSpPr>
          <p:nvPr/>
        </p:nvCxnSpPr>
        <p:spPr>
          <a:xfrm>
            <a:off x="5257800" y="5535613"/>
            <a:ext cx="1225550" cy="0"/>
          </a:xfrm>
          <a:prstGeom prst="straightConnector1">
            <a:avLst/>
          </a:prstGeom>
          <a:ln>
            <a:solidFill>
              <a:schemeClr val="tx1"/>
            </a:solidFill>
            <a:headEnd type="triangle"/>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02" name="Rovná spojovacia šípka 101"/>
          <p:cNvCxnSpPr>
            <a:endCxn id="66" idx="2"/>
          </p:cNvCxnSpPr>
          <p:nvPr/>
        </p:nvCxnSpPr>
        <p:spPr>
          <a:xfrm flipV="1">
            <a:off x="1392238" y="4289425"/>
            <a:ext cx="0" cy="1223963"/>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04" name="Rovná spojnica 103"/>
          <p:cNvCxnSpPr>
            <a:endCxn id="37" idx="1"/>
          </p:cNvCxnSpPr>
          <p:nvPr/>
        </p:nvCxnSpPr>
        <p:spPr>
          <a:xfrm>
            <a:off x="1392238" y="5521325"/>
            <a:ext cx="1912937" cy="14288"/>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07" name="Rovná spojovacia šípka 106"/>
          <p:cNvCxnSpPr>
            <a:stCxn id="37" idx="2"/>
          </p:cNvCxnSpPr>
          <p:nvPr/>
        </p:nvCxnSpPr>
        <p:spPr>
          <a:xfrm flipH="1">
            <a:off x="4279900" y="6048375"/>
            <a:ext cx="1588" cy="21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Rovná spojovacia šípka 108"/>
          <p:cNvCxnSpPr>
            <a:endCxn id="37" idx="0"/>
          </p:cNvCxnSpPr>
          <p:nvPr/>
        </p:nvCxnSpPr>
        <p:spPr>
          <a:xfrm>
            <a:off x="4279900" y="4581525"/>
            <a:ext cx="1588" cy="439738"/>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14" name="Rovná spojovacia šípka 113"/>
          <p:cNvCxnSpPr/>
          <p:nvPr/>
        </p:nvCxnSpPr>
        <p:spPr>
          <a:xfrm flipH="1">
            <a:off x="4279900" y="4899025"/>
            <a:ext cx="1171575" cy="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16" name="Rovná spojovacia šípka 115"/>
          <p:cNvCxnSpPr/>
          <p:nvPr/>
        </p:nvCxnSpPr>
        <p:spPr>
          <a:xfrm>
            <a:off x="2898775" y="4899025"/>
            <a:ext cx="1371600" cy="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18" name="Rovná spojnica 117"/>
          <p:cNvCxnSpPr>
            <a:endCxn id="63" idx="2"/>
          </p:cNvCxnSpPr>
          <p:nvPr/>
        </p:nvCxnSpPr>
        <p:spPr>
          <a:xfrm flipV="1">
            <a:off x="2898775" y="4781550"/>
            <a:ext cx="0" cy="117475"/>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20" name="Rovná spojnica 119"/>
          <p:cNvCxnSpPr>
            <a:endCxn id="64" idx="2"/>
          </p:cNvCxnSpPr>
          <p:nvPr/>
        </p:nvCxnSpPr>
        <p:spPr>
          <a:xfrm flipV="1">
            <a:off x="5451475" y="4773613"/>
            <a:ext cx="0" cy="125412"/>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22" name="Rovná spojovacia šípka 121"/>
          <p:cNvCxnSpPr>
            <a:stCxn id="58" idx="1"/>
          </p:cNvCxnSpPr>
          <p:nvPr/>
        </p:nvCxnSpPr>
        <p:spPr>
          <a:xfrm flipH="1">
            <a:off x="5143500" y="2762250"/>
            <a:ext cx="1408113" cy="0"/>
          </a:xfrm>
          <a:prstGeom prst="straightConnector1">
            <a:avLst/>
          </a:prstGeom>
          <a:ln>
            <a:solidFill>
              <a:schemeClr val="tx1"/>
            </a:solidFill>
            <a:headEnd type="triangle"/>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124" name="Rovná spojovacia šípka 123"/>
          <p:cNvCxnSpPr/>
          <p:nvPr/>
        </p:nvCxnSpPr>
        <p:spPr>
          <a:xfrm flipH="1">
            <a:off x="5143500" y="3360738"/>
            <a:ext cx="1408113" cy="0"/>
          </a:xfrm>
          <a:prstGeom prst="straightConnector1">
            <a:avLst/>
          </a:prstGeom>
          <a:ln>
            <a:solidFill>
              <a:schemeClr val="tx1"/>
            </a:solidFill>
            <a:headEnd type="triangle"/>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498" name="Rovná spojovacia šípka 234497"/>
          <p:cNvCxnSpPr>
            <a:stCxn id="55" idx="2"/>
            <a:endCxn id="53" idx="0"/>
          </p:cNvCxnSpPr>
          <p:nvPr/>
        </p:nvCxnSpPr>
        <p:spPr>
          <a:xfrm>
            <a:off x="3452813" y="2365375"/>
            <a:ext cx="0" cy="525463"/>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01" name="Rovná spojovacia šípka 234500"/>
          <p:cNvCxnSpPr/>
          <p:nvPr/>
        </p:nvCxnSpPr>
        <p:spPr>
          <a:xfrm>
            <a:off x="3209925" y="3395663"/>
            <a:ext cx="0" cy="862012"/>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03" name="Rovná spojovacia šípka 234502"/>
          <p:cNvCxnSpPr/>
          <p:nvPr/>
        </p:nvCxnSpPr>
        <p:spPr>
          <a:xfrm flipH="1">
            <a:off x="3209925" y="3821113"/>
            <a:ext cx="1069975" cy="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05" name="Rovná spojnica 234504"/>
          <p:cNvCxnSpPr/>
          <p:nvPr/>
        </p:nvCxnSpPr>
        <p:spPr>
          <a:xfrm flipV="1">
            <a:off x="4279900" y="2890838"/>
            <a:ext cx="20638" cy="930275"/>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07" name="Rovná spojnica 234506"/>
          <p:cNvCxnSpPr/>
          <p:nvPr/>
        </p:nvCxnSpPr>
        <p:spPr>
          <a:xfrm flipV="1">
            <a:off x="4300538" y="2887663"/>
            <a:ext cx="842962" cy="3175"/>
          </a:xfrm>
          <a:prstGeom prst="line">
            <a:avLst/>
          </a:prstGeom>
          <a:ln>
            <a:solidFill>
              <a:schemeClr val="tx1"/>
            </a:solidFill>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13" name="Rovná spojovacia šípka 234512"/>
          <p:cNvCxnSpPr>
            <a:endCxn id="66" idx="3"/>
          </p:cNvCxnSpPr>
          <p:nvPr/>
        </p:nvCxnSpPr>
        <p:spPr>
          <a:xfrm flipH="1">
            <a:off x="2078038" y="3821113"/>
            <a:ext cx="1131887" cy="4762"/>
          </a:xfrm>
          <a:prstGeom prst="straightConnector1">
            <a:avLst/>
          </a:prstGeom>
          <a:ln>
            <a:solidFill>
              <a:schemeClr val="tx1"/>
            </a:solidFill>
            <a:headEnd type="triangle"/>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16" name="Rovná spojovacia šípka 234515"/>
          <p:cNvCxnSpPr>
            <a:stCxn id="60" idx="2"/>
          </p:cNvCxnSpPr>
          <p:nvPr/>
        </p:nvCxnSpPr>
        <p:spPr>
          <a:xfrm>
            <a:off x="5237163" y="4037013"/>
            <a:ext cx="0" cy="220662"/>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cxnSp>
        <p:nvCxnSpPr>
          <p:cNvPr id="234518" name="Rovná spojovacia šípka 234517"/>
          <p:cNvCxnSpPr>
            <a:stCxn id="63" idx="3"/>
            <a:endCxn id="65" idx="1"/>
          </p:cNvCxnSpPr>
          <p:nvPr/>
        </p:nvCxnSpPr>
        <p:spPr>
          <a:xfrm>
            <a:off x="3540125" y="4529138"/>
            <a:ext cx="193675" cy="0"/>
          </a:xfrm>
          <a:prstGeom prst="straightConnector1">
            <a:avLst/>
          </a:prstGeom>
          <a:ln>
            <a:solidFill>
              <a:schemeClr val="tx1"/>
            </a:solidFill>
            <a:tailEnd type="triangle"/>
          </a:ln>
          <a:effectLst>
            <a:outerShdw blurRad="50800" dist="508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234520" name="BlokTextu 234519"/>
          <p:cNvSpPr txBox="1"/>
          <p:nvPr/>
        </p:nvSpPr>
        <p:spPr>
          <a:xfrm>
            <a:off x="2695575" y="4953000"/>
            <a:ext cx="441325" cy="769938"/>
          </a:xfrm>
          <a:prstGeom prst="rect">
            <a:avLst/>
          </a:prstGeom>
          <a:noFill/>
          <a:ln>
            <a:noFill/>
          </a:ln>
          <a:effectLst>
            <a:outerShdw blurRad="50800" dist="50800" dir="5400000" algn="ctr" rotWithShape="0">
              <a:schemeClr val="bg2"/>
            </a:outerShdw>
          </a:effectLst>
        </p:spPr>
        <p:txBody>
          <a:bodyPr wrap="none">
            <a:spAutoFit/>
          </a:bodyPr>
          <a:lstStyle/>
          <a:p>
            <a:pPr>
              <a:defRPr/>
            </a:pPr>
            <a:r>
              <a:rPr lang="sk-SK" sz="4400" dirty="0">
                <a:solidFill>
                  <a:schemeClr val="accent3">
                    <a:lumMod val="20000"/>
                    <a:lumOff val="80000"/>
                  </a:schemeClr>
                </a:solidFill>
              </a:rPr>
              <a:t>-</a:t>
            </a:r>
          </a:p>
        </p:txBody>
      </p:sp>
      <p:sp>
        <p:nvSpPr>
          <p:cNvPr id="221236" name="BlokTextu 234520"/>
          <p:cNvSpPr txBox="1">
            <a:spLocks noChangeArrowheads="1"/>
          </p:cNvSpPr>
          <p:nvPr/>
        </p:nvSpPr>
        <p:spPr bwMode="auto">
          <a:xfrm>
            <a:off x="4906963" y="5761038"/>
            <a:ext cx="436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sk-SK" altLang="sk-SK" sz="2400"/>
              <a:t>+</a:t>
            </a:r>
          </a:p>
        </p:txBody>
      </p:sp>
    </p:spTree>
    <p:extLst>
      <p:ext uri="{BB962C8B-B14F-4D97-AF65-F5344CB8AC3E}">
        <p14:creationId xmlns:p14="http://schemas.microsoft.com/office/powerpoint/2010/main" val="266000008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150951CF-F9B3-4361-AE3A-182C6B793D4C}" type="slidenum">
              <a:rPr lang="sk-SK" altLang="sk-SK" smtClean="0"/>
              <a:pPr>
                <a:defRPr/>
              </a:pPr>
              <a:t>216</a:t>
            </a:fld>
            <a:endParaRPr lang="sk-SK" altLang="sk-SK"/>
          </a:p>
        </p:txBody>
      </p:sp>
      <p:pic>
        <p:nvPicPr>
          <p:cNvPr id="208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7459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217</a:t>
            </a:fld>
            <a:endParaRPr lang="sk-SK"/>
          </a:p>
        </p:txBody>
      </p:sp>
      <p:sp>
        <p:nvSpPr>
          <p:cNvPr id="3" name="Obdĺžnik 2"/>
          <p:cNvSpPr/>
          <p:nvPr/>
        </p:nvSpPr>
        <p:spPr>
          <a:xfrm>
            <a:off x="251520" y="260648"/>
            <a:ext cx="8640960" cy="923330"/>
          </a:xfrm>
          <a:prstGeom prst="rect">
            <a:avLst/>
          </a:prstGeom>
        </p:spPr>
        <p:txBody>
          <a:bodyPr wrap="square">
            <a:spAutoFit/>
          </a:bodyPr>
          <a:lstStyle/>
          <a:p>
            <a:r>
              <a:rPr lang="sk-SK" b="1" dirty="0">
                <a:solidFill>
                  <a:srgbClr val="FFC000"/>
                </a:solidFill>
              </a:rPr>
              <a:t>Výpočet ekonomickej efektívnosti zvýšenia hodnoty aktíva v rámci jeho životného cyklu môžeme podľa vzťahu</a:t>
            </a:r>
            <a:r>
              <a:rPr lang="sk-SK" dirty="0">
                <a:solidFill>
                  <a:srgbClr val="FFFF00"/>
                </a:solidFill>
              </a:rPr>
              <a:t>: </a:t>
            </a:r>
            <a:br>
              <a:rPr lang="sk-SK" dirty="0">
                <a:solidFill>
                  <a:srgbClr val="FFFF00"/>
                </a:solidFill>
              </a:rPr>
            </a:br>
            <a:endParaRPr lang="sk-SK" dirty="0"/>
          </a:p>
        </p:txBody>
      </p:sp>
      <p:pic>
        <p:nvPicPr>
          <p:cNvPr id="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1183978"/>
            <a:ext cx="4608512" cy="10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ĺžnik 4"/>
          <p:cNvSpPr/>
          <p:nvPr/>
        </p:nvSpPr>
        <p:spPr>
          <a:xfrm>
            <a:off x="395536" y="2492895"/>
            <a:ext cx="7704856" cy="3207032"/>
          </a:xfrm>
          <a:prstGeom prst="rect">
            <a:avLst/>
          </a:prstGeom>
        </p:spPr>
        <p:txBody>
          <a:bodyPr wrap="square">
            <a:spAutoFit/>
          </a:bodyPr>
          <a:lstStyle/>
          <a:p>
            <a:pPr>
              <a:lnSpc>
                <a:spcPct val="115000"/>
              </a:lnSpc>
            </a:pPr>
            <a:r>
              <a:rPr lang="sk-SK" altLang="sk-SK" sz="1600" dirty="0">
                <a:ea typeface="Calibri" pitchFamily="34" charset="0"/>
              </a:rPr>
              <a:t>ČSH	čistá súčasná hodnota [€]</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P</a:t>
            </a:r>
            <a:r>
              <a:rPr lang="sk-SK" altLang="sk-SK" sz="1600" baseline="-25000" dirty="0" err="1">
                <a:ea typeface="Calibri" pitchFamily="34" charset="0"/>
              </a:rPr>
              <a:t>t</a:t>
            </a:r>
            <a:r>
              <a:rPr lang="sk-SK" altLang="sk-SK" sz="1600" baseline="-25000" dirty="0">
                <a:ea typeface="Calibri" pitchFamily="34" charset="0"/>
              </a:rPr>
              <a:t>(</a:t>
            </a:r>
            <a:r>
              <a:rPr lang="sk-SK" altLang="sk-SK" sz="1600" baseline="-25000" dirty="0" err="1">
                <a:ea typeface="Calibri" pitchFamily="34" charset="0"/>
              </a:rPr>
              <a:t>a-b</a:t>
            </a:r>
            <a:r>
              <a:rPr lang="sk-SK" altLang="sk-SK" sz="1600" baseline="-25000" dirty="0">
                <a:ea typeface="Calibri" pitchFamily="34" charset="0"/>
              </a:rPr>
              <a:t>)	</a:t>
            </a:r>
            <a:r>
              <a:rPr lang="sk-SK" altLang="sk-SK" sz="1600" dirty="0">
                <a:ea typeface="Calibri" pitchFamily="34" charset="0"/>
              </a:rPr>
              <a:t>prínosy z pre spoločnosť ako rozdiel pred vykonaní investície (a) a  po jej vykonaní (b) v roku t [€]</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OC</a:t>
            </a:r>
            <a:r>
              <a:rPr lang="sk-SK" altLang="sk-SK" sz="1600" baseline="-25000" dirty="0" err="1">
                <a:ea typeface="Calibri" pitchFamily="34" charset="0"/>
              </a:rPr>
              <a:t>t</a:t>
            </a:r>
            <a:r>
              <a:rPr lang="sk-SK" altLang="sk-SK" sz="1600" dirty="0">
                <a:ea typeface="Calibri" pitchFamily="34" charset="0"/>
              </a:rPr>
              <a:t>	cena investície / stavebných prác/ vynaložená v roku t [€]</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CSÚ</a:t>
            </a:r>
            <a:r>
              <a:rPr lang="sk-SK" altLang="sk-SK" sz="1600" baseline="-25000" dirty="0" err="1">
                <a:ea typeface="Calibri" pitchFamily="34" charset="0"/>
              </a:rPr>
              <a:t>t</a:t>
            </a:r>
            <a:r>
              <a:rPr lang="sk-SK" altLang="sk-SK" sz="1600" dirty="0">
                <a:ea typeface="Calibri" pitchFamily="34" charset="0"/>
              </a:rPr>
              <a:t>	cena súvislej údržby vynaložená v roku t [€]</a:t>
            </a:r>
            <a:endParaRPr lang="sk-SK" altLang="sk-SK" sz="1600" dirty="0">
              <a:latin typeface="Calibri" pitchFamily="34" charset="0"/>
              <a:ea typeface="Calibri" pitchFamily="34" charset="0"/>
            </a:endParaRPr>
          </a:p>
          <a:p>
            <a:pPr>
              <a:lnSpc>
                <a:spcPct val="115000"/>
              </a:lnSpc>
            </a:pPr>
            <a:r>
              <a:rPr lang="sk-SK" altLang="sk-SK" sz="1600" dirty="0">
                <a:ea typeface="Calibri" pitchFamily="34" charset="0"/>
              </a:rPr>
              <a:t>U	predpísaná diskontná miera (externé vplyvy na projekt OSÚV) [%]</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T</a:t>
            </a:r>
            <a:r>
              <a:rPr lang="sk-SK" altLang="sk-SK" sz="1600" baseline="-25000" dirty="0" err="1">
                <a:ea typeface="Calibri" pitchFamily="34" charset="0"/>
              </a:rPr>
              <a:t>zp</a:t>
            </a:r>
            <a:r>
              <a:rPr lang="sk-SK" altLang="sk-SK" sz="1600" dirty="0">
                <a:ea typeface="Calibri" pitchFamily="34" charset="0"/>
              </a:rPr>
              <a:t>	rok začatia životného cyklu  [rok]</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T</a:t>
            </a:r>
            <a:r>
              <a:rPr lang="sk-SK" altLang="sk-SK" sz="1600" baseline="-25000" dirty="0" err="1">
                <a:ea typeface="Calibri" pitchFamily="34" charset="0"/>
              </a:rPr>
              <a:t>uu</a:t>
            </a:r>
            <a:r>
              <a:rPr lang="sk-SK" altLang="sk-SK" sz="1600" dirty="0">
                <a:ea typeface="Calibri" pitchFamily="34" charset="0"/>
              </a:rPr>
              <a:t>	posledný rok životného cyklu [rok]</a:t>
            </a:r>
            <a:endParaRPr lang="sk-SK" altLang="sk-SK" sz="1600" dirty="0">
              <a:latin typeface="Calibri" pitchFamily="34" charset="0"/>
              <a:ea typeface="Calibri" pitchFamily="34" charset="0"/>
            </a:endParaRPr>
          </a:p>
          <a:p>
            <a:pPr>
              <a:lnSpc>
                <a:spcPct val="115000"/>
              </a:lnSpc>
            </a:pPr>
            <a:r>
              <a:rPr lang="sk-SK" altLang="sk-SK" sz="1600" dirty="0" err="1">
                <a:ea typeface="Calibri" pitchFamily="34" charset="0"/>
              </a:rPr>
              <a:t>T</a:t>
            </a:r>
            <a:r>
              <a:rPr lang="sk-SK" altLang="sk-SK" sz="1600" baseline="-25000" dirty="0" err="1">
                <a:ea typeface="Calibri" pitchFamily="34" charset="0"/>
              </a:rPr>
              <a:t>zu</a:t>
            </a:r>
            <a:r>
              <a:rPr lang="sk-SK" altLang="sk-SK" sz="1600" dirty="0">
                <a:ea typeface="Calibri" pitchFamily="34" charset="0"/>
              </a:rPr>
              <a:t>	rok začatia využívania technológie </a:t>
            </a:r>
            <a:endParaRPr lang="sk-SK" altLang="sk-SK" sz="1600" dirty="0">
              <a:latin typeface="Calibri" pitchFamily="34" charset="0"/>
              <a:ea typeface="Calibri" pitchFamily="34" charset="0"/>
            </a:endParaRPr>
          </a:p>
          <a:p>
            <a:pPr>
              <a:lnSpc>
                <a:spcPct val="115000"/>
              </a:lnSpc>
            </a:pPr>
            <a:r>
              <a:rPr lang="sk-SK" altLang="sk-SK" sz="1600" dirty="0">
                <a:ea typeface="Calibri" pitchFamily="34" charset="0"/>
              </a:rPr>
              <a:t>T	hodnotenie jednotlivých rokov životného cyklu  [roky]</a:t>
            </a:r>
            <a:endParaRPr lang="sk-SK" altLang="sk-SK" sz="1600" dirty="0">
              <a:latin typeface="Calibri" pitchFamily="34" charset="0"/>
              <a:ea typeface="Calibri" pitchFamily="34" charset="0"/>
            </a:endParaRPr>
          </a:p>
          <a:p>
            <a:pPr algn="just">
              <a:lnSpc>
                <a:spcPct val="115000"/>
              </a:lnSpc>
            </a:pPr>
            <a:r>
              <a:rPr lang="sk-SK" altLang="sk-SK" sz="1600" b="1" dirty="0">
                <a:solidFill>
                  <a:srgbClr val="000000"/>
                </a:solidFill>
                <a:ea typeface="Calibri" pitchFamily="34" charset="0"/>
              </a:rPr>
              <a:t> </a:t>
            </a:r>
            <a:endParaRPr lang="sk-SK" altLang="sk-SK" sz="1600" dirty="0">
              <a:latin typeface="Calibri" pitchFamily="34" charset="0"/>
              <a:ea typeface="Calibri" pitchFamily="34"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0D96894-19E6-42CE-B839-FF8E527A8494}" type="slidenum">
              <a:rPr lang="sk-SK" altLang="sk-SK" smtClean="0"/>
              <a:pPr>
                <a:defRPr/>
              </a:pPr>
              <a:t>218</a:t>
            </a:fld>
            <a:endParaRPr lang="sk-SK" altLang="sk-SK"/>
          </a:p>
        </p:txBody>
      </p:sp>
      <p:pic>
        <p:nvPicPr>
          <p:cNvPr id="3" name="Obrázok 2"/>
          <p:cNvPicPr/>
          <p:nvPr/>
        </p:nvPicPr>
        <p:blipFill rotWithShape="1">
          <a:blip r:embed="rId2"/>
          <a:srcRect t="11311"/>
          <a:stretch/>
        </p:blipFill>
        <p:spPr bwMode="auto">
          <a:xfrm>
            <a:off x="0" y="0"/>
            <a:ext cx="9144000" cy="6858000"/>
          </a:xfrm>
          <a:prstGeom prst="rect">
            <a:avLst/>
          </a:prstGeom>
          <a:ln>
            <a:solidFill>
              <a:schemeClr val="accent5">
                <a:lumMod val="75000"/>
              </a:schemeClr>
            </a:solidFill>
          </a:ln>
          <a:extLst/>
        </p:spPr>
      </p:pic>
    </p:spTree>
    <p:extLst>
      <p:ext uri="{BB962C8B-B14F-4D97-AF65-F5344CB8AC3E}">
        <p14:creationId xmlns:p14="http://schemas.microsoft.com/office/powerpoint/2010/main" val="21983050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704088"/>
            <a:ext cx="6696744" cy="420656"/>
          </a:xfrm>
        </p:spPr>
        <p:txBody>
          <a:bodyPr>
            <a:normAutofit fontScale="90000"/>
          </a:bodyPr>
          <a:lstStyle/>
          <a:p>
            <a:pPr>
              <a:defRPr/>
            </a:pPr>
            <a:r>
              <a:rPr lang="sk-SK" sz="3200" dirty="0" smtClean="0"/>
              <a:t>Diagnostická technika - Žilinská univerzita</a:t>
            </a:r>
            <a:endParaRPr lang="sk-SK" sz="3200" dirty="0"/>
          </a:p>
        </p:txBody>
      </p:sp>
      <p:sp>
        <p:nvSpPr>
          <p:cNvPr id="3" name="Zástupný symbol čísla snímky 2"/>
          <p:cNvSpPr>
            <a:spLocks noGrp="1"/>
          </p:cNvSpPr>
          <p:nvPr>
            <p:ph type="sldNum" sz="quarter" idx="12"/>
          </p:nvPr>
        </p:nvSpPr>
        <p:spPr/>
        <p:txBody>
          <a:bodyPr/>
          <a:lstStyle/>
          <a:p>
            <a:pPr>
              <a:defRPr/>
            </a:pPr>
            <a:fld id="{F079B7AC-6851-43AF-A303-68CDBD40954C}" type="slidenum">
              <a:rPr lang="sk-SK" altLang="sk-SK" smtClean="0"/>
              <a:pPr>
                <a:defRPr/>
              </a:pPr>
              <a:t>219</a:t>
            </a:fld>
            <a:endParaRPr lang="sk-SK" altLang="sk-SK"/>
          </a:p>
        </p:txBody>
      </p:sp>
      <p:pic>
        <p:nvPicPr>
          <p:cNvPr id="21504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50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404664"/>
            <a:ext cx="7851648" cy="1071570"/>
          </a:xfrm>
          <a:ln>
            <a:miter lim="800000"/>
            <a:headEnd/>
            <a:tailEnd/>
          </a:ln>
          <a:extLst/>
        </p:spPr>
        <p:txBody>
          <a:bodyPr>
            <a:noAutofit/>
          </a:bodyPr>
          <a:lstStyle/>
          <a:p>
            <a:pPr algn="l" eaLnBrk="1" fontAlgn="auto" hangingPunct="1">
              <a:spcAft>
                <a:spcPts val="0"/>
              </a:spcAft>
              <a:defRPr/>
            </a:pPr>
            <a:r>
              <a:rPr lang="sk-SK" sz="3600" dirty="0" smtClean="0">
                <a:solidFill>
                  <a:schemeClr val="tx1"/>
                </a:solidFill>
              </a:rPr>
              <a:t>Znaky projektu</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21507" name="Podnadpis 4"/>
          <p:cNvSpPr>
            <a:spLocks noGrp="1"/>
          </p:cNvSpPr>
          <p:nvPr>
            <p:ph type="subTitle" idx="1"/>
          </p:nvPr>
        </p:nvSpPr>
        <p:spPr>
          <a:xfrm>
            <a:off x="533400" y="1124744"/>
            <a:ext cx="7854950" cy="5376069"/>
          </a:xfrm>
        </p:spPr>
        <p:txBody>
          <a:bodyPr>
            <a:normAutofit/>
          </a:bodyPr>
          <a:lstStyle/>
          <a:p>
            <a:pPr marL="342900" marR="0" indent="-342900" algn="just" eaLnBrk="1" hangingPunct="1">
              <a:lnSpc>
                <a:spcPct val="90000"/>
              </a:lnSpc>
              <a:buFont typeface="Wingdings" pitchFamily="2" charset="2"/>
              <a:buChar char="Ø"/>
            </a:pPr>
            <a:r>
              <a:rPr lang="sk-SK" sz="2000" b="1" dirty="0" smtClean="0">
                <a:solidFill>
                  <a:schemeClr val="accent2"/>
                </a:solidFill>
              </a:rPr>
              <a:t>existuje určitú dobu</a:t>
            </a:r>
            <a:r>
              <a:rPr lang="sk-SK" sz="2000" dirty="0" smtClean="0">
                <a:solidFill>
                  <a:schemeClr val="accent2"/>
                </a:solidFill>
              </a:rPr>
              <a:t>, </a:t>
            </a:r>
            <a:r>
              <a:rPr lang="sk-SK" sz="2000" dirty="0" smtClean="0"/>
              <a:t>ktorá zodpovedá dobe trvania projektu</a:t>
            </a:r>
          </a:p>
          <a:p>
            <a:pPr marL="342900" marR="0" indent="-342900" algn="just" eaLnBrk="1" hangingPunct="1">
              <a:lnSpc>
                <a:spcPct val="90000"/>
              </a:lnSpc>
              <a:buFont typeface="Wingdings" pitchFamily="2" charset="2"/>
              <a:buChar char="Ø"/>
            </a:pPr>
            <a:r>
              <a:rPr lang="sk-SK" sz="2000" dirty="0" smtClean="0"/>
              <a:t>má svoj </a:t>
            </a:r>
            <a:r>
              <a:rPr lang="sk-SK" sz="2000" b="1" dirty="0" smtClean="0">
                <a:solidFill>
                  <a:schemeClr val="accent2"/>
                </a:solidFill>
              </a:rPr>
              <a:t>podnikateľský cieľ,</a:t>
            </a:r>
            <a:r>
              <a:rPr lang="sk-SK" sz="2000" dirty="0" smtClean="0">
                <a:solidFill>
                  <a:schemeClr val="accent2"/>
                </a:solidFill>
              </a:rPr>
              <a:t> </a:t>
            </a:r>
            <a:r>
              <a:rPr lang="sk-SK" sz="2000" dirty="0" smtClean="0"/>
              <a:t>ktorý má byť sústredením aktivít osôb a využitím materiálnych zdrojov naplnený</a:t>
            </a:r>
          </a:p>
          <a:p>
            <a:pPr marL="342900" marR="0" indent="-342900" algn="just" eaLnBrk="1" hangingPunct="1">
              <a:lnSpc>
                <a:spcPct val="90000"/>
              </a:lnSpc>
              <a:buFont typeface="Wingdings" pitchFamily="2" charset="2"/>
              <a:buChar char="Ø"/>
            </a:pPr>
            <a:r>
              <a:rPr lang="sk-SK" sz="2000" dirty="0" smtClean="0"/>
              <a:t>má určené </a:t>
            </a:r>
            <a:r>
              <a:rPr lang="sk-SK" sz="2000" b="1" dirty="0" smtClean="0">
                <a:solidFill>
                  <a:schemeClr val="accent2"/>
                </a:solidFill>
              </a:rPr>
              <a:t>finančné limity</a:t>
            </a:r>
            <a:r>
              <a:rPr lang="sk-SK" sz="2000" dirty="0" smtClean="0">
                <a:solidFill>
                  <a:schemeClr val="accent2"/>
                </a:solidFill>
              </a:rPr>
              <a:t> </a:t>
            </a:r>
            <a:r>
              <a:rPr lang="sk-SK" sz="2000" dirty="0" smtClean="0"/>
              <a:t>podnikania – disponibilné finančné zdroje slúžiace k úhrade spotrebovaných zdrojov, či už formou miezd, nákupu budov, </a:t>
            </a:r>
            <a:r>
              <a:rPr lang="sk-SK" sz="2000" dirty="0" smtClean="0">
                <a:solidFill>
                  <a:schemeClr val="accent2"/>
                </a:solidFill>
              </a:rPr>
              <a:t>zariadenia a materiálu alebo formou prenájmu</a:t>
            </a:r>
          </a:p>
          <a:p>
            <a:pPr marL="342900" marR="0" indent="-342900" algn="just" eaLnBrk="1" hangingPunct="1">
              <a:lnSpc>
                <a:spcPct val="90000"/>
              </a:lnSpc>
              <a:buFont typeface="Wingdings" pitchFamily="2" charset="2"/>
              <a:buChar char="Ø"/>
            </a:pPr>
            <a:r>
              <a:rPr lang="sk-SK" sz="2000" dirty="0" smtClean="0">
                <a:solidFill>
                  <a:schemeClr val="accent2"/>
                </a:solidFill>
              </a:rPr>
              <a:t>má svoju </a:t>
            </a:r>
            <a:r>
              <a:rPr lang="sk-SK" sz="2000" b="1" dirty="0" smtClean="0">
                <a:solidFill>
                  <a:schemeClr val="accent2"/>
                </a:solidFill>
              </a:rPr>
              <a:t>organizačnú štruktúru</a:t>
            </a:r>
            <a:r>
              <a:rPr lang="sk-SK" sz="2000" dirty="0" smtClean="0">
                <a:solidFill>
                  <a:schemeClr val="accent2"/>
                </a:solidFill>
              </a:rPr>
              <a:t>, </a:t>
            </a:r>
            <a:r>
              <a:rPr lang="sk-SK" sz="2000" dirty="0" smtClean="0"/>
              <a:t>ktorá zaisťuje výkon riadenia, koordináciu prác a preberanie zodpovednosti za naplnenie podnikateľského cieľa</a:t>
            </a:r>
          </a:p>
          <a:p>
            <a:pPr marL="342900" marR="0" indent="-342900" algn="just" eaLnBrk="1" hangingPunct="1">
              <a:lnSpc>
                <a:spcPct val="90000"/>
              </a:lnSpc>
              <a:buFont typeface="Wingdings" pitchFamily="2" charset="2"/>
              <a:buChar char="Ø"/>
            </a:pPr>
            <a:r>
              <a:rPr lang="sk-SK" sz="2000" dirty="0" smtClean="0"/>
              <a:t>má určitú mieru</a:t>
            </a:r>
            <a:r>
              <a:rPr lang="sk-SK" sz="2000" b="1" dirty="0" smtClean="0"/>
              <a:t> </a:t>
            </a:r>
            <a:r>
              <a:rPr lang="sk-SK" sz="2000" b="1" dirty="0" smtClean="0">
                <a:solidFill>
                  <a:schemeClr val="accent2"/>
                </a:solidFill>
              </a:rPr>
              <a:t>samostatnosti</a:t>
            </a:r>
            <a:r>
              <a:rPr lang="sk-SK" sz="2000" dirty="0" smtClean="0"/>
              <a:t> v rozhodovaní</a:t>
            </a:r>
          </a:p>
          <a:p>
            <a:pPr marL="342900" marR="0" indent="-342900" algn="just" eaLnBrk="1" hangingPunct="1">
              <a:lnSpc>
                <a:spcPct val="90000"/>
              </a:lnSpc>
              <a:buFont typeface="Wingdings" pitchFamily="2" charset="2"/>
              <a:buChar char="Ø"/>
            </a:pPr>
            <a:r>
              <a:rPr lang="sk-SK" sz="2000" dirty="0" smtClean="0"/>
              <a:t>existuje v určitom </a:t>
            </a:r>
            <a:r>
              <a:rPr lang="sk-SK" sz="2000" b="1" dirty="0" smtClean="0">
                <a:solidFill>
                  <a:schemeClr val="accent2"/>
                </a:solidFill>
              </a:rPr>
              <a:t>podnikateľskom prostredí,</a:t>
            </a:r>
            <a:r>
              <a:rPr lang="sk-SK" sz="2000" dirty="0" smtClean="0">
                <a:solidFill>
                  <a:schemeClr val="accent2"/>
                </a:solidFill>
              </a:rPr>
              <a:t> </a:t>
            </a:r>
            <a:r>
              <a:rPr lang="sk-SK" sz="2000" dirty="0" smtClean="0"/>
              <a:t>ktoré v rámci vzniknutých vzťahov prispieva k vytváraniu  pozitívnych podmienok a obmedzení</a:t>
            </a: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22</a:t>
            </a:fld>
            <a:endParaRPr lang="sk-SK"/>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14B08E90-288F-4022-9E30-2FB46DCBCD1B}" type="slidenum">
              <a:rPr lang="sk-SK" altLang="sk-SK" smtClean="0"/>
              <a:pPr>
                <a:defRPr/>
              </a:pPr>
              <a:t>220</a:t>
            </a:fld>
            <a:endParaRPr lang="sk-SK" altLang="sk-SK"/>
          </a:p>
        </p:txBody>
      </p:sp>
      <p:pic>
        <p:nvPicPr>
          <p:cNvPr id="2170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
            <a:ext cx="9144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4852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Nadpis 1"/>
          <p:cNvSpPr>
            <a:spLocks noGrp="1"/>
          </p:cNvSpPr>
          <p:nvPr>
            <p:ph type="title"/>
          </p:nvPr>
        </p:nvSpPr>
        <p:spPr>
          <a:xfrm>
            <a:off x="684213" y="332656"/>
            <a:ext cx="7772400" cy="576064"/>
          </a:xfrm>
        </p:spPr>
        <p:txBody>
          <a:bodyPr/>
          <a:lstStyle/>
          <a:p>
            <a:pPr>
              <a:defRPr/>
            </a:pPr>
            <a:r>
              <a:rPr lang="sk-SK" altLang="sk-SK" sz="2800" b="1" dirty="0">
                <a:solidFill>
                  <a:srgbClr val="FFC000"/>
                </a:solidFill>
                <a:effectLst/>
                <a:latin typeface="+mn-lt"/>
              </a:rPr>
              <a:t>Výpočet zostatkovej životnosti a zosilnenia</a:t>
            </a:r>
            <a:endParaRPr lang="en-GB" altLang="sk-SK" sz="2800" b="1" dirty="0">
              <a:solidFill>
                <a:srgbClr val="FFC000"/>
              </a:solidFill>
              <a:effectLst/>
              <a:latin typeface="+mn-lt"/>
            </a:endParaRPr>
          </a:p>
        </p:txBody>
      </p:sp>
      <p:sp>
        <p:nvSpPr>
          <p:cNvPr id="3" name="Zástupný symbol obsahu 2"/>
          <p:cNvSpPr>
            <a:spLocks noGrp="1"/>
          </p:cNvSpPr>
          <p:nvPr>
            <p:ph idx="1"/>
          </p:nvPr>
        </p:nvSpPr>
        <p:spPr>
          <a:xfrm>
            <a:off x="0" y="1268413"/>
            <a:ext cx="4675188" cy="720725"/>
          </a:xfrm>
        </p:spPr>
        <p:txBody>
          <a:bodyPr>
            <a:normAutofit/>
          </a:bodyPr>
          <a:lstStyle/>
          <a:p>
            <a:pPr>
              <a:buFont typeface="Wingdings" pitchFamily="2" charset="2"/>
              <a:buNone/>
              <a:defRPr/>
            </a:pPr>
            <a:r>
              <a:rPr lang="sk-SK" b="1" dirty="0">
                <a:latin typeface="+mj-lt"/>
              </a:rPr>
              <a:t>     Kritérium vzniku trhlín na spodnej hrane stmelených vrstiev:</a:t>
            </a:r>
            <a:endParaRPr lang="en-GB" b="1" dirty="0">
              <a:latin typeface="+mj-lt"/>
            </a:endParaRPr>
          </a:p>
        </p:txBody>
      </p:sp>
      <p:sp>
        <p:nvSpPr>
          <p:cNvPr id="215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endParaRPr lang="en-GB" altLang="sk-SK" sz="2400"/>
          </a:p>
        </p:txBody>
      </p:sp>
      <p:graphicFrame>
        <p:nvGraphicFramePr>
          <p:cNvPr id="21509" name="Object 1"/>
          <p:cNvGraphicFramePr>
            <a:graphicFrameLocks noChangeAspect="1"/>
          </p:cNvGraphicFramePr>
          <p:nvPr/>
        </p:nvGraphicFramePr>
        <p:xfrm>
          <a:off x="1357313" y="2133600"/>
          <a:ext cx="1785937" cy="863600"/>
        </p:xfrm>
        <a:graphic>
          <a:graphicData uri="http://schemas.openxmlformats.org/presentationml/2006/ole">
            <mc:AlternateContent xmlns:mc="http://schemas.openxmlformats.org/markup-compatibility/2006">
              <mc:Choice xmlns:v="urn:schemas-microsoft-com:vml" Requires="v">
                <p:oleObj spid="_x0000_s3349" name="Rovnica" r:id="rId3" imgW="762000" imgH="457200" progId="Equation.3">
                  <p:embed/>
                </p:oleObj>
              </mc:Choice>
              <mc:Fallback>
                <p:oleObj name="Rovnica" r:id="rId3" imgW="762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33600"/>
                        <a:ext cx="1785937" cy="863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3"/>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sk-SK" altLang="sk-SK" sz="1000">
                <a:latin typeface="Arial" charset="0"/>
                <a:ea typeface="Times New Roman" pitchFamily="18" charset="0"/>
                <a:cs typeface="Arial" charset="0"/>
              </a:rPr>
              <a:t>	</a:t>
            </a:r>
            <a:r>
              <a:rPr lang="en-GB" altLang="sk-SK" sz="800">
                <a:latin typeface="Arial" charset="0"/>
                <a:ea typeface="Times New Roman" pitchFamily="18" charset="0"/>
                <a:cs typeface="Arial" charset="0"/>
              </a:rPr>
              <a:t> </a:t>
            </a:r>
            <a:endParaRPr lang="en-GB" altLang="sk-SK" sz="1800">
              <a:latin typeface="Arial" charset="0"/>
              <a:ea typeface="Times New Roman" pitchFamily="18" charset="0"/>
              <a:cs typeface="Arial" charset="0"/>
            </a:endParaRPr>
          </a:p>
        </p:txBody>
      </p:sp>
      <p:sp>
        <p:nvSpPr>
          <p:cNvPr id="2151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endParaRPr lang="en-GB" altLang="sk-SK" sz="2400"/>
          </a:p>
        </p:txBody>
      </p:sp>
      <p:graphicFrame>
        <p:nvGraphicFramePr>
          <p:cNvPr id="21512" name="Object 4"/>
          <p:cNvGraphicFramePr>
            <a:graphicFrameLocks noChangeAspect="1"/>
          </p:cNvGraphicFramePr>
          <p:nvPr/>
        </p:nvGraphicFramePr>
        <p:xfrm>
          <a:off x="5143500" y="2492375"/>
          <a:ext cx="3235325" cy="431800"/>
        </p:xfrm>
        <a:graphic>
          <a:graphicData uri="http://schemas.openxmlformats.org/presentationml/2006/ole">
            <mc:AlternateContent xmlns:mc="http://schemas.openxmlformats.org/markup-compatibility/2006">
              <mc:Choice xmlns:v="urn:schemas-microsoft-com:vml" Requires="v">
                <p:oleObj spid="_x0000_s3350" name="Rovnica" r:id="rId5" imgW="1079032" imgH="203112" progId="Equation.3">
                  <p:embed/>
                </p:oleObj>
              </mc:Choice>
              <mc:Fallback>
                <p:oleObj name="Rovnica" r:id="rId5" imgW="1079032"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492375"/>
                        <a:ext cx="3235325" cy="431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endParaRPr lang="en-GB" altLang="sk-SK" sz="2400"/>
          </a:p>
        </p:txBody>
      </p:sp>
      <p:graphicFrame>
        <p:nvGraphicFramePr>
          <p:cNvPr id="21514" name="Object 6"/>
          <p:cNvGraphicFramePr>
            <a:graphicFrameLocks noChangeAspect="1"/>
          </p:cNvGraphicFramePr>
          <p:nvPr/>
        </p:nvGraphicFramePr>
        <p:xfrm>
          <a:off x="2627313" y="4149725"/>
          <a:ext cx="3656012" cy="863600"/>
        </p:xfrm>
        <a:graphic>
          <a:graphicData uri="http://schemas.openxmlformats.org/presentationml/2006/ole">
            <mc:AlternateContent xmlns:mc="http://schemas.openxmlformats.org/markup-compatibility/2006">
              <mc:Choice xmlns:v="urn:schemas-microsoft-com:vml" Requires="v">
                <p:oleObj spid="_x0000_s3351" name="Rovnica" r:id="rId7" imgW="1358900" imgH="457200" progId="Equation.3">
                  <p:embed/>
                </p:oleObj>
              </mc:Choice>
              <mc:Fallback>
                <p:oleObj name="Rovnica" r:id="rId7" imgW="13589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4149725"/>
                        <a:ext cx="3656012" cy="863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5" name="Zástupný symbol obsahu 2"/>
          <p:cNvSpPr txBox="1">
            <a:spLocks/>
          </p:cNvSpPr>
          <p:nvPr/>
        </p:nvSpPr>
        <p:spPr bwMode="auto">
          <a:xfrm>
            <a:off x="5003800" y="1916113"/>
            <a:ext cx="38576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Font typeface="Wingdings" pitchFamily="2" charset="2"/>
              <a:buNone/>
            </a:pPr>
            <a:r>
              <a:rPr lang="sk-SK" altLang="sk-SK" sz="1800" b="1">
                <a:latin typeface="Arial" charset="0"/>
              </a:rPr>
              <a:t>Súčiniteľ únavy: </a:t>
            </a:r>
            <a:endParaRPr lang="en-GB" altLang="sk-SK" sz="1800" b="1">
              <a:latin typeface="Arial" charset="0"/>
            </a:endParaRPr>
          </a:p>
        </p:txBody>
      </p:sp>
      <p:sp>
        <p:nvSpPr>
          <p:cNvPr id="16" name="Zástupný symbol obsahu 2"/>
          <p:cNvSpPr txBox="1">
            <a:spLocks/>
          </p:cNvSpPr>
          <p:nvPr/>
        </p:nvSpPr>
        <p:spPr>
          <a:xfrm>
            <a:off x="4284663" y="2997200"/>
            <a:ext cx="5043487" cy="503238"/>
          </a:xfrm>
          <a:prstGeom prst="rect">
            <a:avLst/>
          </a:prstGeom>
        </p:spPr>
        <p:txBody>
          <a:bodyPr>
            <a:normAutofit/>
          </a:bodyPr>
          <a:lstStyle/>
          <a:p>
            <a:pPr marL="342900" indent="-342900" algn="ctr" eaLnBrk="1" fontAlgn="auto" hangingPunct="1">
              <a:spcBef>
                <a:spcPct val="20000"/>
              </a:spcBef>
              <a:spcAft>
                <a:spcPts val="0"/>
              </a:spcAft>
              <a:buFont typeface="Arial" pitchFamily="34" charset="0"/>
              <a:buNone/>
              <a:defRPr/>
            </a:pPr>
            <a:r>
              <a:rPr lang="sk-SK" sz="1800" dirty="0">
                <a:latin typeface="+mj-lt"/>
              </a:rPr>
              <a:t>A,B –koeficienty únavy</a:t>
            </a:r>
            <a:endParaRPr lang="en-GB" sz="1800" dirty="0">
              <a:latin typeface="+mj-lt"/>
            </a:endParaRPr>
          </a:p>
        </p:txBody>
      </p:sp>
      <p:sp>
        <p:nvSpPr>
          <p:cNvPr id="17" name="Zástupný symbol obsahu 2"/>
          <p:cNvSpPr txBox="1">
            <a:spLocks/>
          </p:cNvSpPr>
          <p:nvPr/>
        </p:nvSpPr>
        <p:spPr>
          <a:xfrm>
            <a:off x="1908175" y="3644900"/>
            <a:ext cx="5043488" cy="576263"/>
          </a:xfrm>
          <a:prstGeom prst="rect">
            <a:avLst/>
          </a:prstGeom>
        </p:spPr>
        <p:txBody>
          <a:bodyPr>
            <a:normAutofit/>
          </a:bodyPr>
          <a:lstStyle/>
          <a:p>
            <a:pPr marL="342900" indent="-342900" algn="ctr" eaLnBrk="1" fontAlgn="auto" hangingPunct="1">
              <a:spcBef>
                <a:spcPct val="20000"/>
              </a:spcBef>
              <a:spcAft>
                <a:spcPts val="0"/>
              </a:spcAft>
              <a:buFont typeface="Arial" pitchFamily="34" charset="0"/>
              <a:buNone/>
              <a:defRPr/>
            </a:pPr>
            <a:r>
              <a:rPr lang="sk-SK" sz="2000" b="1" dirty="0">
                <a:latin typeface="+mj-lt"/>
              </a:rPr>
              <a:t>Výpočet zostatkovej  životnosti</a:t>
            </a:r>
            <a:endParaRPr lang="en-GB" sz="2000" b="1" dirty="0">
              <a:latin typeface="+mj-lt"/>
            </a:endParaRPr>
          </a:p>
        </p:txBody>
      </p:sp>
      <p:sp>
        <p:nvSpPr>
          <p:cNvPr id="14" name="Obdĺžnik 13"/>
          <p:cNvSpPr/>
          <p:nvPr/>
        </p:nvSpPr>
        <p:spPr>
          <a:xfrm>
            <a:off x="611188" y="5445125"/>
            <a:ext cx="7921625" cy="923925"/>
          </a:xfrm>
          <a:prstGeom prst="rect">
            <a:avLst/>
          </a:prstGeom>
        </p:spPr>
        <p:txBody>
          <a:bodyPr>
            <a:spAutoFit/>
          </a:bodyPr>
          <a:lstStyle/>
          <a:p>
            <a:pPr>
              <a:buFont typeface="Symbol"/>
              <a:buChar char="s"/>
              <a:defRPr/>
            </a:pPr>
            <a:r>
              <a:rPr lang="en-GB" sz="1800" baseline="-25000" dirty="0">
                <a:effectLst>
                  <a:outerShdw blurRad="38100" dist="38100" dir="2700000" algn="tl">
                    <a:srgbClr val="000000">
                      <a:alpha val="43137"/>
                    </a:srgbClr>
                  </a:outerShdw>
                </a:effectLst>
              </a:rPr>
              <a:t>r , </a:t>
            </a:r>
            <a:r>
              <a:rPr lang="en-GB" sz="1800" baseline="-25000" dirty="0" err="1">
                <a:effectLst>
                  <a:outerShdw blurRad="38100" dist="38100" dir="2700000" algn="tl">
                    <a:srgbClr val="000000">
                      <a:alpha val="43137"/>
                    </a:srgbClr>
                  </a:outerShdw>
                </a:effectLst>
              </a:rPr>
              <a:t>i</a:t>
            </a:r>
            <a:r>
              <a:rPr lang="en-GB" sz="1800" dirty="0">
                <a:effectLst>
                  <a:outerShdw blurRad="38100" dist="38100" dir="2700000" algn="tl">
                    <a:srgbClr val="000000">
                      <a:alpha val="43137"/>
                    </a:srgbClr>
                  </a:outerShdw>
                </a:effectLst>
              </a:rPr>
              <a:t> </a:t>
            </a:r>
            <a:r>
              <a:rPr lang="sk-SK" sz="1800" dirty="0">
                <a:effectLst>
                  <a:outerShdw blurRad="38100" dist="38100" dir="2700000" algn="tl">
                    <a:srgbClr val="000000">
                      <a:alpha val="43137"/>
                    </a:srgbClr>
                  </a:outerShdw>
                </a:effectLst>
              </a:rPr>
              <a:t> -</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radialne</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napätie</a:t>
            </a:r>
            <a:r>
              <a:rPr lang="en-GB" sz="1800" dirty="0">
                <a:effectLst>
                  <a:outerShdw blurRad="38100" dist="38100" dir="2700000" algn="tl">
                    <a:srgbClr val="000000">
                      <a:alpha val="43137"/>
                    </a:srgbClr>
                  </a:outerShdw>
                </a:effectLst>
              </a:rPr>
              <a:t> na </a:t>
            </a:r>
            <a:r>
              <a:rPr lang="en-GB" sz="1800" dirty="0" err="1">
                <a:effectLst>
                  <a:outerShdw blurRad="38100" dist="38100" dir="2700000" algn="tl">
                    <a:srgbClr val="000000">
                      <a:alpha val="43137"/>
                    </a:srgbClr>
                  </a:outerShdw>
                </a:effectLst>
              </a:rPr>
              <a:t>spodnom</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okraji</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posudovanej</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vrstvy</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MPa</a:t>
            </a:r>
            <a:r>
              <a:rPr lang="en-GB" sz="1800" dirty="0">
                <a:effectLst>
                  <a:outerShdw blurRad="38100" dist="38100" dir="2700000" algn="tl">
                    <a:srgbClr val="000000">
                      <a:alpha val="43137"/>
                    </a:srgbClr>
                  </a:outerShdw>
                </a:effectLst>
              </a:rPr>
              <a:t>]</a:t>
            </a:r>
            <a:endParaRPr lang="sk-SK" sz="1800" dirty="0">
              <a:effectLst>
                <a:outerShdw blurRad="38100" dist="38100" dir="2700000" algn="tl">
                  <a:srgbClr val="000000">
                    <a:alpha val="43137"/>
                  </a:srgbClr>
                </a:outerShdw>
              </a:effectLst>
            </a:endParaRPr>
          </a:p>
          <a:p>
            <a:pPr>
              <a:defRPr/>
            </a:pPr>
            <a:r>
              <a:rPr lang="sk-SK" sz="1800" baseline="-25000" dirty="0">
                <a:effectLst>
                  <a:outerShdw blurRad="38100" dist="38100" dir="2700000" algn="tl">
                    <a:srgbClr val="000000">
                      <a:alpha val="43137"/>
                    </a:srgbClr>
                  </a:outerShdw>
                </a:effectLst>
              </a:rPr>
              <a:t>R</a:t>
            </a:r>
            <a:r>
              <a:rPr lang="en-GB" sz="1800" baseline="-25000" dirty="0" err="1">
                <a:effectLst>
                  <a:outerShdw blurRad="38100" dist="38100" dir="2700000" algn="tl">
                    <a:srgbClr val="000000">
                      <a:alpha val="43137"/>
                    </a:srgbClr>
                  </a:outerShdw>
                </a:effectLst>
              </a:rPr>
              <a:t>i</a:t>
            </a:r>
            <a:r>
              <a:rPr lang="en-GB" sz="1800" baseline="-25000" dirty="0">
                <a:effectLst>
                  <a:outerShdw blurRad="38100" dist="38100" dir="2700000" algn="tl">
                    <a:srgbClr val="000000">
                      <a:alpha val="43137"/>
                    </a:srgbClr>
                  </a:outerShdw>
                </a:effectLst>
              </a:rPr>
              <a:t>, </a:t>
            </a:r>
            <a:r>
              <a:rPr lang="en-GB" sz="1800" baseline="-25000" dirty="0" err="1">
                <a:effectLst>
                  <a:outerShdw blurRad="38100" dist="38100" dir="2700000" algn="tl">
                    <a:srgbClr val="000000">
                      <a:alpha val="43137"/>
                    </a:srgbClr>
                  </a:outerShdw>
                </a:effectLst>
              </a:rPr>
              <a:t>i</a:t>
            </a:r>
            <a:r>
              <a:rPr lang="en-GB" sz="1800" baseline="-25000" dirty="0">
                <a:effectLst>
                  <a:outerShdw blurRad="38100" dist="38100" dir="2700000" algn="tl">
                    <a:srgbClr val="000000">
                      <a:alpha val="43137"/>
                    </a:srgbClr>
                  </a:outerShdw>
                </a:effectLst>
              </a:rPr>
              <a:t> </a:t>
            </a:r>
            <a:r>
              <a:rPr lang="sk-SK" sz="1800" baseline="-25000" dirty="0">
                <a:effectLst>
                  <a:outerShdw blurRad="38100" dist="38100" dir="2700000" algn="tl">
                    <a:srgbClr val="000000">
                      <a:alpha val="43137"/>
                    </a:srgbClr>
                  </a:outerShdw>
                </a:effectLst>
              </a:rPr>
              <a:t>    -</a:t>
            </a:r>
            <a:r>
              <a:rPr lang="sk-SK" sz="1800" dirty="0">
                <a:effectLst>
                  <a:outerShdw blurRad="38100" dist="38100" dir="2700000" algn="tl">
                    <a:srgbClr val="000000">
                      <a:alpha val="43137"/>
                    </a:srgbClr>
                  </a:outerShdw>
                </a:effectLst>
              </a:rPr>
              <a:t>  </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výpočtová</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hodnota</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pevnosti</a:t>
            </a:r>
            <a:r>
              <a:rPr lang="en-GB" sz="1800" dirty="0">
                <a:effectLst>
                  <a:outerShdw blurRad="38100" dist="38100" dir="2700000" algn="tl">
                    <a:srgbClr val="000000">
                      <a:alpha val="43137"/>
                    </a:srgbClr>
                  </a:outerShdw>
                </a:effectLst>
              </a:rPr>
              <a:t> material </a:t>
            </a:r>
            <a:r>
              <a:rPr lang="en-GB" sz="1800" dirty="0" err="1">
                <a:effectLst>
                  <a:outerShdw blurRad="38100" dist="38100" dir="2700000" algn="tl">
                    <a:srgbClr val="000000">
                      <a:alpha val="43137"/>
                    </a:srgbClr>
                  </a:outerShdw>
                </a:effectLst>
              </a:rPr>
              <a:t>posudzovanej</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vrstvy</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MPa</a:t>
            </a:r>
            <a:r>
              <a:rPr lang="en-GB" sz="1800" dirty="0">
                <a:effectLst>
                  <a:outerShdw blurRad="38100" dist="38100" dir="2700000" algn="tl">
                    <a:srgbClr val="000000">
                      <a:alpha val="43137"/>
                    </a:srgbClr>
                  </a:outerShdw>
                </a:effectLst>
              </a:rPr>
              <a:t>]</a:t>
            </a:r>
            <a:endParaRPr lang="sk-SK" sz="1800" dirty="0">
              <a:effectLst>
                <a:outerShdw blurRad="38100" dist="38100" dir="2700000" algn="tl">
                  <a:srgbClr val="000000">
                    <a:alpha val="43137"/>
                  </a:srgbClr>
                </a:outerShdw>
              </a:effectLst>
            </a:endParaRPr>
          </a:p>
          <a:p>
            <a:pPr>
              <a:buFont typeface="Wingdings" pitchFamily="2" charset="2"/>
              <a:buNone/>
              <a:defRPr/>
            </a:pPr>
            <a:r>
              <a:rPr lang="en-GB" sz="1800" dirty="0">
                <a:effectLst>
                  <a:outerShdw blurRad="38100" dist="38100" dir="2700000" algn="tl">
                    <a:srgbClr val="000000">
                      <a:alpha val="43137"/>
                    </a:srgbClr>
                  </a:outerShdw>
                </a:effectLst>
              </a:rPr>
              <a:t>	</a:t>
            </a:r>
            <a:endParaRPr lang="sk-SK"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367336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755650" y="260350"/>
            <a:ext cx="7772400" cy="1060450"/>
          </a:xfrm>
        </p:spPr>
        <p:txBody>
          <a:bodyPr/>
          <a:lstStyle/>
          <a:p>
            <a:pPr>
              <a:defRPr/>
            </a:pPr>
            <a:r>
              <a:rPr lang="sk-SK" altLang="sk-SK" sz="2800" b="1" dirty="0">
                <a:solidFill>
                  <a:schemeClr val="folHlink"/>
                </a:solidFill>
                <a:effectLst/>
                <a:latin typeface="+mn-lt"/>
              </a:rPr>
              <a:t>Experimentálne merania koeficientov únavy A, B</a:t>
            </a:r>
            <a:endParaRPr lang="en-GB" altLang="sk-SK" sz="2800" b="1" dirty="0">
              <a:solidFill>
                <a:schemeClr val="folHlink"/>
              </a:solidFill>
              <a:effectLst/>
              <a:latin typeface="+mn-lt"/>
            </a:endParaRPr>
          </a:p>
        </p:txBody>
      </p:sp>
      <p:grpSp>
        <p:nvGrpSpPr>
          <p:cNvPr id="22531" name="Skupina 3"/>
          <p:cNvGrpSpPr>
            <a:grpSpLocks/>
          </p:cNvGrpSpPr>
          <p:nvPr/>
        </p:nvGrpSpPr>
        <p:grpSpPr bwMode="auto">
          <a:xfrm>
            <a:off x="107950" y="1504950"/>
            <a:ext cx="8858250" cy="5000625"/>
            <a:chOff x="357158" y="-5971769"/>
            <a:chExt cx="9542340" cy="5796842"/>
          </a:xfrm>
        </p:grpSpPr>
        <p:graphicFrame>
          <p:nvGraphicFramePr>
            <p:cNvPr id="5" name="Graf 4"/>
            <p:cNvGraphicFramePr/>
            <p:nvPr/>
          </p:nvGraphicFramePr>
          <p:xfrm>
            <a:off x="357158" y="-3935041"/>
            <a:ext cx="6810513" cy="3747329"/>
          </p:xfrm>
          <a:graphic>
            <a:graphicData uri="http://schemas.openxmlformats.org/drawingml/2006/chart">
              <c:chart xmlns:c="http://schemas.openxmlformats.org/drawingml/2006/chart" xmlns:r="http://schemas.openxmlformats.org/officeDocument/2006/relationships" r:id="rId2"/>
            </a:graphicData>
          </a:graphic>
        </p:graphicFrame>
        <p:pic>
          <p:nvPicPr>
            <p:cNvPr id="22534" name="Obrázo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79" y="-3935041"/>
              <a:ext cx="2758319" cy="37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Obrázok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076" y="-5971769"/>
              <a:ext cx="5572164" cy="20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254375"/>
            <a:ext cx="6223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2134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115888"/>
            <a:ext cx="6406480" cy="720824"/>
          </a:xfrm>
        </p:spPr>
        <p:txBody>
          <a:bodyPr>
            <a:normAutofit/>
          </a:bodyPr>
          <a:lstStyle/>
          <a:p>
            <a:pPr>
              <a:defRPr/>
            </a:pPr>
            <a:r>
              <a:rPr lang="sk-SK" sz="3200" dirty="0" err="1">
                <a:solidFill>
                  <a:srgbClr val="FFFF66"/>
                </a:solidFill>
                <a:latin typeface="+mn-lt"/>
              </a:rPr>
              <a:t>Pavement</a:t>
            </a:r>
            <a:r>
              <a:rPr lang="sk-SK" sz="3200" dirty="0">
                <a:solidFill>
                  <a:srgbClr val="FFFF66"/>
                </a:solidFill>
                <a:latin typeface="+mn-lt"/>
              </a:rPr>
              <a:t> </a:t>
            </a:r>
            <a:r>
              <a:rPr lang="sk-SK" sz="3200" dirty="0" err="1">
                <a:solidFill>
                  <a:srgbClr val="FFFF66"/>
                </a:solidFill>
                <a:latin typeface="+mn-lt"/>
              </a:rPr>
              <a:t>Performance</a:t>
            </a:r>
            <a:r>
              <a:rPr lang="sk-SK" sz="3200" dirty="0">
                <a:solidFill>
                  <a:srgbClr val="FFFF66"/>
                </a:solidFill>
                <a:latin typeface="+mn-lt"/>
              </a:rPr>
              <a:t> </a:t>
            </a:r>
            <a:r>
              <a:rPr lang="sk-SK" sz="3200" dirty="0" err="1">
                <a:solidFill>
                  <a:srgbClr val="FFFF66"/>
                </a:solidFill>
                <a:latin typeface="+mn-lt"/>
              </a:rPr>
              <a:t>Mod</a:t>
            </a:r>
            <a:r>
              <a:rPr lang="sk-SK" sz="2800" dirty="0" err="1">
                <a:solidFill>
                  <a:srgbClr val="FFFF66"/>
                </a:solidFill>
                <a:latin typeface="+mn-lt"/>
              </a:rPr>
              <a:t>els</a:t>
            </a:r>
            <a:endParaRPr lang="sk-SK" sz="2800" dirty="0">
              <a:solidFill>
                <a:srgbClr val="FFFF66"/>
              </a:solidFill>
              <a:latin typeface="+mn-lt"/>
            </a:endParaRPr>
          </a:p>
        </p:txBody>
      </p:sp>
      <p:sp>
        <p:nvSpPr>
          <p:cNvPr id="23555" name="Zástupný symbol čísla snímky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093C80A2-5501-498C-A0C5-1621371C19B6}" type="slidenum">
              <a:rPr lang="cs-CZ" altLang="sk-SK" sz="1400"/>
              <a:pPr>
                <a:spcBef>
                  <a:spcPct val="0"/>
                </a:spcBef>
                <a:buClrTx/>
                <a:buSzTx/>
                <a:buFontTx/>
                <a:buNone/>
              </a:pPr>
              <a:t>223</a:t>
            </a:fld>
            <a:endParaRPr lang="cs-CZ" altLang="sk-SK" sz="1400"/>
          </a:p>
        </p:txBody>
      </p:sp>
      <p:pic>
        <p:nvPicPr>
          <p:cNvPr id="23556" name="Obrázok 1"/>
          <p:cNvPicPr>
            <a:picLocks noChangeAspect="1" noChangeArrowheads="1"/>
          </p:cNvPicPr>
          <p:nvPr/>
        </p:nvPicPr>
        <p:blipFill>
          <a:blip r:embed="rId2">
            <a:extLst>
              <a:ext uri="{28A0092B-C50C-407E-A947-70E740481C1C}">
                <a14:useLocalDpi xmlns:a14="http://schemas.microsoft.com/office/drawing/2010/main" val="0"/>
              </a:ext>
            </a:extLst>
          </a:blip>
          <a:srcRect l="26459" t="25758" r="43668" b="16364"/>
          <a:stretch>
            <a:fillRect/>
          </a:stretch>
        </p:blipFill>
        <p:spPr bwMode="auto">
          <a:xfrm>
            <a:off x="323850" y="1268413"/>
            <a:ext cx="84963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610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sk-SK" altLang="sk-SK" sz="2000">
                <a:latin typeface="Arial" charset="0"/>
                <a:ea typeface="Calibri" pitchFamily="34" charset="0"/>
                <a:cs typeface="Times New Roman" pitchFamily="18" charset="0"/>
              </a:rPr>
              <a:t>EKONOMICKÁ EFEKTÍVNOST</a:t>
            </a:r>
            <a:endParaRPr lang="sk-SK" altLang="sk-SK" sz="1800">
              <a:latin typeface="Arial" charset="0"/>
              <a:ea typeface="Calibri" pitchFamily="34" charset="0"/>
              <a:cs typeface="Arial" charset="0"/>
            </a:endParaRPr>
          </a:p>
        </p:txBody>
      </p:sp>
      <p:sp>
        <p:nvSpPr>
          <p:cNvPr id="3" name="Rectangle 25"/>
          <p:cNvSpPr txBox="1">
            <a:spLocks noChangeArrowheads="1"/>
          </p:cNvSpPr>
          <p:nvPr/>
        </p:nvSpPr>
        <p:spPr>
          <a:xfrm>
            <a:off x="0" y="57150"/>
            <a:ext cx="9144000" cy="6742113"/>
          </a:xfrm>
          <a:prstGeom prst="rect">
            <a:avLst/>
          </a:prstGeom>
        </p:spPr>
        <p:txBody>
          <a:bodyPr/>
          <a:lstStyle>
            <a:defPPr>
              <a:defRPr lang="cs-CZ"/>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eaLnBrk="1" hangingPunct="1">
              <a:defRPr/>
            </a:pPr>
            <a:r>
              <a:rPr lang="sk-SK" i="1" kern="0" dirty="0">
                <a:solidFill>
                  <a:schemeClr val="accent1"/>
                </a:solidFill>
                <a:latin typeface="+mj-lt"/>
                <a:ea typeface="+mj-ea"/>
                <a:cs typeface="+mj-cs"/>
              </a:rPr>
              <a:t/>
            </a:r>
            <a:br>
              <a:rPr lang="sk-SK" i="1" kern="0" dirty="0">
                <a:solidFill>
                  <a:schemeClr val="accent1"/>
                </a:solidFill>
                <a:latin typeface="+mj-lt"/>
                <a:ea typeface="+mj-ea"/>
                <a:cs typeface="+mj-cs"/>
              </a:rPr>
            </a:br>
            <a:endParaRPr lang="sk-SK" i="1" kern="0" dirty="0">
              <a:solidFill>
                <a:schemeClr val="accent1"/>
              </a:solidFill>
              <a:latin typeface="+mj-lt"/>
              <a:ea typeface="+mj-ea"/>
              <a:cs typeface="+mj-cs"/>
            </a:endParaRPr>
          </a:p>
        </p:txBody>
      </p:sp>
      <p:sp>
        <p:nvSpPr>
          <p:cNvPr id="4" name="Rectangle 25"/>
          <p:cNvSpPr txBox="1">
            <a:spLocks noChangeArrowheads="1"/>
          </p:cNvSpPr>
          <p:nvPr/>
        </p:nvSpPr>
        <p:spPr>
          <a:xfrm>
            <a:off x="152400" y="209550"/>
            <a:ext cx="9144000" cy="6742113"/>
          </a:xfrm>
          <a:prstGeom prst="rect">
            <a:avLst/>
          </a:prstGeom>
        </p:spPr>
        <p:txBody>
          <a:bodyPr/>
          <a:lstStyle>
            <a:defPPr>
              <a:defRPr lang="cs-CZ"/>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eaLnBrk="1" hangingPunct="1">
              <a:defRPr/>
            </a:pPr>
            <a:r>
              <a:rPr lang="sk-SK" i="1" kern="0" dirty="0">
                <a:solidFill>
                  <a:schemeClr val="accent1"/>
                </a:solidFill>
                <a:latin typeface="+mj-lt"/>
                <a:ea typeface="+mj-ea"/>
                <a:cs typeface="+mj-cs"/>
              </a:rPr>
              <a:t/>
            </a:r>
            <a:br>
              <a:rPr lang="sk-SK" i="1" kern="0" dirty="0">
                <a:solidFill>
                  <a:schemeClr val="accent1"/>
                </a:solidFill>
                <a:latin typeface="+mj-lt"/>
                <a:ea typeface="+mj-ea"/>
                <a:cs typeface="+mj-cs"/>
              </a:rPr>
            </a:br>
            <a:endParaRPr lang="sk-SK" i="1" kern="0" dirty="0">
              <a:solidFill>
                <a:schemeClr val="accent1"/>
              </a:solidFill>
              <a:latin typeface="+mj-lt"/>
              <a:ea typeface="+mj-ea"/>
              <a:cs typeface="+mj-cs"/>
            </a:endParaRPr>
          </a:p>
        </p:txBody>
      </p:sp>
      <p:pic>
        <p:nvPicPr>
          <p:cNvPr id="24581" name="Picture 2" descr="C:\Users\Mikolaj\Desktop\DSC_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465263"/>
            <a:ext cx="12944476" cy="868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05825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čísla snímky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0740D81A-1FD3-4A82-B371-9127F58B3AB2}" type="slidenum">
              <a:rPr lang="cs-CZ" altLang="sk-SK" sz="1400" smtClean="0"/>
              <a:pPr>
                <a:spcBef>
                  <a:spcPct val="0"/>
                </a:spcBef>
                <a:buClrTx/>
                <a:buSzTx/>
                <a:buFontTx/>
                <a:buNone/>
              </a:pPr>
              <a:t>225</a:t>
            </a:fld>
            <a:endParaRPr lang="cs-CZ" altLang="sk-SK" sz="1400" smtClean="0"/>
          </a:p>
        </p:txBody>
      </p:sp>
      <p:pic>
        <p:nvPicPr>
          <p:cNvPr id="26627" name="Obrázok 3"/>
          <p:cNvPicPr>
            <a:picLocks noChangeAspect="1" noChangeArrowheads="1"/>
          </p:cNvPicPr>
          <p:nvPr/>
        </p:nvPicPr>
        <p:blipFill>
          <a:blip r:embed="rId2">
            <a:extLst>
              <a:ext uri="{28A0092B-C50C-407E-A947-70E740481C1C}">
                <a14:useLocalDpi xmlns:a14="http://schemas.microsoft.com/office/drawing/2010/main" val="0"/>
              </a:ext>
            </a:extLst>
          </a:blip>
          <a:srcRect l="5153" t="10973" r="2254" b="7233"/>
          <a:stretch>
            <a:fillRect/>
          </a:stretch>
        </p:blipFill>
        <p:spPr bwMode="auto">
          <a:xfrm>
            <a:off x="323850" y="549275"/>
            <a:ext cx="84248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5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23</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970" y="1124744"/>
            <a:ext cx="6025830" cy="4637112"/>
          </a:xfrm>
          <a:prstGeom prst="rect">
            <a:avLst/>
          </a:prstGeom>
        </p:spPr>
      </p:pic>
    </p:spTree>
    <p:extLst>
      <p:ext uri="{BB962C8B-B14F-4D97-AF65-F5344CB8AC3E}">
        <p14:creationId xmlns:p14="http://schemas.microsoft.com/office/powerpoint/2010/main" val="327861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Podnadpis 4"/>
          <p:cNvSpPr>
            <a:spLocks noGrp="1"/>
          </p:cNvSpPr>
          <p:nvPr>
            <p:ph type="subTitle" idx="1"/>
          </p:nvPr>
        </p:nvSpPr>
        <p:spPr>
          <a:xfrm>
            <a:off x="357158" y="500042"/>
            <a:ext cx="7854950" cy="6097310"/>
          </a:xfrm>
        </p:spPr>
        <p:txBody>
          <a:bodyPr>
            <a:normAutofit fontScale="92500" lnSpcReduction="20000"/>
          </a:bodyPr>
          <a:lstStyle/>
          <a:p>
            <a:pPr marR="0" algn="just" eaLnBrk="1" hangingPunct="1"/>
            <a:r>
              <a:rPr lang="sk-SK" sz="3600" dirty="0" smtClean="0">
                <a:effectLst>
                  <a:outerShdw blurRad="38100" dist="38100" dir="2700000" algn="tl">
                    <a:srgbClr val="000000">
                      <a:alpha val="43137"/>
                    </a:srgbClr>
                  </a:outerShdw>
                </a:effectLst>
                <a:latin typeface="+mj-lt"/>
              </a:rPr>
              <a:t>Delenie projektov</a:t>
            </a:r>
            <a:endParaRPr lang="sk-SK" sz="2000" b="1" dirty="0" smtClean="0"/>
          </a:p>
          <a:p>
            <a:pPr marR="0" algn="just" eaLnBrk="1" hangingPunct="1">
              <a:buFont typeface="Wingdings" pitchFamily="2" charset="2"/>
              <a:buChar char="Ø"/>
            </a:pPr>
            <a:r>
              <a:rPr lang="sk-SK" sz="2000" b="1" dirty="0" smtClean="0"/>
              <a:t> </a:t>
            </a:r>
            <a:r>
              <a:rPr lang="sk-SK" sz="2000" b="1" dirty="0" smtClean="0">
                <a:solidFill>
                  <a:schemeClr val="accent2"/>
                </a:solidFill>
              </a:rPr>
              <a:t>hospodárske</a:t>
            </a:r>
            <a:r>
              <a:rPr lang="sk-SK" sz="2000" dirty="0" smtClean="0"/>
              <a:t>: investičné, riadiace, výrobné, </a:t>
            </a:r>
            <a:r>
              <a:rPr lang="sk-SK" sz="2000" dirty="0" err="1" smtClean="0"/>
              <a:t>výskumno</a:t>
            </a:r>
            <a:r>
              <a:rPr lang="sk-SK" sz="2000" dirty="0" smtClean="0"/>
              <a:t> – vývojové, </a:t>
            </a:r>
          </a:p>
          <a:p>
            <a:pPr marR="0" algn="just" eaLnBrk="1" hangingPunct="1">
              <a:buFont typeface="Wingdings" pitchFamily="2" charset="2"/>
              <a:buChar char="Ø"/>
            </a:pPr>
            <a:r>
              <a:rPr lang="sk-SK" sz="2000" b="1" dirty="0" smtClean="0">
                <a:solidFill>
                  <a:schemeClr val="accent2"/>
                </a:solidFill>
              </a:rPr>
              <a:t> ostatné</a:t>
            </a:r>
            <a:r>
              <a:rPr lang="sk-SK" sz="2000" dirty="0" smtClean="0">
                <a:solidFill>
                  <a:schemeClr val="accent2"/>
                </a:solidFill>
              </a:rPr>
              <a:t>: </a:t>
            </a:r>
            <a:r>
              <a:rPr lang="sk-SK" sz="2000" dirty="0" smtClean="0"/>
              <a:t>sociálne, športové, kultúrne</a:t>
            </a:r>
          </a:p>
          <a:p>
            <a:pPr marR="0" algn="just" eaLnBrk="1" hangingPunct="1">
              <a:buFont typeface="Wingdings" pitchFamily="2" charset="2"/>
              <a:buChar char="Ø"/>
            </a:pPr>
            <a:endParaRPr lang="sk-SK" sz="2000" dirty="0" smtClean="0"/>
          </a:p>
          <a:p>
            <a:pPr marR="0" algn="just" eaLnBrk="1" hangingPunct="1"/>
            <a:r>
              <a:rPr lang="sk-SK" sz="2000" dirty="0" smtClean="0"/>
              <a:t>Projektom môže byť pri aplikácii metód a pravidiel projektového manažmentu  i prestavba súkromného domu, rovnako ako príprava sviatočného obeda.</a:t>
            </a:r>
          </a:p>
          <a:p>
            <a:pPr marR="0" algn="just" eaLnBrk="1" hangingPunct="1"/>
            <a:endParaRPr lang="sk-SK" sz="2400" b="1" dirty="0" smtClean="0">
              <a:latin typeface="Calibri" pitchFamily="34" charset="0"/>
            </a:endParaRPr>
          </a:p>
          <a:p>
            <a:pPr marR="0" algn="just" eaLnBrk="1" hangingPunct="1"/>
            <a:r>
              <a:rPr lang="sk-SK" sz="3600" dirty="0" smtClean="0">
                <a:effectLst>
                  <a:outerShdw blurRad="38100" dist="38100" dir="2700000" algn="tl">
                    <a:srgbClr val="000000">
                      <a:alpha val="43137"/>
                    </a:srgbClr>
                  </a:outerShdw>
                </a:effectLst>
                <a:latin typeface="+mj-lt"/>
              </a:rPr>
              <a:t>Charakteristiky projektu: </a:t>
            </a:r>
            <a:endParaRPr lang="sk-SK" sz="2400" b="1" dirty="0" smtClean="0"/>
          </a:p>
          <a:p>
            <a:pPr marR="0" algn="just" eaLnBrk="1" hangingPunct="1">
              <a:buFont typeface="Wingdings" pitchFamily="2" charset="2"/>
              <a:buChar char="Ø"/>
            </a:pPr>
            <a:r>
              <a:rPr lang="sk-SK" sz="2000" dirty="0" smtClean="0">
                <a:solidFill>
                  <a:schemeClr val="accent2"/>
                </a:solidFill>
              </a:rPr>
              <a:t> </a:t>
            </a:r>
            <a:r>
              <a:rPr lang="sk-SK" sz="2000" b="1" dirty="0" smtClean="0">
                <a:solidFill>
                  <a:schemeClr val="accent2"/>
                </a:solidFill>
              </a:rPr>
              <a:t>predmet projektu</a:t>
            </a:r>
          </a:p>
          <a:p>
            <a:pPr marR="0" algn="just" eaLnBrk="1" hangingPunct="1">
              <a:buFont typeface="Wingdings" pitchFamily="2" charset="2"/>
              <a:buChar char="Ø"/>
            </a:pPr>
            <a:r>
              <a:rPr lang="sk-SK" sz="2000" b="1" dirty="0" smtClean="0">
                <a:solidFill>
                  <a:schemeClr val="accent2"/>
                </a:solidFill>
              </a:rPr>
              <a:t> čas</a:t>
            </a:r>
          </a:p>
          <a:p>
            <a:pPr marR="0" algn="just" eaLnBrk="1" hangingPunct="1">
              <a:buFont typeface="Wingdings" pitchFamily="2" charset="2"/>
              <a:buChar char="Ø"/>
            </a:pPr>
            <a:r>
              <a:rPr lang="sk-SK" sz="2000" b="1" dirty="0" smtClean="0">
                <a:solidFill>
                  <a:schemeClr val="accent2"/>
                </a:solidFill>
              </a:rPr>
              <a:t> náklady</a:t>
            </a:r>
          </a:p>
          <a:p>
            <a:pPr marR="0" algn="just" eaLnBrk="1" hangingPunct="1">
              <a:buFont typeface="Wingdings" pitchFamily="2" charset="2"/>
              <a:buChar char="Ø"/>
            </a:pPr>
            <a:r>
              <a:rPr lang="sk-SK" sz="2000" b="1" dirty="0" smtClean="0">
                <a:solidFill>
                  <a:schemeClr val="accent2"/>
                </a:solidFill>
              </a:rPr>
              <a:t> miera neurčitosti a riziká</a:t>
            </a:r>
          </a:p>
          <a:p>
            <a:pPr marR="0" algn="just" eaLnBrk="1" hangingPunct="1">
              <a:buFont typeface="Wingdings" pitchFamily="2" charset="2"/>
              <a:buChar char="Ø"/>
            </a:pPr>
            <a:r>
              <a:rPr lang="sk-SK" sz="2000" b="1" dirty="0" smtClean="0">
                <a:solidFill>
                  <a:schemeClr val="accent2"/>
                </a:solidFill>
              </a:rPr>
              <a:t> kvalita uskutočňovaných výstupov</a:t>
            </a:r>
          </a:p>
          <a:p>
            <a:pPr marR="0" algn="just" eaLnBrk="1" hangingPunct="1"/>
            <a:r>
              <a:rPr lang="sk-SK" sz="2800" dirty="0" smtClean="0">
                <a:solidFill>
                  <a:schemeClr val="accent2"/>
                </a:solidFill>
              </a:rPr>
              <a:t> </a:t>
            </a:r>
          </a:p>
          <a:p>
            <a:pPr marR="0" algn="just" eaLnBrk="1" hangingPunct="1"/>
            <a:endParaRPr lang="sk-SK" sz="1800" dirty="0" smtClean="0"/>
          </a:p>
          <a:p>
            <a:pPr marR="0" algn="just" eaLnBrk="1" hangingPunct="1"/>
            <a:endParaRPr lang="sk-SK" sz="1800" dirty="0" smtClean="0"/>
          </a:p>
          <a:p>
            <a:pPr marR="0" algn="just" eaLnBrk="1" hangingPunct="1"/>
            <a:endParaRPr lang="sk-SK" sz="2000" dirty="0" smtClean="0"/>
          </a:p>
          <a:p>
            <a:pPr marR="0" algn="just" eaLnBrk="1" hangingPunct="1"/>
            <a:r>
              <a:rPr lang="sk-SK" sz="2000" dirty="0" smtClean="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24</a:t>
            </a:fld>
            <a:endParaRPr lang="sk-SK"/>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Podnadpis 4"/>
          <p:cNvSpPr>
            <a:spLocks noGrp="1"/>
          </p:cNvSpPr>
          <p:nvPr>
            <p:ph type="subTitle" idx="1"/>
          </p:nvPr>
        </p:nvSpPr>
        <p:spPr>
          <a:xfrm>
            <a:off x="500063" y="642919"/>
            <a:ext cx="7854950" cy="5882426"/>
          </a:xfrm>
        </p:spPr>
        <p:txBody>
          <a:bodyPr>
            <a:normAutofit fontScale="92500" lnSpcReduction="10000"/>
          </a:bodyPr>
          <a:lstStyle/>
          <a:p>
            <a:pPr marR="0" algn="just" eaLnBrk="1" hangingPunct="1">
              <a:lnSpc>
                <a:spcPct val="80000"/>
              </a:lnSpc>
            </a:pPr>
            <a:r>
              <a:rPr lang="sk-SK" sz="3600" dirty="0" smtClean="0">
                <a:effectLst>
                  <a:outerShdw blurRad="38100" dist="38100" dir="2700000" algn="tl">
                    <a:srgbClr val="000000">
                      <a:alpha val="43137"/>
                    </a:srgbClr>
                  </a:outerShdw>
                </a:effectLst>
                <a:latin typeface="+mj-lt"/>
              </a:rPr>
              <a:t>Prostredie projektu</a:t>
            </a:r>
          </a:p>
          <a:p>
            <a:pPr marR="0" algn="just" eaLnBrk="1" hangingPunct="1">
              <a:lnSpc>
                <a:spcPct val="80000"/>
              </a:lnSpc>
            </a:pPr>
            <a:endParaRPr lang="sk-SK" sz="2000" dirty="0" smtClean="0"/>
          </a:p>
          <a:p>
            <a:pPr marR="0" algn="just" eaLnBrk="1" hangingPunct="1">
              <a:lnSpc>
                <a:spcPct val="80000"/>
              </a:lnSpc>
              <a:buFont typeface="Wingdings" pitchFamily="2" charset="2"/>
              <a:buChar char="Ø"/>
            </a:pPr>
            <a:r>
              <a:rPr lang="sk-SK" sz="2000" b="1" dirty="0" smtClean="0">
                <a:solidFill>
                  <a:schemeClr val="accent2"/>
                </a:solidFill>
              </a:rPr>
              <a:t>politické, právne, prírodné</a:t>
            </a:r>
          </a:p>
          <a:p>
            <a:pPr marR="0" algn="just" eaLnBrk="1" hangingPunct="1">
              <a:lnSpc>
                <a:spcPct val="80000"/>
              </a:lnSpc>
              <a:buFont typeface="Wingdings" pitchFamily="2" charset="2"/>
              <a:buChar char="Ø"/>
            </a:pPr>
            <a:r>
              <a:rPr lang="sk-SK" sz="2000" b="1" dirty="0" smtClean="0">
                <a:solidFill>
                  <a:schemeClr val="accent2"/>
                </a:solidFill>
              </a:rPr>
              <a:t> ekonomicko-finančné, ekologické, estetické</a:t>
            </a:r>
          </a:p>
          <a:p>
            <a:pPr marR="0" algn="just" eaLnBrk="1" hangingPunct="1">
              <a:lnSpc>
                <a:spcPct val="80000"/>
              </a:lnSpc>
              <a:buFont typeface="Wingdings" pitchFamily="2" charset="2"/>
              <a:buChar char="Ø"/>
            </a:pPr>
            <a:r>
              <a:rPr lang="sk-SK" sz="2000" b="1" dirty="0" smtClean="0">
                <a:solidFill>
                  <a:schemeClr val="accent2"/>
                </a:solidFill>
              </a:rPr>
              <a:t> spoločenské/kultúrne, športové/</a:t>
            </a:r>
          </a:p>
          <a:p>
            <a:pPr marR="0" algn="just" eaLnBrk="1" hangingPunct="1">
              <a:lnSpc>
                <a:spcPct val="80000"/>
              </a:lnSpc>
              <a:buFont typeface="Wingdings" pitchFamily="2" charset="2"/>
              <a:buChar char="Ø"/>
            </a:pPr>
            <a:r>
              <a:rPr lang="sk-SK" sz="2000" b="1" dirty="0" smtClean="0">
                <a:solidFill>
                  <a:schemeClr val="accent2"/>
                </a:solidFill>
              </a:rPr>
              <a:t> technologické, technické</a:t>
            </a:r>
          </a:p>
          <a:p>
            <a:pPr marR="0" algn="just" eaLnBrk="1" hangingPunct="1">
              <a:lnSpc>
                <a:spcPct val="80000"/>
              </a:lnSpc>
            </a:pPr>
            <a:endParaRPr lang="sk-SK" sz="2000" dirty="0" smtClean="0"/>
          </a:p>
          <a:p>
            <a:pPr marR="0" algn="just" eaLnBrk="1" hangingPunct="1">
              <a:lnSpc>
                <a:spcPct val="80000"/>
              </a:lnSpc>
            </a:pPr>
            <a:r>
              <a:rPr lang="sk-SK" sz="2000" dirty="0" smtClean="0"/>
              <a:t>Vynaložené úsilie spolu s aplikáciou znalostí  a metód je predstavované</a:t>
            </a:r>
          </a:p>
          <a:p>
            <a:pPr marR="0" algn="just" eaLnBrk="1" hangingPunct="1">
              <a:lnSpc>
                <a:spcPct val="80000"/>
              </a:lnSpc>
            </a:pPr>
            <a:r>
              <a:rPr lang="sk-SK" sz="2000" dirty="0" smtClean="0"/>
              <a:t>organizovaným pôsobením základných  </a:t>
            </a:r>
            <a:r>
              <a:rPr lang="sk-SK" sz="2000" b="1" dirty="0" smtClean="0">
                <a:solidFill>
                  <a:schemeClr val="accent2"/>
                </a:solidFill>
              </a:rPr>
              <a:t>prvkov</a:t>
            </a:r>
            <a:r>
              <a:rPr lang="sk-SK" sz="2000" dirty="0" smtClean="0">
                <a:solidFill>
                  <a:schemeClr val="accent2"/>
                </a:solidFill>
              </a:rPr>
              <a:t> </a:t>
            </a:r>
            <a:r>
              <a:rPr lang="sk-SK" sz="2000" dirty="0" smtClean="0"/>
              <a:t>projektového manažmentu, ktorými sú:</a:t>
            </a:r>
          </a:p>
          <a:p>
            <a:pPr marR="0" algn="just" eaLnBrk="1" hangingPunct="1">
              <a:lnSpc>
                <a:spcPct val="80000"/>
              </a:lnSpc>
            </a:pPr>
            <a:endParaRPr lang="sk-SK" sz="2000" dirty="0" smtClean="0"/>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projektová komunikácia </a:t>
            </a:r>
            <a:r>
              <a:rPr lang="sk-SK" sz="2000" dirty="0" smtClean="0"/>
              <a:t>– prostredie, ktoré slúži efektívnemu  dorozumeniu všetkých účastníkov projektu</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tímová spolupráca </a:t>
            </a:r>
            <a:r>
              <a:rPr lang="sk-SK" sz="2000" dirty="0" smtClean="0"/>
              <a:t>– princípy pozitívnej kooperácie a dôvery v zmysle dosiahnutia spoločných cieľov</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životný cyklus projektu </a:t>
            </a:r>
            <a:r>
              <a:rPr lang="sk-SK" sz="2000" b="1" dirty="0" smtClean="0">
                <a:solidFill>
                  <a:srgbClr val="FFFF00"/>
                </a:solidFill>
              </a:rPr>
              <a:t>-</a:t>
            </a:r>
            <a:r>
              <a:rPr lang="sk-SK" sz="2000" dirty="0" smtClean="0"/>
              <a:t> predstavuje logický sled najvšeobecnejších úsekov a fáz projektu vrátane definovaných stavov a podmienok pre prechod z jednej fázy do druhej</a:t>
            </a:r>
          </a:p>
          <a:p>
            <a:pPr marR="0" algn="just" eaLnBrk="1" hangingPunct="1">
              <a:lnSpc>
                <a:spcPct val="80000"/>
              </a:lnSpc>
            </a:pPr>
            <a:endParaRPr lang="sk-SK" sz="2000" dirty="0" smtClean="0"/>
          </a:p>
          <a:p>
            <a:pPr marR="0" algn="just" eaLnBrk="1" hangingPunct="1">
              <a:lnSpc>
                <a:spcPct val="80000"/>
              </a:lnSpc>
            </a:pPr>
            <a:r>
              <a:rPr lang="sk-SK" sz="2000" dirty="0" smtClean="0"/>
              <a:t> </a:t>
            </a:r>
          </a:p>
          <a:p>
            <a:pPr marR="0" algn="just" eaLnBrk="1" hangingPunct="1">
              <a:lnSpc>
                <a:spcPct val="80000"/>
              </a:lnSpc>
            </a:pPr>
            <a:endParaRPr lang="sk-SK" sz="2000" dirty="0" smtClean="0"/>
          </a:p>
          <a:p>
            <a:pPr marR="0" algn="just" eaLnBrk="1" hangingPunct="1">
              <a:lnSpc>
                <a:spcPct val="80000"/>
              </a:lnSpc>
            </a:pPr>
            <a:endParaRPr lang="sk-SK" sz="2000" dirty="0" smtClean="0"/>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25</a:t>
            </a:fld>
            <a:endParaRPr lang="sk-SK"/>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odnadpis 4"/>
          <p:cNvSpPr>
            <a:spLocks noGrp="1"/>
          </p:cNvSpPr>
          <p:nvPr>
            <p:ph type="subTitle" idx="1"/>
          </p:nvPr>
        </p:nvSpPr>
        <p:spPr>
          <a:xfrm>
            <a:off x="500063" y="928688"/>
            <a:ext cx="8286750" cy="5572146"/>
          </a:xfrm>
        </p:spPr>
        <p:txBody>
          <a:bodyPr>
            <a:normAutofit/>
          </a:bodyPr>
          <a:lstStyle/>
          <a:p>
            <a:pPr marR="0" algn="just" eaLnBrk="1" hangingPunct="1">
              <a:lnSpc>
                <a:spcPct val="90000"/>
              </a:lnSpc>
              <a:buFont typeface="Wingdings" pitchFamily="2" charset="2"/>
              <a:buChar char="Ø"/>
            </a:pPr>
            <a:r>
              <a:rPr lang="sk-SK" sz="2200" b="1" dirty="0" smtClean="0"/>
              <a:t> </a:t>
            </a:r>
            <a:r>
              <a:rPr lang="sk-SK" sz="2000" b="1" dirty="0" smtClean="0"/>
              <a:t>kategórie techník a nástrojov</a:t>
            </a:r>
            <a:r>
              <a:rPr lang="sk-SK" sz="2000" dirty="0" smtClean="0"/>
              <a:t> riadenia projektov </a:t>
            </a:r>
          </a:p>
          <a:p>
            <a:pPr marR="0" algn="just" eaLnBrk="1" hangingPunct="1">
              <a:lnSpc>
                <a:spcPct val="90000"/>
              </a:lnSpc>
              <a:buFont typeface="Wingdings" pitchFamily="2" charset="2"/>
              <a:buChar char="Ø"/>
            </a:pPr>
            <a:endParaRPr lang="sk-SK" sz="2000" dirty="0" smtClean="0"/>
          </a:p>
          <a:p>
            <a:pPr marL="342900" marR="0" indent="-342900" algn="just" eaLnBrk="1" hangingPunct="1">
              <a:lnSpc>
                <a:spcPct val="90000"/>
              </a:lnSpc>
              <a:buFont typeface="Wingdings" pitchFamily="2" charset="2"/>
              <a:buChar char="Ø"/>
            </a:pPr>
            <a:r>
              <a:rPr lang="sk-SK" sz="2000" dirty="0" smtClean="0">
                <a:solidFill>
                  <a:schemeClr val="accent2"/>
                </a:solidFill>
              </a:rPr>
              <a:t>požiadavky projektu </a:t>
            </a:r>
            <a:r>
              <a:rPr lang="sk-SK" sz="2000" dirty="0" smtClean="0"/>
              <a:t>, koncepty, predpisy a obmedzenie zadania,</a:t>
            </a:r>
          </a:p>
          <a:p>
            <a:pPr marL="342900" marR="0" indent="-342900" algn="just" eaLnBrk="1" hangingPunct="1">
              <a:lnSpc>
                <a:spcPct val="90000"/>
              </a:lnSpc>
              <a:buFont typeface="Wingdings" pitchFamily="2" charset="2"/>
              <a:buChar char="Ø"/>
            </a:pPr>
            <a:r>
              <a:rPr lang="sk-SK" sz="2000" dirty="0" smtClean="0">
                <a:solidFill>
                  <a:schemeClr val="accent2"/>
                </a:solidFill>
              </a:rPr>
              <a:t>varianty organizačnej štruktúry </a:t>
            </a:r>
            <a:r>
              <a:rPr lang="sk-SK" sz="2000" dirty="0" smtClean="0"/>
              <a:t>– kombinácie, možnosti a spolužitie organizačných štruktúr</a:t>
            </a:r>
          </a:p>
          <a:p>
            <a:pPr marL="342900" marR="0" indent="-342900" algn="just" eaLnBrk="1" hangingPunct="1">
              <a:lnSpc>
                <a:spcPct val="90000"/>
              </a:lnSpc>
              <a:buFont typeface="Wingdings" pitchFamily="2" charset="2"/>
              <a:buChar char="Ø"/>
            </a:pPr>
            <a:r>
              <a:rPr lang="sk-SK" sz="2000" dirty="0" smtClean="0">
                <a:solidFill>
                  <a:schemeClr val="accent2"/>
                </a:solidFill>
              </a:rPr>
              <a:t>projektový tím – komunikácia a spolupráca členov projektového tímu</a:t>
            </a:r>
          </a:p>
          <a:p>
            <a:pPr marL="342900" marR="0" indent="-342900" algn="just" eaLnBrk="1" hangingPunct="1">
              <a:lnSpc>
                <a:spcPct val="90000"/>
              </a:lnSpc>
              <a:buFont typeface="Wingdings" pitchFamily="2" charset="2"/>
              <a:buChar char="Ø"/>
            </a:pPr>
            <a:r>
              <a:rPr lang="sk-SK" sz="2000" dirty="0" smtClean="0">
                <a:solidFill>
                  <a:schemeClr val="accent2"/>
                </a:solidFill>
              </a:rPr>
              <a:t>metodiky pre plánovanie</a:t>
            </a:r>
            <a:r>
              <a:rPr lang="sk-SK" sz="2000" dirty="0" smtClean="0">
                <a:solidFill>
                  <a:srgbClr val="FFFF00"/>
                </a:solidFill>
              </a:rPr>
              <a:t> </a:t>
            </a:r>
            <a:r>
              <a:rPr lang="sk-SK" sz="2000" dirty="0" smtClean="0"/>
              <a:t>projektu a ich aplikácie</a:t>
            </a:r>
          </a:p>
          <a:p>
            <a:pPr marL="342900" marR="0" indent="-342900" algn="just" eaLnBrk="1" hangingPunct="1">
              <a:lnSpc>
                <a:spcPct val="90000"/>
              </a:lnSpc>
              <a:buFont typeface="Wingdings" pitchFamily="2" charset="2"/>
              <a:buChar char="Ø"/>
            </a:pPr>
            <a:r>
              <a:rPr lang="sk-SK" sz="2000" dirty="0" smtClean="0">
                <a:solidFill>
                  <a:schemeClr val="accent2"/>
                </a:solidFill>
              </a:rPr>
              <a:t>príležitosti a riziká</a:t>
            </a:r>
            <a:r>
              <a:rPr lang="sk-SK" sz="2000" dirty="0" smtClean="0">
                <a:solidFill>
                  <a:srgbClr val="FFFF00"/>
                </a:solidFill>
              </a:rPr>
              <a:t>, </a:t>
            </a:r>
            <a:r>
              <a:rPr lang="sk-SK" sz="2000" dirty="0" smtClean="0"/>
              <a:t>štatistiky a hodnotenia vplyvov a dopadov, podklady </a:t>
            </a:r>
            <a:r>
              <a:rPr lang="sk-SK" sz="2000" dirty="0" smtClean="0">
                <a:solidFill>
                  <a:srgbClr val="FFFF00"/>
                </a:solidFill>
              </a:rPr>
              <a:t>pre </a:t>
            </a:r>
            <a:r>
              <a:rPr lang="sk-SK" sz="2000" dirty="0" smtClean="0">
                <a:solidFill>
                  <a:schemeClr val="accent2"/>
                </a:solidFill>
              </a:rPr>
              <a:t>preventívne opatrenia</a:t>
            </a:r>
          </a:p>
          <a:p>
            <a:pPr marL="342900" marR="0" indent="-342900" algn="just" eaLnBrk="1" hangingPunct="1">
              <a:lnSpc>
                <a:spcPct val="90000"/>
              </a:lnSpc>
              <a:buFont typeface="Wingdings" pitchFamily="2" charset="2"/>
              <a:buChar char="Ø"/>
            </a:pPr>
            <a:r>
              <a:rPr lang="sk-SK" sz="2000" dirty="0" smtClean="0">
                <a:solidFill>
                  <a:schemeClr val="accent2"/>
                </a:solidFill>
              </a:rPr>
              <a:t>projektová kontrola </a:t>
            </a:r>
            <a:r>
              <a:rPr lang="sk-SK" sz="2000" dirty="0" smtClean="0"/>
              <a:t>– </a:t>
            </a:r>
            <a:r>
              <a:rPr lang="sk-SK" sz="2000" dirty="0" err="1" smtClean="0"/>
              <a:t>proaktívne</a:t>
            </a:r>
            <a:r>
              <a:rPr lang="sk-SK" sz="2000" dirty="0" smtClean="0"/>
              <a:t> a reaktívne kontrolné systémy, metódy riadenia zmien,  aplikácia opravných opatrení</a:t>
            </a:r>
          </a:p>
          <a:p>
            <a:pPr marL="342900" marR="0" indent="-342900" algn="just" eaLnBrk="1" hangingPunct="1">
              <a:lnSpc>
                <a:spcPct val="90000"/>
              </a:lnSpc>
              <a:buFont typeface="Wingdings" pitchFamily="2" charset="2"/>
              <a:buChar char="Ø"/>
            </a:pPr>
            <a:r>
              <a:rPr lang="sk-SK" sz="2000" dirty="0" smtClean="0">
                <a:solidFill>
                  <a:schemeClr val="accent2"/>
                </a:solidFill>
              </a:rPr>
              <a:t>projektová prehľadnosť </a:t>
            </a:r>
            <a:r>
              <a:rPr lang="sk-SK" sz="2000" dirty="0" smtClean="0"/>
              <a:t>– priebežná kontrola  a informovanosť, včasná </a:t>
            </a:r>
            <a:r>
              <a:rPr lang="sk-SK" sz="2000" dirty="0" err="1" smtClean="0"/>
              <a:t>inciácia</a:t>
            </a:r>
            <a:r>
              <a:rPr lang="sk-SK" sz="2000" dirty="0" smtClean="0"/>
              <a:t> rokovaní o potrebe nasadenia opatrení</a:t>
            </a:r>
          </a:p>
          <a:p>
            <a:pPr marR="0" algn="just" eaLnBrk="1" hangingPunct="1">
              <a:lnSpc>
                <a:spcPct val="90000"/>
              </a:lnSpc>
              <a:buFontTx/>
              <a:buChar char="-"/>
            </a:pPr>
            <a:endParaRPr lang="sk-SK" sz="2200" dirty="0" smtClean="0"/>
          </a:p>
          <a:p>
            <a:pPr marR="0" algn="just" eaLnBrk="1" hangingPunct="1">
              <a:lnSpc>
                <a:spcPct val="9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26</a:t>
            </a:fld>
            <a:endParaRPr lang="sk-SK"/>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odnadpis 4"/>
          <p:cNvSpPr>
            <a:spLocks noGrp="1"/>
          </p:cNvSpPr>
          <p:nvPr>
            <p:ph type="subTitle" idx="1"/>
          </p:nvPr>
        </p:nvSpPr>
        <p:spPr>
          <a:xfrm>
            <a:off x="533400" y="1071563"/>
            <a:ext cx="8253413" cy="5357812"/>
          </a:xfrm>
        </p:spPr>
        <p:txBody>
          <a:bodyPr>
            <a:normAutofit/>
          </a:bodyPr>
          <a:lstStyle/>
          <a:p>
            <a:pPr marL="342900" marR="0" indent="-342900" algn="just" eaLnBrk="1" hangingPunct="1">
              <a:lnSpc>
                <a:spcPct val="90000"/>
              </a:lnSpc>
              <a:buFont typeface="Wingdings" pitchFamily="2" charset="2"/>
              <a:buChar char="Ø"/>
            </a:pPr>
            <a:r>
              <a:rPr lang="sk-SK" sz="2000" dirty="0" smtClean="0">
                <a:solidFill>
                  <a:schemeClr val="accent2"/>
                </a:solidFill>
              </a:rPr>
              <a:t>okamžitý stav projektu </a:t>
            </a:r>
            <a:r>
              <a:rPr lang="sk-SK" sz="2000" dirty="0" smtClean="0"/>
              <a:t>– komplex metód a postupov pre merania a kontrolu stavu projektu, hodnotenie odchýlok, meranie stavu rozpracovania projektu</a:t>
            </a:r>
          </a:p>
          <a:p>
            <a:pPr marL="342900" marR="0" indent="-342900" algn="just" eaLnBrk="1" hangingPunct="1">
              <a:lnSpc>
                <a:spcPct val="90000"/>
              </a:lnSpc>
              <a:buFont typeface="Wingdings" pitchFamily="2" charset="2"/>
              <a:buChar char="Ø"/>
            </a:pPr>
            <a:r>
              <a:rPr lang="sk-SK" sz="2000" dirty="0" smtClean="0">
                <a:solidFill>
                  <a:schemeClr val="accent2"/>
                </a:solidFill>
              </a:rPr>
              <a:t>opravné opatrenia, </a:t>
            </a:r>
            <a:r>
              <a:rPr lang="sk-SK" sz="2000" dirty="0" smtClean="0"/>
              <a:t>ktoré systémovo upravujú zistené odchýlky spolu </a:t>
            </a:r>
            <a:r>
              <a:rPr lang="sk-SK" sz="2000" dirty="0" smtClean="0">
                <a:solidFill>
                  <a:schemeClr val="accent2"/>
                </a:solidFill>
              </a:rPr>
              <a:t>s odstránením možnosti ich opätovného výskytu</a:t>
            </a:r>
          </a:p>
          <a:p>
            <a:pPr marL="342900" marR="0" indent="-342900" algn="just" eaLnBrk="1" hangingPunct="1">
              <a:lnSpc>
                <a:spcPct val="90000"/>
              </a:lnSpc>
              <a:buFont typeface="Wingdings" pitchFamily="2" charset="2"/>
              <a:buChar char="Ø"/>
            </a:pPr>
            <a:r>
              <a:rPr lang="sk-SK" sz="2000" dirty="0" smtClean="0">
                <a:solidFill>
                  <a:schemeClr val="accent2"/>
                </a:solidFill>
              </a:rPr>
              <a:t>manažérske štýly </a:t>
            </a:r>
            <a:r>
              <a:rPr lang="sk-SK" sz="2000" dirty="0" smtClean="0"/>
              <a:t>riadenia projektu a motivácie členov projektového tímu</a:t>
            </a:r>
          </a:p>
          <a:p>
            <a:pPr marL="342900" marR="0" indent="-342900" algn="just" eaLnBrk="1" hangingPunct="1">
              <a:lnSpc>
                <a:spcPct val="90000"/>
              </a:lnSpc>
              <a:buFont typeface="Wingdings" pitchFamily="2" charset="2"/>
              <a:buChar char="Ø"/>
            </a:pPr>
            <a:endParaRPr lang="sk-SK" sz="2000" dirty="0" smtClean="0"/>
          </a:p>
          <a:p>
            <a:pPr marL="342900" marR="0" indent="-342900" algn="just" eaLnBrk="1" hangingPunct="1">
              <a:lnSpc>
                <a:spcPct val="90000"/>
              </a:lnSpc>
              <a:buFont typeface="Wingdings" pitchFamily="2" charset="2"/>
              <a:buChar char="Ø"/>
            </a:pPr>
            <a:endParaRPr lang="sk-SK" sz="2400" dirty="0" smtClean="0">
              <a:solidFill>
                <a:schemeClr val="accent2"/>
              </a:solidFill>
            </a:endParaRPr>
          </a:p>
          <a:p>
            <a:pPr marR="0" algn="just" eaLnBrk="1" hangingPunct="1">
              <a:lnSpc>
                <a:spcPct val="90000"/>
              </a:lnSpc>
              <a:buFont typeface="Wingdings" pitchFamily="2" charset="2"/>
              <a:buChar char="Ø"/>
            </a:pPr>
            <a:r>
              <a:rPr lang="sk-SK" sz="2000" b="1" dirty="0" smtClean="0">
                <a:solidFill>
                  <a:schemeClr val="accent2"/>
                </a:solidFill>
              </a:rPr>
              <a:t> </a:t>
            </a:r>
            <a:r>
              <a:rPr lang="sk-SK" sz="2000" dirty="0" smtClean="0">
                <a:solidFill>
                  <a:schemeClr val="accent2"/>
                </a:solidFill>
              </a:rPr>
              <a:t>organizačný  záväzok, </a:t>
            </a:r>
            <a:r>
              <a:rPr lang="sk-SK" sz="2000" dirty="0" smtClean="0"/>
              <a:t>ktorý obsahuje:</a:t>
            </a:r>
          </a:p>
          <a:p>
            <a:pPr marR="0" algn="just" eaLnBrk="1" hangingPunct="1">
              <a:lnSpc>
                <a:spcPct val="90000"/>
              </a:lnSpc>
              <a:buFont typeface="Wingdings" pitchFamily="2" charset="2"/>
              <a:buChar char="Ø"/>
            </a:pPr>
            <a:r>
              <a:rPr lang="sk-SK" sz="2000" dirty="0" smtClean="0">
                <a:solidFill>
                  <a:schemeClr val="accent2"/>
                </a:solidFill>
              </a:rPr>
              <a:t> poverenie manažéra projektu riadením projektu</a:t>
            </a:r>
          </a:p>
          <a:p>
            <a:pPr marR="0" algn="just" eaLnBrk="1" hangingPunct="1">
              <a:lnSpc>
                <a:spcPct val="90000"/>
              </a:lnSpc>
              <a:buFont typeface="Wingdings" pitchFamily="2" charset="2"/>
              <a:buChar char="Ø"/>
            </a:pPr>
            <a:r>
              <a:rPr lang="sk-SK" sz="2000" dirty="0" smtClean="0">
                <a:solidFill>
                  <a:schemeClr val="accent2"/>
                </a:solidFill>
              </a:rPr>
              <a:t> podporu </a:t>
            </a:r>
            <a:r>
              <a:rPr lang="sk-SK" sz="2000" dirty="0" smtClean="0"/>
              <a:t>založenú na organizačnej kultúre</a:t>
            </a:r>
          </a:p>
          <a:p>
            <a:pPr marR="0" algn="just" eaLnBrk="1" hangingPunct="1">
              <a:lnSpc>
                <a:spcPct val="90000"/>
              </a:lnSpc>
              <a:buFont typeface="Wingdings" pitchFamily="2" charset="2"/>
              <a:buChar char="Ø"/>
            </a:pPr>
            <a:r>
              <a:rPr lang="sk-SK" sz="2000" dirty="0" smtClean="0">
                <a:solidFill>
                  <a:schemeClr val="accent2"/>
                </a:solidFill>
              </a:rPr>
              <a:t> finančné </a:t>
            </a:r>
            <a:r>
              <a:rPr lang="sk-SK" sz="2000" dirty="0" smtClean="0"/>
              <a:t>a iné zdroje vyhradené pre realizáciu projektu</a:t>
            </a:r>
          </a:p>
          <a:p>
            <a:pPr marR="0" algn="just" eaLnBrk="1" hangingPunct="1">
              <a:lnSpc>
                <a:spcPct val="90000"/>
              </a:lnSpc>
              <a:buFont typeface="Wingdings" pitchFamily="2" charset="2"/>
              <a:buChar char="Ø"/>
            </a:pPr>
            <a:r>
              <a:rPr lang="sk-SK" sz="2000" dirty="0" smtClean="0"/>
              <a:t> zodpovedajúca </a:t>
            </a:r>
            <a:r>
              <a:rPr lang="sk-SK" sz="2000" dirty="0" smtClean="0">
                <a:solidFill>
                  <a:schemeClr val="accent2"/>
                </a:solidFill>
              </a:rPr>
              <a:t>technológia a metodológia</a:t>
            </a:r>
          </a:p>
          <a:p>
            <a:pPr marR="0" algn="just" eaLnBrk="1" hangingPunct="1">
              <a:lnSpc>
                <a:spcPct val="9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27</a:t>
            </a:fld>
            <a:endParaRPr lang="sk-SK"/>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28596" y="1000108"/>
            <a:ext cx="7851648" cy="1357322"/>
          </a:xfrm>
          <a:ln>
            <a:miter lim="800000"/>
            <a:headEnd/>
            <a:tailEnd/>
          </a:ln>
          <a:extLst/>
        </p:spPr>
        <p:txBody>
          <a:bodyPr>
            <a:normAutofit/>
          </a:bodyPr>
          <a:lstStyle/>
          <a:p>
            <a:pPr algn="l" eaLnBrk="1" fontAlgn="auto" hangingPunct="1">
              <a:spcAft>
                <a:spcPts val="0"/>
              </a:spcAft>
              <a:defRPr/>
            </a:pPr>
            <a:r>
              <a:rPr lang="sk-SK" sz="3600" dirty="0" smtClean="0">
                <a:solidFill>
                  <a:schemeClr val="tx1"/>
                </a:solidFill>
              </a:rPr>
              <a:t>Organizácia projektu</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26627" name="Podnadpis 4"/>
          <p:cNvSpPr>
            <a:spLocks noGrp="1"/>
          </p:cNvSpPr>
          <p:nvPr>
            <p:ph type="subTitle" idx="1"/>
          </p:nvPr>
        </p:nvSpPr>
        <p:spPr>
          <a:xfrm>
            <a:off x="428625" y="2071688"/>
            <a:ext cx="8358188" cy="3714750"/>
          </a:xfrm>
        </p:spPr>
        <p:txBody>
          <a:bodyPr/>
          <a:lstStyle/>
          <a:p>
            <a:pPr marR="0" algn="just" eaLnBrk="1" hangingPunct="1">
              <a:lnSpc>
                <a:spcPct val="90000"/>
              </a:lnSpc>
            </a:pPr>
            <a:r>
              <a:rPr lang="sk-SK" sz="2000" dirty="0" smtClean="0"/>
              <a:t>Cieľom organizácie projektu je zvládnutie úloh spojených s uskutočnením projektu.</a:t>
            </a:r>
          </a:p>
          <a:p>
            <a:pPr marR="0" algn="just" eaLnBrk="1" hangingPunct="1">
              <a:lnSpc>
                <a:spcPct val="90000"/>
              </a:lnSpc>
            </a:pPr>
            <a:endParaRPr lang="sk-SK" sz="2000" dirty="0" smtClean="0"/>
          </a:p>
          <a:p>
            <a:pPr marR="0" algn="just" eaLnBrk="1" hangingPunct="1">
              <a:lnSpc>
                <a:spcPct val="90000"/>
              </a:lnSpc>
            </a:pPr>
            <a:r>
              <a:rPr lang="sk-SK" sz="2000" dirty="0" smtClean="0"/>
              <a:t>Podmienkou riadenia projektov je vytvorenie špeciálnej štruktúry t.j. vytvorenie</a:t>
            </a:r>
            <a:r>
              <a:rPr lang="sk-SK" sz="2000" dirty="0" smtClean="0">
                <a:solidFill>
                  <a:srgbClr val="FFFF00"/>
                </a:solidFill>
              </a:rPr>
              <a:t> </a:t>
            </a:r>
            <a:r>
              <a:rPr lang="sk-SK" sz="2000" dirty="0" smtClean="0">
                <a:solidFill>
                  <a:schemeClr val="accent2"/>
                </a:solidFill>
              </a:rPr>
              <a:t>projektovej organizácie </a:t>
            </a:r>
            <a:r>
              <a:rPr lang="sk-SK" sz="2000" dirty="0" smtClean="0"/>
              <a:t>resp. organizačnej štruktúry. Základným prvkom organizácie projektu sú problémovo orientované skupiny s priradenými úlohami s presne vymedzenou kompetenciou a zodpovednosťou.</a:t>
            </a:r>
          </a:p>
          <a:p>
            <a:pPr marR="0" algn="just" eaLnBrk="1" hangingPunct="1">
              <a:lnSpc>
                <a:spcPct val="90000"/>
              </a:lnSpc>
            </a:pP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28</a:t>
            </a:fld>
            <a:endParaRPr lang="sk-SK"/>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642918"/>
            <a:ext cx="7851648" cy="1357322"/>
          </a:xfrm>
          <a:ln>
            <a:miter lim="800000"/>
            <a:headEnd/>
            <a:tailEnd/>
          </a:ln>
          <a:extLst/>
        </p:spPr>
        <p:txBody>
          <a:bodyPr>
            <a:normAutofit/>
          </a:bodyPr>
          <a:lstStyle/>
          <a:p>
            <a:pPr algn="l" eaLnBrk="1" fontAlgn="auto" hangingPunct="1">
              <a:spcAft>
                <a:spcPts val="0"/>
              </a:spcAft>
              <a:defRPr/>
            </a:pPr>
            <a:r>
              <a:rPr lang="sk-SK" sz="3600" dirty="0" smtClean="0">
                <a:solidFill>
                  <a:schemeClr val="tx1"/>
                </a:solidFill>
              </a:rPr>
              <a:t>Záujmové skupiny a ich vzťahy</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27651" name="Podnadpis 4"/>
          <p:cNvSpPr>
            <a:spLocks noGrp="1"/>
          </p:cNvSpPr>
          <p:nvPr>
            <p:ph type="subTitle" idx="1"/>
          </p:nvPr>
        </p:nvSpPr>
        <p:spPr>
          <a:xfrm>
            <a:off x="500063" y="1714500"/>
            <a:ext cx="8358187" cy="4786313"/>
          </a:xfrm>
        </p:spPr>
        <p:txBody>
          <a:bodyPr/>
          <a:lstStyle/>
          <a:p>
            <a:pPr marR="0" algn="just" eaLnBrk="1" hangingPunct="1">
              <a:lnSpc>
                <a:spcPct val="80000"/>
              </a:lnSpc>
            </a:pPr>
            <a:r>
              <a:rPr lang="sk-SK" sz="2000" dirty="0" smtClean="0"/>
              <a:t>Majú záujem na uskutočnení projekt</a:t>
            </a:r>
          </a:p>
          <a:p>
            <a:pPr marR="0" algn="just" eaLnBrk="1" hangingPunct="1">
              <a:lnSpc>
                <a:spcPct val="80000"/>
              </a:lnSpc>
            </a:pPr>
            <a:r>
              <a:rPr lang="sk-SK" sz="2000" b="1" dirty="0" smtClean="0">
                <a:solidFill>
                  <a:schemeClr val="accent2"/>
                </a:solidFill>
              </a:rPr>
              <a:t>Záujmové skupiny  </a:t>
            </a:r>
            <a:r>
              <a:rPr lang="sk-SK" sz="2000" dirty="0" smtClean="0"/>
              <a:t>projektu sú jednotlivci a organizácie, ktoré sú aktívne zapojené do     realizácie projektu alebo ich záujmy môžu ovplyvniť priebeh a výsledok projektu.</a:t>
            </a:r>
          </a:p>
          <a:p>
            <a:pPr marR="0" algn="just" eaLnBrk="1" hangingPunct="1">
              <a:lnSpc>
                <a:spcPct val="80000"/>
              </a:lnSpc>
            </a:pPr>
            <a:r>
              <a:rPr lang="sk-SK" sz="2000" b="1" dirty="0" smtClean="0">
                <a:solidFill>
                  <a:schemeClr val="accent2"/>
                </a:solidFill>
              </a:rPr>
              <a:t>Záujmové skupiny  projektu triedia </a:t>
            </a:r>
            <a:r>
              <a:rPr lang="sk-SK" sz="2000" dirty="0" smtClean="0"/>
              <a:t>jednotlivých interných účastníkov projektu alebo jednotlivcov a skupiny z vonkajšieho prostredia  so vzťahom k projektu </a:t>
            </a:r>
            <a:r>
              <a:rPr lang="sk-SK" sz="2000" dirty="0" smtClean="0">
                <a:solidFill>
                  <a:schemeClr val="accent2"/>
                </a:solidFill>
              </a:rPr>
              <a:t>podľa rozloženia ich individuálnych  alebo skupinových cieľov. </a:t>
            </a:r>
            <a:r>
              <a:rPr lang="sk-SK" sz="2000" dirty="0" smtClean="0"/>
              <a:t>Identifikácia záujmových skupín projektu je jednou z prvých úloh spojených s prípravou a plánovaním projektu.</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chemeClr val="accent2"/>
                </a:solidFill>
              </a:rPr>
              <a:t>Záujmové skupiny  projektu  </a:t>
            </a:r>
            <a:r>
              <a:rPr lang="sk-SK" sz="2000" dirty="0" smtClean="0"/>
              <a:t>(</a:t>
            </a:r>
            <a:r>
              <a:rPr lang="sk-SK" sz="2000" dirty="0" err="1" smtClean="0"/>
              <a:t>stakeholders</a:t>
            </a:r>
            <a:r>
              <a:rPr lang="sk-SK" sz="2000" dirty="0" smtClean="0"/>
              <a:t>) predstavujú rovnako jednotlivé osoby alebo skupiny, ktoré majú </a:t>
            </a:r>
            <a:r>
              <a:rPr lang="sk-SK" sz="2000" dirty="0" smtClean="0">
                <a:solidFill>
                  <a:schemeClr val="accent2"/>
                </a:solidFill>
              </a:rPr>
              <a:t>rôznu úroveň zodpovednosti a rozhodovacej kompetencie </a:t>
            </a:r>
            <a:r>
              <a:rPr lang="sk-SK" sz="2000" dirty="0" smtClean="0"/>
              <a:t>vzhľadom ku konkrétnemu projektu. </a:t>
            </a:r>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29</a:t>
            </a:fld>
            <a:endParaRPr lang="sk-S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odnadpis 4"/>
          <p:cNvSpPr>
            <a:spLocks noGrp="1"/>
          </p:cNvSpPr>
          <p:nvPr>
            <p:ph type="subTitle" idx="1"/>
          </p:nvPr>
        </p:nvSpPr>
        <p:spPr>
          <a:xfrm>
            <a:off x="323528" y="332657"/>
            <a:ext cx="8534722" cy="5953844"/>
          </a:xfrm>
        </p:spPr>
        <p:txBody>
          <a:bodyPr/>
          <a:lstStyle/>
          <a:p>
            <a:pPr marR="0" algn="just" eaLnBrk="1" hangingPunct="1"/>
            <a:r>
              <a:rPr lang="sk-SK" sz="2000" b="1" dirty="0" smtClean="0">
                <a:solidFill>
                  <a:srgbClr val="FFC000"/>
                </a:solidFill>
              </a:rPr>
              <a:t>Projek</a:t>
            </a:r>
            <a:r>
              <a:rPr lang="sk-SK" sz="2000" dirty="0" smtClean="0">
                <a:solidFill>
                  <a:srgbClr val="FFC000"/>
                </a:solidFill>
              </a:rPr>
              <a:t>t</a:t>
            </a:r>
            <a:r>
              <a:rPr lang="sk-SK" sz="2000" b="1" dirty="0" smtClean="0"/>
              <a:t>- </a:t>
            </a:r>
            <a:r>
              <a:rPr lang="sk-SK" sz="2000" dirty="0" smtClean="0"/>
              <a:t>v slovenčine dva významy:</a:t>
            </a:r>
          </a:p>
          <a:p>
            <a:pPr marR="0" algn="just" eaLnBrk="1" hangingPunct="1"/>
            <a:r>
              <a:rPr lang="sk-SK" sz="2000" dirty="0" smtClean="0"/>
              <a:t> 	</a:t>
            </a:r>
          </a:p>
          <a:p>
            <a:pPr marR="0" algn="just" eaLnBrk="1" hangingPunct="1"/>
            <a:r>
              <a:rPr lang="sk-SK" sz="2000" dirty="0" smtClean="0"/>
              <a:t>	1.všeobecný</a:t>
            </a:r>
          </a:p>
          <a:p>
            <a:pPr marR="0" algn="just" eaLnBrk="1" hangingPunct="1"/>
            <a:r>
              <a:rPr lang="sk-SK" sz="2000" dirty="0" smtClean="0"/>
              <a:t> 	2.stavebný /výkresy/- projektovanie     </a:t>
            </a:r>
          </a:p>
          <a:p>
            <a:pPr marR="0" algn="just" eaLnBrk="1" hangingPunct="1"/>
            <a:r>
              <a:rPr lang="sk-SK" sz="2000" b="1" dirty="0" smtClean="0"/>
              <a:t> </a:t>
            </a:r>
          </a:p>
          <a:p>
            <a:pPr marR="0" algn="just" eaLnBrk="1" hangingPunct="1"/>
            <a:endParaRPr lang="sk-SK" sz="2000" dirty="0" smtClean="0"/>
          </a:p>
          <a:p>
            <a:pPr marR="0" algn="just" eaLnBrk="1" hangingPunct="1"/>
            <a:r>
              <a:rPr lang="sk-SK" sz="2000" b="1" dirty="0" smtClean="0">
                <a:solidFill>
                  <a:srgbClr val="FFC000"/>
                </a:solidFill>
              </a:rPr>
              <a:t>Project</a:t>
            </a:r>
            <a:r>
              <a:rPr lang="sk-SK" sz="2000" b="1" dirty="0" smtClean="0"/>
              <a:t>	- </a:t>
            </a:r>
            <a:r>
              <a:rPr lang="sk-SK" sz="2000" dirty="0" smtClean="0"/>
              <a:t>riadenie</a:t>
            </a:r>
          </a:p>
          <a:p>
            <a:pPr marR="0" algn="just" eaLnBrk="1" hangingPunct="1"/>
            <a:endParaRPr lang="sk-SK" sz="2000" dirty="0" smtClean="0">
              <a:solidFill>
                <a:srgbClr val="FFC000"/>
              </a:solidFill>
            </a:endParaRPr>
          </a:p>
          <a:p>
            <a:pPr marR="0" algn="just" eaLnBrk="1" hangingPunct="1"/>
            <a:r>
              <a:rPr lang="sk-SK" sz="2000" b="1" dirty="0" err="1" smtClean="0">
                <a:solidFill>
                  <a:srgbClr val="FFC000"/>
                </a:solidFill>
              </a:rPr>
              <a:t>Design</a:t>
            </a:r>
            <a:r>
              <a:rPr lang="sk-SK" sz="2000" b="1" dirty="0" smtClean="0">
                <a:solidFill>
                  <a:srgbClr val="FFC000"/>
                </a:solidFill>
              </a:rPr>
              <a:t>	</a:t>
            </a:r>
            <a:r>
              <a:rPr lang="sk-SK" sz="2000" b="1" dirty="0" smtClean="0"/>
              <a:t>- </a:t>
            </a:r>
            <a:r>
              <a:rPr lang="sk-SK" sz="2000" dirty="0" smtClean="0"/>
              <a:t>projekt /stavebný/</a:t>
            </a:r>
          </a:p>
          <a:p>
            <a:pPr marR="0" algn="just" eaLnBrk="1" hangingPunct="1"/>
            <a:r>
              <a:rPr lang="sk-SK" sz="2000" dirty="0" smtClean="0"/>
              <a:t> </a:t>
            </a:r>
            <a:endParaRPr lang="sk-SK" sz="2000" dirty="0" smtClean="0">
              <a:solidFill>
                <a:srgbClr val="FFC000"/>
              </a:solidFill>
            </a:endParaRPr>
          </a:p>
          <a:p>
            <a:pPr marR="0" algn="just" eaLnBrk="1" hangingPunct="1"/>
            <a:r>
              <a:rPr lang="sk-SK" sz="2000" b="1" dirty="0" smtClean="0">
                <a:solidFill>
                  <a:srgbClr val="FFC000"/>
                </a:solidFill>
              </a:rPr>
              <a:t>Projekt stavby /</a:t>
            </a:r>
            <a:r>
              <a:rPr lang="sk-SK" sz="2000" b="1" dirty="0" err="1" smtClean="0">
                <a:solidFill>
                  <a:srgbClr val="FFC000"/>
                </a:solidFill>
              </a:rPr>
              <a:t>Design</a:t>
            </a:r>
            <a:r>
              <a:rPr lang="sk-SK" sz="2000" b="1" dirty="0" smtClean="0">
                <a:solidFill>
                  <a:srgbClr val="FFC000"/>
                </a:solidFill>
              </a:rPr>
              <a:t>/:</a:t>
            </a:r>
            <a:r>
              <a:rPr lang="sk-SK" sz="2000" dirty="0" smtClean="0">
                <a:solidFill>
                  <a:srgbClr val="FFC000"/>
                </a:solidFill>
              </a:rPr>
              <a:t> </a:t>
            </a:r>
            <a:r>
              <a:rPr lang="sk-SK" sz="2000" dirty="0" smtClean="0"/>
              <a:t>architektonické, technické, ekonomické, ekologické riešenie stavby vrátane nárokov a podmienok na uskutočnenie stavby.</a:t>
            </a:r>
          </a:p>
          <a:p>
            <a:pPr marR="0" algn="just" eaLnBrk="1" hangingPunct="1"/>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a:t>
            </a:fld>
            <a:endParaRPr lang="sk-S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textu 2"/>
          <p:cNvSpPr>
            <a:spLocks noGrp="1"/>
          </p:cNvSpPr>
          <p:nvPr>
            <p:ph type="body" idx="1"/>
          </p:nvPr>
        </p:nvSpPr>
        <p:spPr/>
        <p:txBody>
          <a:bodyPr/>
          <a:lstStyle/>
          <a:p>
            <a:endParaRPr lang="sk-SK"/>
          </a:p>
        </p:txBody>
      </p:sp>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30</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9" y="620688"/>
            <a:ext cx="9107942" cy="5256584"/>
          </a:xfrm>
          <a:prstGeom prst="rect">
            <a:avLst/>
          </a:prstGeom>
        </p:spPr>
      </p:pic>
    </p:spTree>
    <p:extLst>
      <p:ext uri="{BB962C8B-B14F-4D97-AF65-F5344CB8AC3E}">
        <p14:creationId xmlns:p14="http://schemas.microsoft.com/office/powerpoint/2010/main" val="368834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odnadpis 4"/>
          <p:cNvSpPr>
            <a:spLocks noGrp="1"/>
          </p:cNvSpPr>
          <p:nvPr>
            <p:ph type="subTitle" idx="1"/>
          </p:nvPr>
        </p:nvSpPr>
        <p:spPr>
          <a:xfrm>
            <a:off x="285720" y="428604"/>
            <a:ext cx="8501062" cy="3357586"/>
          </a:xfrm>
        </p:spPr>
        <p:txBody>
          <a:bodyPr>
            <a:normAutofit lnSpcReduction="10000"/>
          </a:bodyPr>
          <a:lstStyle/>
          <a:p>
            <a:pPr marR="0" algn="just" eaLnBrk="1" hangingPunct="1">
              <a:lnSpc>
                <a:spcPct val="80000"/>
              </a:lnSpc>
            </a:pPr>
            <a:r>
              <a:rPr lang="sk-SK" sz="3600" dirty="0">
                <a:effectLst>
                  <a:outerShdw blurRad="38100" dist="38100" dir="2700000" algn="tl">
                    <a:srgbClr val="000000">
                      <a:alpha val="43137"/>
                    </a:srgbClr>
                  </a:outerShdw>
                </a:effectLst>
                <a:latin typeface="+mj-lt"/>
              </a:rPr>
              <a:t> </a:t>
            </a:r>
            <a:r>
              <a:rPr lang="sk-SK" sz="3600" dirty="0" smtClean="0">
                <a:effectLst>
                  <a:outerShdw blurRad="38100" dist="38100" dir="2700000" algn="tl">
                    <a:srgbClr val="000000">
                      <a:alpha val="43137"/>
                    </a:srgbClr>
                  </a:outerShdw>
                </a:effectLst>
                <a:latin typeface="+mj-lt"/>
              </a:rPr>
              <a:t>Investor projektu</a:t>
            </a:r>
          </a:p>
          <a:p>
            <a:pPr marR="0" algn="just" eaLnBrk="1" hangingPunct="1">
              <a:lnSpc>
                <a:spcPct val="80000"/>
              </a:lnSpc>
            </a:pPr>
            <a:endParaRPr lang="sk-SK" sz="2400" b="1" dirty="0" smtClean="0"/>
          </a:p>
          <a:p>
            <a:pPr marR="0" algn="just" eaLnBrk="1" hangingPunct="1">
              <a:lnSpc>
                <a:spcPct val="80000"/>
              </a:lnSpc>
            </a:pPr>
            <a:r>
              <a:rPr lang="sk-SK" sz="2000" dirty="0" smtClean="0"/>
              <a:t>Spoločnosť alebo jej časť, ktorá je </a:t>
            </a:r>
            <a:r>
              <a:rPr lang="sk-SK" sz="2000" b="1" dirty="0" smtClean="0">
                <a:solidFill>
                  <a:schemeClr val="accent2"/>
                </a:solidFill>
              </a:rPr>
              <a:t>zadávateľom</a:t>
            </a:r>
            <a:r>
              <a:rPr lang="sk-SK" sz="2000" dirty="0" smtClean="0"/>
              <a:t> projektu a ktorej budú výsledky projektu slúžiť na naplnenie určitého strategického zámeru alebo zmeny.</a:t>
            </a:r>
          </a:p>
          <a:p>
            <a:pPr marR="0" algn="just" eaLnBrk="1" hangingPunct="1">
              <a:lnSpc>
                <a:spcPct val="80000"/>
              </a:lnSpc>
            </a:pPr>
            <a:r>
              <a:rPr lang="sk-SK" sz="2000" dirty="0" smtClean="0"/>
              <a:t> </a:t>
            </a:r>
          </a:p>
          <a:p>
            <a:pPr marR="0" algn="just" eaLnBrk="1" hangingPunct="1">
              <a:lnSpc>
                <a:spcPct val="80000"/>
              </a:lnSpc>
            </a:pPr>
            <a:r>
              <a:rPr lang="sk-SK" sz="2000" dirty="0" smtClean="0"/>
              <a:t>Každý projekt má svojho investora</a:t>
            </a:r>
            <a:r>
              <a:rPr lang="sk-SK" sz="2000" dirty="0" smtClean="0">
                <a:solidFill>
                  <a:srgbClr val="FFFF00"/>
                </a:solidFill>
              </a:rPr>
              <a:t>, </a:t>
            </a:r>
            <a:r>
              <a:rPr lang="sk-SK" sz="2000" dirty="0" smtClean="0"/>
              <a:t>ktorý má záujem na realizácii  projektu a je jeho  zadávateľom – ide spravidla o budúceho užívateľa výstupov produktu projektu alebo o investora, pre ktorého znamená realizácia projektu zvýšenie potenciálnej úspešnosti na trhu prostredníctvom nového produktu alebo služby, ktorá je predmetom projektu.</a:t>
            </a:r>
          </a:p>
          <a:p>
            <a:pPr marR="0" algn="just" eaLnBrk="1" hangingPunct="1">
              <a:lnSpc>
                <a:spcPct val="80000"/>
              </a:lnSpc>
            </a:pP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31</a:t>
            </a:fld>
            <a:endParaRPr lang="sk-SK"/>
          </a:p>
        </p:txBody>
      </p:sp>
      <p:sp>
        <p:nvSpPr>
          <p:cNvPr id="28677" name="Podnadpis 4"/>
          <p:cNvSpPr txBox="1">
            <a:spLocks/>
          </p:cNvSpPr>
          <p:nvPr/>
        </p:nvSpPr>
        <p:spPr bwMode="auto">
          <a:xfrm>
            <a:off x="285720" y="3786190"/>
            <a:ext cx="8463855"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spcBef>
                <a:spcPct val="20000"/>
              </a:spcBef>
              <a:buClr>
                <a:srgbClr val="0BD0D9"/>
              </a:buClr>
              <a:buSzPct val="95000"/>
              <a:buFont typeface="Wingdings 2" pitchFamily="18" charset="2"/>
              <a:buNone/>
            </a:pPr>
            <a:r>
              <a:rPr lang="sk-SK" sz="3600" dirty="0" smtClean="0">
                <a:effectLst>
                  <a:outerShdw blurRad="38100" dist="38100" dir="2700000" algn="tl">
                    <a:srgbClr val="000000">
                      <a:alpha val="43137"/>
                    </a:srgbClr>
                  </a:outerShdw>
                </a:effectLst>
                <a:latin typeface="+mj-lt"/>
              </a:rPr>
              <a:t>Manažér projektu /</a:t>
            </a:r>
            <a:r>
              <a:rPr lang="sk-SK" sz="3600" dirty="0" err="1" smtClean="0">
                <a:effectLst>
                  <a:outerShdw blurRad="38100" dist="38100" dir="2700000" algn="tl">
                    <a:srgbClr val="000000">
                      <a:alpha val="43137"/>
                    </a:srgbClr>
                  </a:outerShdw>
                </a:effectLst>
                <a:latin typeface="+mj-lt"/>
              </a:rPr>
              <a:t>Consultant</a:t>
            </a:r>
            <a:r>
              <a:rPr lang="sk-SK" sz="3600" dirty="0" smtClean="0">
                <a:effectLst>
                  <a:outerShdw blurRad="38100" dist="38100" dir="2700000" algn="tl">
                    <a:srgbClr val="000000">
                      <a:alpha val="43137"/>
                    </a:srgbClr>
                  </a:outerShdw>
                </a:effectLst>
                <a:latin typeface="+mj-lt"/>
              </a:rPr>
              <a:t>/</a:t>
            </a:r>
          </a:p>
          <a:p>
            <a:pPr algn="just" eaLnBrk="1" hangingPunct="1">
              <a:lnSpc>
                <a:spcPct val="80000"/>
              </a:lnSpc>
              <a:spcBef>
                <a:spcPct val="20000"/>
              </a:spcBef>
              <a:buClr>
                <a:srgbClr val="0BD0D9"/>
              </a:buClr>
              <a:buSzPct val="95000"/>
              <a:buFont typeface="Wingdings 2" pitchFamily="18" charset="2"/>
              <a:buNone/>
            </a:pPr>
            <a:endParaRPr lang="sk-SK" sz="2400" dirty="0" smtClean="0">
              <a:latin typeface="+mn-lt"/>
            </a:endParaRPr>
          </a:p>
          <a:p>
            <a:pPr algn="just" eaLnBrk="1" hangingPunct="1">
              <a:lnSpc>
                <a:spcPct val="80000"/>
              </a:lnSpc>
              <a:spcBef>
                <a:spcPct val="20000"/>
              </a:spcBef>
              <a:buClr>
                <a:srgbClr val="0BD0D9"/>
              </a:buClr>
              <a:buSzPct val="95000"/>
              <a:buFont typeface="Wingdings 2" pitchFamily="18" charset="2"/>
              <a:buNone/>
            </a:pPr>
            <a:r>
              <a:rPr lang="sk-SK" sz="2000" dirty="0" smtClean="0">
                <a:latin typeface="Constantia" pitchFamily="18" charset="0"/>
              </a:rPr>
              <a:t>Je </a:t>
            </a:r>
            <a:r>
              <a:rPr lang="sk-SK" sz="2000" b="1" dirty="0">
                <a:solidFill>
                  <a:schemeClr val="accent2"/>
                </a:solidFill>
                <a:latin typeface="Constantia" pitchFamily="18" charset="0"/>
              </a:rPr>
              <a:t>kľúčovou osobou </a:t>
            </a:r>
            <a:r>
              <a:rPr lang="sk-SK" sz="2000" dirty="0">
                <a:latin typeface="Constantia" pitchFamily="18" charset="0"/>
              </a:rPr>
              <a:t>v skupine </a:t>
            </a:r>
            <a:r>
              <a:rPr lang="sk-SK" sz="2000" dirty="0" smtClean="0">
                <a:latin typeface="Constantia" pitchFamily="18" charset="0"/>
              </a:rPr>
              <a:t>investora </a:t>
            </a:r>
            <a:r>
              <a:rPr lang="sk-SK" sz="2000" dirty="0">
                <a:latin typeface="Constantia" pitchFamily="18" charset="0"/>
              </a:rPr>
              <a:t>projektu,  je formálnym nositeľom  </a:t>
            </a:r>
            <a:r>
              <a:rPr lang="sk-SK" sz="2000" b="1" dirty="0">
                <a:solidFill>
                  <a:schemeClr val="accent2"/>
                </a:solidFill>
                <a:latin typeface="Constantia" pitchFamily="18" charset="0"/>
              </a:rPr>
              <a:t>najvyšších rozhodovacích  kompetencií  </a:t>
            </a:r>
            <a:r>
              <a:rPr lang="sk-SK" sz="2000" dirty="0">
                <a:latin typeface="Constantia" pitchFamily="18" charset="0"/>
              </a:rPr>
              <a:t>v projekte. Je v podstate manažérom </a:t>
            </a:r>
            <a:r>
              <a:rPr lang="sk-SK" sz="2000" dirty="0" smtClean="0">
                <a:latin typeface="Constantia" pitchFamily="18" charset="0"/>
              </a:rPr>
              <a:t>investora </a:t>
            </a:r>
            <a:r>
              <a:rPr lang="sk-SK" sz="2000" dirty="0">
                <a:latin typeface="Constantia" pitchFamily="18" charset="0"/>
              </a:rPr>
              <a:t>projektu, ktorý má dostatočnú autoritu v rozhodovaní o fundamentálnych aspektoch projektu – predmete projektu, rozpočte a časovom rámci projektu.</a:t>
            </a:r>
          </a:p>
          <a:p>
            <a:pPr algn="just" eaLnBrk="1" hangingPunct="1">
              <a:lnSpc>
                <a:spcPct val="80000"/>
              </a:lnSpc>
              <a:spcBef>
                <a:spcPct val="20000"/>
              </a:spcBef>
              <a:buClr>
                <a:srgbClr val="0BD0D9"/>
              </a:buClr>
              <a:buSzPct val="95000"/>
              <a:buFont typeface="Wingdings 2" pitchFamily="18" charset="2"/>
              <a:buNone/>
            </a:pPr>
            <a:r>
              <a:rPr lang="sk-SK" sz="2000" dirty="0">
                <a:latin typeface="Constantia" pitchFamily="18" charset="0"/>
              </a:rPr>
              <a:t> </a:t>
            </a:r>
          </a:p>
          <a:p>
            <a:pPr algn="just" eaLnBrk="1" hangingPunct="1">
              <a:lnSpc>
                <a:spcPct val="80000"/>
              </a:lnSpc>
              <a:spcBef>
                <a:spcPct val="20000"/>
              </a:spcBef>
              <a:buClr>
                <a:srgbClr val="0BD0D9"/>
              </a:buClr>
              <a:buSzPct val="95000"/>
              <a:buFont typeface="Wingdings 2" pitchFamily="18" charset="2"/>
              <a:buNone/>
            </a:pPr>
            <a:endParaRPr lang="sk-SK" sz="2000" dirty="0">
              <a:latin typeface="Constant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Podnadpis 4"/>
          <p:cNvSpPr>
            <a:spLocks noGrp="1"/>
          </p:cNvSpPr>
          <p:nvPr>
            <p:ph type="subTitle" idx="1"/>
          </p:nvPr>
        </p:nvSpPr>
        <p:spPr>
          <a:xfrm>
            <a:off x="357158" y="500042"/>
            <a:ext cx="8501122" cy="6215106"/>
          </a:xfrm>
        </p:spPr>
        <p:txBody>
          <a:bodyPr>
            <a:normAutofit fontScale="92500" lnSpcReduction="10000"/>
          </a:bodyPr>
          <a:lstStyle/>
          <a:p>
            <a:pPr marR="0" algn="l" eaLnBrk="1" hangingPunct="1">
              <a:lnSpc>
                <a:spcPct val="80000"/>
              </a:lnSpc>
            </a:pPr>
            <a:r>
              <a:rPr lang="sk-SK" sz="3600" dirty="0" smtClean="0">
                <a:effectLst>
                  <a:outerShdw blurRad="38100" dist="38100" dir="2700000" algn="tl">
                    <a:srgbClr val="000000">
                      <a:alpha val="43137"/>
                    </a:srgbClr>
                  </a:outerShdw>
                </a:effectLst>
                <a:latin typeface="+mj-lt"/>
              </a:rPr>
              <a:t>Dodávateľ/realizátor/projektu</a:t>
            </a:r>
            <a:r>
              <a:rPr lang="sk-SK" sz="2800" dirty="0" smtClean="0"/>
              <a:t/>
            </a:r>
            <a:br>
              <a:rPr lang="sk-SK" sz="2800" dirty="0" smtClean="0"/>
            </a:br>
            <a:r>
              <a:rPr lang="sk-SK" sz="2000" dirty="0" smtClean="0"/>
              <a:t/>
            </a:r>
            <a:br>
              <a:rPr lang="sk-SK" sz="2000" dirty="0" smtClean="0"/>
            </a:br>
            <a:r>
              <a:rPr lang="sk-SK" sz="2000" dirty="0" smtClean="0"/>
              <a:t>Spoločnosť alebo jej časť, ktorá na základe kontraktu so zadávateľom projektu  </a:t>
            </a:r>
          </a:p>
          <a:p>
            <a:pPr marR="0" algn="just" eaLnBrk="1" hangingPunct="1">
              <a:lnSpc>
                <a:spcPct val="80000"/>
              </a:lnSpc>
            </a:pPr>
            <a:r>
              <a:rPr lang="sk-SK" sz="2000" dirty="0" smtClean="0"/>
              <a:t>poskytuje realizačné zdroje a </a:t>
            </a:r>
            <a:r>
              <a:rPr lang="sk-SK" sz="2000" dirty="0" err="1" smtClean="0"/>
              <a:t>know-how</a:t>
            </a:r>
            <a:r>
              <a:rPr lang="sk-SK" sz="2000" dirty="0" smtClean="0"/>
              <a:t> potrebné k dosiahnutiu požadovaného výsledku projektu.</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chemeClr val="accent2"/>
                </a:solidFill>
              </a:rPr>
              <a:t>Dodávateľom</a:t>
            </a:r>
            <a:r>
              <a:rPr lang="sk-SK" sz="2000" dirty="0" smtClean="0"/>
              <a:t> je spoločnosť alebo jej časť, ktorá je priamym účastníkom kontraktu a z neho vyplývajúca </a:t>
            </a:r>
            <a:r>
              <a:rPr lang="sk-SK" sz="2000" b="1" dirty="0" smtClean="0">
                <a:solidFill>
                  <a:schemeClr val="accent2"/>
                </a:solidFill>
              </a:rPr>
              <a:t>zodpovednosť za vlastnú realizáciu projektu</a:t>
            </a:r>
            <a:r>
              <a:rPr lang="sk-SK" sz="2000" dirty="0" smtClean="0"/>
              <a:t>. Záujmom dodávateľa projektu je naplnenie podmienok kontraktu a získanie s  ním spojenej odmeny.</a:t>
            </a:r>
          </a:p>
          <a:p>
            <a:pPr marR="0" algn="just" eaLnBrk="1" hangingPunct="1">
              <a:lnSpc>
                <a:spcPct val="80000"/>
              </a:lnSpc>
            </a:pPr>
            <a:r>
              <a:rPr lang="sk-SK" sz="2000" dirty="0" smtClean="0"/>
              <a:t> </a:t>
            </a:r>
          </a:p>
          <a:p>
            <a:pPr marR="0" algn="just" eaLnBrk="1" hangingPunct="1">
              <a:lnSpc>
                <a:spcPct val="80000"/>
              </a:lnSpc>
            </a:pPr>
            <a:r>
              <a:rPr lang="sk-SK" sz="2000" b="1" dirty="0" smtClean="0"/>
              <a:t>Dodávateľom projektu môže byť:</a:t>
            </a:r>
            <a:endParaRPr lang="sk-SK" sz="2000" dirty="0" smtClean="0"/>
          </a:p>
          <a:p>
            <a:pPr marR="0" algn="just" eaLnBrk="1" hangingPunct="1">
              <a:lnSpc>
                <a:spcPct val="80000"/>
              </a:lnSpc>
            </a:pPr>
            <a:r>
              <a:rPr lang="sk-SK" sz="2000" dirty="0" smtClean="0"/>
              <a:t> </a:t>
            </a:r>
          </a:p>
          <a:p>
            <a:pPr marR="0" algn="just" eaLnBrk="1" hangingPunct="1">
              <a:lnSpc>
                <a:spcPct val="80000"/>
              </a:lnSpc>
              <a:buFont typeface="Wingdings" pitchFamily="2" charset="2"/>
              <a:buChar char="Ø"/>
            </a:pPr>
            <a:r>
              <a:rPr lang="sk-SK" sz="2000" dirty="0" smtClean="0"/>
              <a:t> </a:t>
            </a:r>
            <a:r>
              <a:rPr lang="sk-SK" sz="2000" dirty="0" smtClean="0">
                <a:solidFill>
                  <a:schemeClr val="accent2"/>
                </a:solidFill>
              </a:rPr>
              <a:t>externá spoločnosť </a:t>
            </a:r>
          </a:p>
          <a:p>
            <a:pPr marR="0" algn="just" eaLnBrk="1" hangingPunct="1">
              <a:lnSpc>
                <a:spcPct val="80000"/>
              </a:lnSpc>
              <a:buFont typeface="Wingdings" pitchFamily="2" charset="2"/>
              <a:buChar char="Ø"/>
            </a:pPr>
            <a:r>
              <a:rPr lang="sk-SK" sz="2000" dirty="0" smtClean="0">
                <a:solidFill>
                  <a:schemeClr val="accent2"/>
                </a:solidFill>
              </a:rPr>
              <a:t> iná organizačná jednotka zadávateľa projektu (špeciálne projekty)</a:t>
            </a:r>
          </a:p>
          <a:p>
            <a:pPr marR="0" algn="just" eaLnBrk="1" hangingPunct="1">
              <a:lnSpc>
                <a:spcPct val="80000"/>
              </a:lnSpc>
              <a:buFont typeface="Wingdings" pitchFamily="2" charset="2"/>
              <a:buChar char="Ø"/>
            </a:pPr>
            <a:r>
              <a:rPr lang="sk-SK" sz="2000" dirty="0" smtClean="0">
                <a:solidFill>
                  <a:schemeClr val="accent2"/>
                </a:solidFill>
              </a:rPr>
              <a:t> organizačná jednotka, ktorá je zároveň zadávateľom projektu (individuálne  </a:t>
            </a:r>
          </a:p>
          <a:p>
            <a:pPr marR="0" algn="just" eaLnBrk="1" hangingPunct="1">
              <a:lnSpc>
                <a:spcPct val="80000"/>
              </a:lnSpc>
            </a:pPr>
            <a:r>
              <a:rPr lang="sk-SK" sz="2000" dirty="0" smtClean="0">
                <a:solidFill>
                  <a:schemeClr val="accent2"/>
                </a:solidFill>
              </a:rPr>
              <a:t>    a tímové projekty)</a:t>
            </a:r>
          </a:p>
          <a:p>
            <a:pPr marR="0" algn="just" eaLnBrk="1" hangingPunct="1">
              <a:lnSpc>
                <a:spcPct val="80000"/>
              </a:lnSpc>
            </a:pPr>
            <a:r>
              <a:rPr lang="sk-SK" sz="2000" dirty="0" smtClean="0"/>
              <a:t> </a:t>
            </a:r>
          </a:p>
          <a:p>
            <a:pPr marR="0" algn="just" eaLnBrk="1" hangingPunct="1">
              <a:lnSpc>
                <a:spcPct val="80000"/>
              </a:lnSpc>
            </a:pPr>
            <a:r>
              <a:rPr lang="sk-SK" sz="2000" dirty="0" smtClean="0"/>
              <a:t>Okrem týchto hlavných skupín existuje celý rad ďalších interných a externých subjektov, ktoré môžu mať na projekt vplyv, ako napríklad rodiny členov projektového tímu, ochrancovia  životného prostredia a ďalší.</a:t>
            </a:r>
          </a:p>
          <a:p>
            <a:pPr marR="0" algn="just" eaLnBrk="1" hangingPunct="1">
              <a:lnSpc>
                <a:spcPct val="80000"/>
              </a:lnSpc>
            </a:pPr>
            <a:r>
              <a:rPr lang="sk-SK" sz="1800" dirty="0" smtClean="0"/>
              <a:t> </a:t>
            </a:r>
          </a:p>
          <a:p>
            <a:pPr marR="0" algn="just" eaLnBrk="1" hangingPunct="1">
              <a:lnSpc>
                <a:spcPct val="80000"/>
              </a:lnSpc>
            </a:pP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32</a:t>
            </a:fld>
            <a:endParaRPr lang="sk-SK"/>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1000108"/>
            <a:ext cx="7851648" cy="1071570"/>
          </a:xfrm>
          <a:ln>
            <a:miter lim="800000"/>
            <a:headEnd/>
            <a:tailEnd/>
          </a:ln>
          <a:extLst/>
        </p:spPr>
        <p:txBody>
          <a:bodyPr>
            <a:noAutofit/>
          </a:bodyPr>
          <a:lstStyle/>
          <a:p>
            <a:pPr algn="l" eaLnBrk="1" fontAlgn="auto" hangingPunct="1">
              <a:spcAft>
                <a:spcPts val="0"/>
              </a:spcAft>
              <a:defRPr/>
            </a:pPr>
            <a:r>
              <a:rPr lang="sk-SK" sz="3600" dirty="0" smtClean="0">
                <a:solidFill>
                  <a:schemeClr val="tx1"/>
                </a:solidFill>
              </a:rPr>
              <a:t>Organizačná štruktúra projektu</a:t>
            </a:r>
            <a:br>
              <a:rPr lang="sk-SK" sz="3600" dirty="0" smtClean="0">
                <a:solidFill>
                  <a:schemeClr val="tx1"/>
                </a:solidFill>
              </a:rPr>
            </a:br>
            <a:endParaRPr lang="sk-SK" sz="3600" dirty="0">
              <a:solidFill>
                <a:schemeClr val="tx1"/>
              </a:solidFill>
            </a:endParaRPr>
          </a:p>
        </p:txBody>
      </p:sp>
      <p:sp>
        <p:nvSpPr>
          <p:cNvPr id="30723" name="Podnadpis 4"/>
          <p:cNvSpPr>
            <a:spLocks noGrp="1"/>
          </p:cNvSpPr>
          <p:nvPr>
            <p:ph type="subTitle" idx="1"/>
          </p:nvPr>
        </p:nvSpPr>
        <p:spPr>
          <a:xfrm>
            <a:off x="428596" y="2000240"/>
            <a:ext cx="8215370" cy="3857652"/>
          </a:xfrm>
        </p:spPr>
        <p:txBody>
          <a:bodyPr>
            <a:normAutofit/>
          </a:bodyPr>
          <a:lstStyle/>
          <a:p>
            <a:pPr marR="0" algn="just" eaLnBrk="1" hangingPunct="1">
              <a:lnSpc>
                <a:spcPct val="80000"/>
              </a:lnSpc>
            </a:pPr>
            <a:r>
              <a:rPr lang="sk-SK" sz="2000" dirty="0" smtClean="0"/>
              <a:t>Kvalita  projektového manažmentu je i pri využití  rozsiahlych metodológií a pravidiel </a:t>
            </a:r>
            <a:r>
              <a:rPr lang="sk-SK" sz="2000" b="1" dirty="0" smtClean="0">
                <a:solidFill>
                  <a:schemeClr val="accent2"/>
                </a:solidFill>
              </a:rPr>
              <a:t>úplne závislá od ľudí</a:t>
            </a:r>
            <a:r>
              <a:rPr lang="sk-SK" sz="2000" dirty="0" smtClean="0">
                <a:solidFill>
                  <a:schemeClr val="accent2"/>
                </a:solidFill>
              </a:rPr>
              <a:t>, </a:t>
            </a:r>
            <a:r>
              <a:rPr lang="sk-SK" sz="2000" dirty="0" smtClean="0"/>
              <a:t>ktorí sú jeho nositeľmi. Aby bolo riadenie projektu maximálne efektívnym procesom, je potrebné vytvoriť  </a:t>
            </a:r>
            <a:r>
              <a:rPr lang="sk-SK" sz="2000" b="1" dirty="0" smtClean="0">
                <a:solidFill>
                  <a:schemeClr val="accent2"/>
                </a:solidFill>
              </a:rPr>
              <a:t>štruktúru pozícii,</a:t>
            </a:r>
            <a:r>
              <a:rPr lang="sk-SK" sz="2000" dirty="0" smtClean="0">
                <a:solidFill>
                  <a:srgbClr val="FFFF00"/>
                </a:solidFill>
              </a:rPr>
              <a:t> </a:t>
            </a:r>
            <a:r>
              <a:rPr lang="sk-SK" sz="2000" dirty="0" smtClean="0"/>
              <a:t>popísať vzťahy a väzby a rozdeliť rozhodovacie kompetencie.</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chemeClr val="accent2"/>
                </a:solidFill>
              </a:rPr>
              <a:t>Organizačná štruktúra </a:t>
            </a:r>
            <a:r>
              <a:rPr lang="sk-SK" sz="2000" dirty="0" smtClean="0"/>
              <a:t>projektu,  predstavuje sieť definovaných vzťahov, po ktorej sa uskutočňuje komunikácia medzi jednotlivými činnosťami a zabezpečuje rozloženie rozhodovacích kompetencii projektu. Organizačná štruktúra tvorí prostredie, v ktorom prebieha neustále vyjednávanie medzi  záujmovými stranami.</a:t>
            </a:r>
          </a:p>
          <a:p>
            <a:pPr marR="0" algn="just" eaLnBrk="1" hangingPunct="1">
              <a:lnSpc>
                <a:spcPct val="80000"/>
              </a:lnSpc>
            </a:pPr>
            <a:r>
              <a:rPr lang="sk-SK" sz="2000" dirty="0" smtClean="0"/>
              <a:t> </a:t>
            </a:r>
          </a:p>
          <a:p>
            <a:pPr marR="0" algn="just" eaLnBrk="1" hangingPunct="1">
              <a:lnSpc>
                <a:spcPct val="80000"/>
              </a:lnSpc>
            </a:pPr>
            <a:r>
              <a:rPr lang="sk-SK" sz="18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33</a:t>
            </a:fld>
            <a:endParaRPr lang="sk-SK"/>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Podnadpis 4"/>
          <p:cNvSpPr>
            <a:spLocks noGrp="1"/>
          </p:cNvSpPr>
          <p:nvPr>
            <p:ph type="subTitle" idx="1"/>
          </p:nvPr>
        </p:nvSpPr>
        <p:spPr>
          <a:xfrm>
            <a:off x="214282" y="1357298"/>
            <a:ext cx="8501122" cy="4786346"/>
          </a:xfrm>
        </p:spPr>
        <p:txBody>
          <a:bodyPr>
            <a:normAutofit/>
          </a:bodyPr>
          <a:lstStyle/>
          <a:p>
            <a:pPr marR="0" algn="just" eaLnBrk="1" hangingPunct="1">
              <a:lnSpc>
                <a:spcPct val="80000"/>
              </a:lnSpc>
            </a:pPr>
            <a:r>
              <a:rPr lang="sk-SK" sz="2000" dirty="0" smtClean="0"/>
              <a:t> </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kompetencia, autorita  </a:t>
            </a:r>
            <a:r>
              <a:rPr lang="sk-SK" sz="2000" dirty="0" smtClean="0"/>
              <a:t>(angl. </a:t>
            </a:r>
            <a:r>
              <a:rPr lang="sk-SK" sz="2000" dirty="0" err="1" smtClean="0"/>
              <a:t>Authority</a:t>
            </a:r>
            <a:r>
              <a:rPr lang="sk-SK" sz="2000" dirty="0" smtClean="0"/>
              <a:t>) – moc, ktorá je pridelená  </a:t>
            </a:r>
          </a:p>
          <a:p>
            <a:pPr marR="0" algn="just" eaLnBrk="1" hangingPunct="1">
              <a:lnSpc>
                <a:spcPct val="80000"/>
              </a:lnSpc>
            </a:pPr>
            <a:r>
              <a:rPr lang="sk-SK" sz="2000" dirty="0" smtClean="0"/>
              <a:t>    jednotlivcovi tak, aby ten mohol uskutočňovať rozhodnutia, ktoré sú </a:t>
            </a:r>
          </a:p>
          <a:p>
            <a:pPr marR="0" algn="just" eaLnBrk="1" hangingPunct="1">
              <a:lnSpc>
                <a:spcPct val="80000"/>
              </a:lnSpc>
            </a:pPr>
            <a:r>
              <a:rPr lang="sk-SK" sz="2000" dirty="0" smtClean="0"/>
              <a:t>    </a:t>
            </a:r>
            <a:r>
              <a:rPr lang="sk-SK" sz="2000" dirty="0" smtClean="0">
                <a:solidFill>
                  <a:schemeClr val="accent2"/>
                </a:solidFill>
              </a:rPr>
              <a:t>rešpektované ostatnými jedincami</a:t>
            </a:r>
          </a:p>
          <a:p>
            <a:pPr marR="0" algn="just" eaLnBrk="1" hangingPunct="1">
              <a:lnSpc>
                <a:spcPct val="80000"/>
              </a:lnSpc>
              <a:buFont typeface="Wingdings" pitchFamily="2" charset="2"/>
              <a:buChar char="Ø"/>
            </a:pPr>
            <a:r>
              <a:rPr lang="sk-SK" sz="2000" b="1" dirty="0" smtClean="0">
                <a:solidFill>
                  <a:srgbClr val="FFFF00"/>
                </a:solidFill>
              </a:rPr>
              <a:t> </a:t>
            </a:r>
            <a:r>
              <a:rPr lang="sk-SK" sz="2000" b="1" dirty="0" smtClean="0">
                <a:solidFill>
                  <a:schemeClr val="accent2"/>
                </a:solidFill>
              </a:rPr>
              <a:t>zodpovednosť </a:t>
            </a:r>
            <a:r>
              <a:rPr lang="sk-SK" sz="2000" dirty="0" smtClean="0"/>
              <a:t>(angl. </a:t>
            </a:r>
            <a:r>
              <a:rPr lang="sk-SK" sz="2000" dirty="0" err="1" smtClean="0"/>
              <a:t>Responsibility</a:t>
            </a:r>
            <a:r>
              <a:rPr lang="sk-SK" sz="2000" dirty="0" smtClean="0"/>
              <a:t>) – povinnosť prijatá jednotlivcom </a:t>
            </a:r>
          </a:p>
          <a:p>
            <a:pPr marR="0" algn="just" eaLnBrk="1" hangingPunct="1">
              <a:lnSpc>
                <a:spcPct val="80000"/>
              </a:lnSpc>
            </a:pPr>
            <a:r>
              <a:rPr lang="sk-SK" sz="2000" dirty="0" smtClean="0"/>
              <a:t>    spočívajúca  v efektívnom splnení zadanej úlohy</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zodpovednosť</a:t>
            </a:r>
            <a:r>
              <a:rPr lang="sk-SK" sz="2000" b="1" dirty="0" smtClean="0">
                <a:solidFill>
                  <a:srgbClr val="FFFF00"/>
                </a:solidFill>
              </a:rPr>
              <a:t> </a:t>
            </a:r>
            <a:r>
              <a:rPr lang="sk-SK" sz="2000" dirty="0" smtClean="0"/>
              <a:t>(angl. </a:t>
            </a:r>
            <a:r>
              <a:rPr lang="sk-SK" sz="2000" dirty="0" err="1" smtClean="0"/>
              <a:t>Accountability</a:t>
            </a:r>
            <a:r>
              <a:rPr lang="sk-SK" sz="2000" dirty="0" smtClean="0"/>
              <a:t>) – schopnosť plnenia úloh – stav, keď </a:t>
            </a:r>
          </a:p>
          <a:p>
            <a:pPr marR="0" algn="just" eaLnBrk="1" hangingPunct="1">
              <a:lnSpc>
                <a:spcPct val="80000"/>
              </a:lnSpc>
            </a:pPr>
            <a:r>
              <a:rPr lang="sk-SK" sz="2000" dirty="0" smtClean="0"/>
              <a:t>    jednotlivec dokáže naplniť očakávania a uspokojivým spôsobom zavŕšiť  </a:t>
            </a:r>
          </a:p>
          <a:p>
            <a:pPr marR="0" algn="just" eaLnBrk="1" hangingPunct="1">
              <a:lnSpc>
                <a:spcPct val="80000"/>
              </a:lnSpc>
            </a:pPr>
            <a:r>
              <a:rPr lang="sk-SK" sz="2000" dirty="0" smtClean="0"/>
              <a:t>    určité poverenie tým, že má súčasne dostatok autority i schopností </a:t>
            </a:r>
          </a:p>
          <a:p>
            <a:pPr marR="0" algn="just" eaLnBrk="1" hangingPunct="1">
              <a:lnSpc>
                <a:spcPct val="80000"/>
              </a:lnSpc>
            </a:pPr>
            <a:r>
              <a:rPr lang="sk-SK" sz="2000" dirty="0" smtClean="0"/>
              <a:t>    a zodpovednosti k splneniu tohto očakávania</a:t>
            </a:r>
          </a:p>
          <a:p>
            <a:pPr marR="0" algn="just" eaLnBrk="1" hangingPunct="1">
              <a:lnSpc>
                <a:spcPct val="80000"/>
              </a:lnSpc>
              <a:buFontTx/>
              <a:buChar char="-"/>
            </a:pPr>
            <a:endParaRPr lang="sk-SK" sz="2000" dirty="0" smtClean="0">
              <a:solidFill>
                <a:srgbClr val="FFFF00"/>
              </a:solidFill>
            </a:endParaRPr>
          </a:p>
          <a:p>
            <a:pPr marR="0" algn="l" eaLnBrk="1" hangingPunct="1">
              <a:lnSpc>
                <a:spcPct val="80000"/>
              </a:lnSpc>
            </a:pPr>
            <a:r>
              <a:rPr lang="sk-SK" sz="2000" b="1" dirty="0" smtClean="0">
                <a:solidFill>
                  <a:srgbClr val="FFFF00"/>
                </a:solidFill>
              </a:rPr>
              <a:t>		</a:t>
            </a:r>
            <a:r>
              <a:rPr lang="sk-SK" sz="2000" b="1" dirty="0" err="1" smtClean="0">
                <a:solidFill>
                  <a:schemeClr val="accent2"/>
                </a:solidFill>
              </a:rPr>
              <a:t>Accountability</a:t>
            </a:r>
            <a:r>
              <a:rPr lang="sk-SK" sz="2000" b="1" dirty="0" smtClean="0">
                <a:solidFill>
                  <a:schemeClr val="accent2"/>
                </a:solidFill>
              </a:rPr>
              <a:t> = </a:t>
            </a:r>
            <a:r>
              <a:rPr lang="sk-SK" sz="2000" b="1" dirty="0" err="1" smtClean="0">
                <a:solidFill>
                  <a:schemeClr val="accent2"/>
                </a:solidFill>
              </a:rPr>
              <a:t>Authority</a:t>
            </a:r>
            <a:r>
              <a:rPr lang="sk-SK" sz="2000" b="1" dirty="0" smtClean="0">
                <a:solidFill>
                  <a:schemeClr val="accent2"/>
                </a:solidFill>
              </a:rPr>
              <a:t> + </a:t>
            </a:r>
            <a:r>
              <a:rPr lang="sk-SK" sz="2000" b="1" dirty="0" err="1" smtClean="0">
                <a:solidFill>
                  <a:schemeClr val="accent2"/>
                </a:solidFill>
              </a:rPr>
              <a:t>Responsibility</a:t>
            </a:r>
            <a:endParaRPr lang="sk-SK" sz="2000" dirty="0" smtClean="0">
              <a:solidFill>
                <a:schemeClr val="accent2"/>
              </a:solidFill>
            </a:endParaRPr>
          </a:p>
          <a:p>
            <a:pPr marR="0" algn="just" eaLnBrk="1" hangingPunct="1">
              <a:lnSpc>
                <a:spcPct val="80000"/>
              </a:lnSpc>
            </a:pPr>
            <a:r>
              <a:rPr lang="sk-SK" sz="1800" b="1" dirty="0" smtClean="0"/>
              <a:t> </a:t>
            </a:r>
            <a:endParaRPr lang="sk-SK" sz="1800" dirty="0" smtClean="0"/>
          </a:p>
          <a:p>
            <a:pPr marR="0" algn="just" eaLnBrk="1" hangingPunct="1">
              <a:lnSpc>
                <a:spcPct val="80000"/>
              </a:lnSpc>
            </a:pPr>
            <a:r>
              <a:rPr lang="sk-SK" sz="18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34</a:t>
            </a:fld>
            <a:endParaRPr lang="sk-SK"/>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odnadpis 4"/>
          <p:cNvSpPr>
            <a:spLocks noGrp="1"/>
          </p:cNvSpPr>
          <p:nvPr>
            <p:ph type="subTitle" idx="1"/>
          </p:nvPr>
        </p:nvSpPr>
        <p:spPr>
          <a:xfrm>
            <a:off x="500063" y="1214438"/>
            <a:ext cx="7854950" cy="5357812"/>
          </a:xfrm>
        </p:spPr>
        <p:txBody>
          <a:bodyPr>
            <a:normAutofit/>
          </a:bodyPr>
          <a:lstStyle/>
          <a:p>
            <a:pPr marR="0" algn="just" eaLnBrk="1" hangingPunct="1">
              <a:lnSpc>
                <a:spcPct val="80000"/>
              </a:lnSpc>
            </a:pPr>
            <a:r>
              <a:rPr lang="sk-SK" sz="2000" b="1" dirty="0" smtClean="0">
                <a:solidFill>
                  <a:schemeClr val="accent2"/>
                </a:solidFill>
              </a:rPr>
              <a:t>Organizačná štruktúra</a:t>
            </a:r>
            <a:r>
              <a:rPr lang="sk-SK" sz="2000" dirty="0" smtClean="0">
                <a:solidFill>
                  <a:schemeClr val="accent2"/>
                </a:solidFill>
              </a:rPr>
              <a:t> </a:t>
            </a:r>
            <a:r>
              <a:rPr lang="sk-SK" sz="2000" dirty="0" smtClean="0"/>
              <a:t>projektu je prostredie, v ktorom  prebieha najväčšie množstvo interakcií medzi jednotlivými účastníkmi projektu, ktoré sa dejú za účelom: </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solidFill>
                  <a:schemeClr val="accent2"/>
                </a:solidFill>
              </a:rPr>
              <a:t>koordinácie a riadenia projektových prác</a:t>
            </a:r>
          </a:p>
          <a:p>
            <a:pPr marL="342900" marR="0" indent="-342900" algn="just" eaLnBrk="1" hangingPunct="1">
              <a:lnSpc>
                <a:spcPct val="80000"/>
              </a:lnSpc>
              <a:buFont typeface="Wingdings" pitchFamily="2" charset="2"/>
              <a:buChar char="Ø"/>
            </a:pPr>
            <a:r>
              <a:rPr lang="sk-SK" sz="2000" dirty="0" smtClean="0">
                <a:solidFill>
                  <a:schemeClr val="accent2"/>
                </a:solidFill>
              </a:rPr>
              <a:t>monitorovania a kontroly procesov projektu</a:t>
            </a:r>
          </a:p>
          <a:p>
            <a:pPr marL="342900" marR="0" indent="-342900" algn="just" eaLnBrk="1" hangingPunct="1">
              <a:lnSpc>
                <a:spcPct val="80000"/>
              </a:lnSpc>
              <a:buFont typeface="Wingdings" pitchFamily="2" charset="2"/>
              <a:buChar char="Ø"/>
            </a:pPr>
            <a:r>
              <a:rPr lang="sk-SK" sz="2000" dirty="0" smtClean="0">
                <a:solidFill>
                  <a:schemeClr val="accent2"/>
                </a:solidFill>
              </a:rPr>
              <a:t>odbornej,  riadiacej a sprievodnej projektovej komunikácie</a:t>
            </a:r>
          </a:p>
          <a:p>
            <a:pPr marR="0" algn="just" eaLnBrk="1" hangingPunct="1">
              <a:lnSpc>
                <a:spcPct val="80000"/>
              </a:lnSpc>
            </a:pPr>
            <a:r>
              <a:rPr lang="sk-SK" sz="2000" dirty="0" smtClean="0">
                <a:solidFill>
                  <a:schemeClr val="accent2"/>
                </a:solidFill>
              </a:rPr>
              <a:t> </a:t>
            </a:r>
          </a:p>
          <a:p>
            <a:pPr marR="0" algn="just" eaLnBrk="1" hangingPunct="1">
              <a:lnSpc>
                <a:spcPct val="80000"/>
              </a:lnSpc>
            </a:pPr>
            <a:r>
              <a:rPr lang="sk-SK" sz="2000" dirty="0" smtClean="0"/>
              <a:t> Organizačná štruktúra projektu musí byť</a:t>
            </a:r>
            <a:r>
              <a:rPr lang="sk-SK" sz="2000" b="1" dirty="0" smtClean="0"/>
              <a:t> navrhnutá </a:t>
            </a:r>
            <a:r>
              <a:rPr lang="sk-SK" sz="2000" dirty="0" smtClean="0"/>
              <a:t>tak,  aby spĺňala:</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solidFill>
                  <a:schemeClr val="accent2"/>
                </a:solidFill>
              </a:rPr>
              <a:t>potreby a princípy riadenia, </a:t>
            </a:r>
            <a:r>
              <a:rPr lang="sk-SK" sz="2000" dirty="0" smtClean="0"/>
              <a:t>rozdelenie kompetencii a  zodpovedností stanovených pri zadávaní projektu</a:t>
            </a:r>
          </a:p>
          <a:p>
            <a:pPr marL="342900" marR="0" indent="-342900" algn="just" eaLnBrk="1" hangingPunct="1">
              <a:lnSpc>
                <a:spcPct val="80000"/>
              </a:lnSpc>
              <a:buFont typeface="Wingdings" pitchFamily="2" charset="2"/>
              <a:buChar char="Ø"/>
            </a:pPr>
            <a:r>
              <a:rPr lang="sk-SK" sz="2000" dirty="0" smtClean="0">
                <a:solidFill>
                  <a:schemeClr val="accent2"/>
                </a:solidFill>
              </a:rPr>
              <a:t>profesionálne</a:t>
            </a:r>
            <a:r>
              <a:rPr lang="sk-SK" sz="2000" dirty="0" smtClean="0"/>
              <a:t> a súvisiace komunikačné potreby projektu podľa plánu projektu </a:t>
            </a:r>
            <a:r>
              <a:rPr lang="sk-SK" sz="2200" dirty="0" smtClean="0"/>
              <a:t> </a:t>
            </a:r>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35</a:t>
            </a:fld>
            <a:endParaRPr lang="sk-SK"/>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odnadpis 4"/>
          <p:cNvSpPr>
            <a:spLocks noGrp="1"/>
          </p:cNvSpPr>
          <p:nvPr>
            <p:ph type="subTitle" idx="1"/>
          </p:nvPr>
        </p:nvSpPr>
        <p:spPr>
          <a:xfrm>
            <a:off x="533400" y="1214438"/>
            <a:ext cx="7854950" cy="4857750"/>
          </a:xfrm>
        </p:spPr>
        <p:txBody>
          <a:bodyPr>
            <a:normAutofit/>
          </a:bodyPr>
          <a:lstStyle/>
          <a:p>
            <a:pPr marR="0" algn="just" eaLnBrk="1" hangingPunct="1">
              <a:lnSpc>
                <a:spcPct val="80000"/>
              </a:lnSpc>
            </a:pPr>
            <a:r>
              <a:rPr lang="sk-SK" sz="2000" dirty="0" smtClean="0">
                <a:solidFill>
                  <a:schemeClr val="accent2"/>
                </a:solidFill>
              </a:rPr>
              <a:t>Organizačná štruktúra projektu je </a:t>
            </a:r>
            <a:r>
              <a:rPr lang="sk-SK" sz="2000" b="1" dirty="0" smtClean="0">
                <a:solidFill>
                  <a:schemeClr val="accent2"/>
                </a:solidFill>
              </a:rPr>
              <a:t>formalizovaná:</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t>zakladajúcou listinou projektu (angl. Project </a:t>
            </a:r>
            <a:r>
              <a:rPr lang="sk-SK" sz="2000" dirty="0" err="1" smtClean="0"/>
              <a:t>Charter</a:t>
            </a:r>
            <a:r>
              <a:rPr lang="sk-SK" sz="2000" dirty="0" smtClean="0"/>
              <a:t>)</a:t>
            </a:r>
          </a:p>
          <a:p>
            <a:pPr marL="342900" marR="0" indent="-342900" algn="just" eaLnBrk="1" hangingPunct="1">
              <a:lnSpc>
                <a:spcPct val="80000"/>
              </a:lnSpc>
              <a:buFont typeface="Wingdings" pitchFamily="2" charset="2"/>
              <a:buChar char="Ø"/>
            </a:pPr>
            <a:r>
              <a:rPr lang="sk-SK" sz="2000" dirty="0" smtClean="0"/>
              <a:t>plánom projektu</a:t>
            </a:r>
          </a:p>
          <a:p>
            <a:pPr marL="342900" marR="0" indent="-342900" algn="just" eaLnBrk="1" hangingPunct="1">
              <a:lnSpc>
                <a:spcPct val="80000"/>
              </a:lnSpc>
              <a:buFont typeface="Wingdings" pitchFamily="2" charset="2"/>
              <a:buChar char="Ø"/>
            </a:pPr>
            <a:r>
              <a:rPr lang="sk-SK" sz="2000" dirty="0" smtClean="0"/>
              <a:t>radou poverení k realizácii projektových prác opatrenou podpisom overujúcim prijatie záväzku takto formulované zadanie splniť</a:t>
            </a:r>
          </a:p>
          <a:p>
            <a:pPr marR="0" algn="just" eaLnBrk="1" hangingPunct="1">
              <a:lnSpc>
                <a:spcPct val="80000"/>
              </a:lnSpc>
            </a:pPr>
            <a:r>
              <a:rPr lang="sk-SK" sz="2000" dirty="0" smtClean="0"/>
              <a:t> </a:t>
            </a:r>
          </a:p>
          <a:p>
            <a:pPr marR="0" algn="just" eaLnBrk="1" hangingPunct="1">
              <a:lnSpc>
                <a:spcPct val="80000"/>
              </a:lnSpc>
            </a:pPr>
            <a:r>
              <a:rPr lang="sk-SK" sz="2000" dirty="0" smtClean="0">
                <a:solidFill>
                  <a:schemeClr val="accent2"/>
                </a:solidFill>
              </a:rPr>
              <a:t>Základné </a:t>
            </a:r>
            <a:r>
              <a:rPr lang="sk-SK" sz="2000" b="1" dirty="0" smtClean="0">
                <a:solidFill>
                  <a:schemeClr val="accent2"/>
                </a:solidFill>
              </a:rPr>
              <a:t>subjekty</a:t>
            </a:r>
            <a:r>
              <a:rPr lang="sk-SK" sz="2000" dirty="0" smtClean="0">
                <a:solidFill>
                  <a:schemeClr val="accent2"/>
                </a:solidFill>
              </a:rPr>
              <a:t> manažmentu projektu:</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t>manažér /vedúci/ projektu</a:t>
            </a:r>
          </a:p>
          <a:p>
            <a:pPr marL="342900" marR="0" indent="-342900" algn="just" eaLnBrk="1" hangingPunct="1">
              <a:lnSpc>
                <a:spcPct val="80000"/>
              </a:lnSpc>
              <a:buFont typeface="Wingdings" pitchFamily="2" charset="2"/>
              <a:buChar char="Ø"/>
            </a:pPr>
            <a:r>
              <a:rPr lang="sk-SK" sz="2000" dirty="0" smtClean="0"/>
              <a:t>asistent manažéra projektu, ak to rozsah projektu vyžaduje</a:t>
            </a:r>
          </a:p>
          <a:p>
            <a:pPr marL="342900" marR="0" indent="-342900" algn="just" eaLnBrk="1" hangingPunct="1">
              <a:lnSpc>
                <a:spcPct val="80000"/>
              </a:lnSpc>
              <a:buFont typeface="Wingdings" pitchFamily="2" charset="2"/>
              <a:buChar char="Ø"/>
            </a:pPr>
            <a:r>
              <a:rPr lang="sk-SK" sz="2000" dirty="0" smtClean="0"/>
              <a:t>projektová kancelária, ak to rozsah projektu vyžaduje</a:t>
            </a:r>
          </a:p>
          <a:p>
            <a:pPr marL="342900" marR="0" indent="-342900" algn="just" eaLnBrk="1" hangingPunct="1">
              <a:lnSpc>
                <a:spcPct val="80000"/>
              </a:lnSpc>
              <a:buFont typeface="Wingdings" pitchFamily="2" charset="2"/>
              <a:buChar char="Ø"/>
            </a:pPr>
            <a:r>
              <a:rPr lang="sk-SK" sz="2000" dirty="0" smtClean="0"/>
              <a:t>projektový tím</a:t>
            </a:r>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36</a:t>
            </a:fld>
            <a:endParaRPr lang="sk-SK"/>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textu 2"/>
          <p:cNvSpPr>
            <a:spLocks noGrp="1"/>
          </p:cNvSpPr>
          <p:nvPr>
            <p:ph type="body" idx="1"/>
          </p:nvPr>
        </p:nvSpPr>
        <p:spPr/>
        <p:txBody>
          <a:bodyPr/>
          <a:lstStyle/>
          <a:p>
            <a:endParaRPr lang="sk-SK"/>
          </a:p>
        </p:txBody>
      </p:sp>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37</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49" y="692910"/>
            <a:ext cx="8305021" cy="5533220"/>
          </a:xfrm>
          <a:prstGeom prst="rect">
            <a:avLst/>
          </a:prstGeom>
        </p:spPr>
      </p:pic>
    </p:spTree>
    <p:extLst>
      <p:ext uri="{BB962C8B-B14F-4D97-AF65-F5344CB8AC3E}">
        <p14:creationId xmlns:p14="http://schemas.microsoft.com/office/powerpoint/2010/main" val="1540357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odnadpis 4"/>
          <p:cNvSpPr>
            <a:spLocks noGrp="1"/>
          </p:cNvSpPr>
          <p:nvPr>
            <p:ph type="subTitle" idx="1"/>
          </p:nvPr>
        </p:nvSpPr>
        <p:spPr>
          <a:xfrm>
            <a:off x="571472" y="500042"/>
            <a:ext cx="7854950" cy="6000779"/>
          </a:xfrm>
        </p:spPr>
        <p:txBody>
          <a:bodyPr>
            <a:normAutofit/>
          </a:bodyPr>
          <a:lstStyle/>
          <a:p>
            <a:pPr marR="0" algn="just" eaLnBrk="1" hangingPunct="1">
              <a:lnSpc>
                <a:spcPct val="80000"/>
              </a:lnSpc>
            </a:pPr>
            <a:r>
              <a:rPr lang="sk-SK" sz="3600" dirty="0" smtClean="0">
                <a:solidFill>
                  <a:schemeClr val="accent2"/>
                </a:solidFill>
                <a:effectLst>
                  <a:outerShdw blurRad="38100" dist="38100" dir="2700000" algn="tl">
                    <a:srgbClr val="000000">
                      <a:alpha val="43137"/>
                    </a:srgbClr>
                  </a:outerShdw>
                </a:effectLst>
                <a:latin typeface="+mj-lt"/>
              </a:rPr>
              <a:t>Manažér projektu </a:t>
            </a:r>
          </a:p>
          <a:p>
            <a:pPr marR="0" algn="just" eaLnBrk="1" hangingPunct="1">
              <a:lnSpc>
                <a:spcPct val="80000"/>
              </a:lnSpc>
            </a:pPr>
            <a:endParaRPr lang="sk-SK" sz="2000" b="1" dirty="0" smtClean="0"/>
          </a:p>
          <a:p>
            <a:pPr marR="0" algn="just" eaLnBrk="1" hangingPunct="1">
              <a:lnSpc>
                <a:spcPct val="80000"/>
              </a:lnSpc>
            </a:pPr>
            <a:r>
              <a:rPr lang="sk-SK" sz="2000" dirty="0" smtClean="0">
                <a:solidFill>
                  <a:schemeClr val="accent2"/>
                </a:solidFill>
              </a:rPr>
              <a:t>Kľúčovou osobou </a:t>
            </a:r>
            <a:r>
              <a:rPr lang="sk-SK" sz="2000" dirty="0" smtClean="0"/>
              <a:t>projektového manažmentu je manažér projektu, pod jeho priamym  vplyvom je akékoľvek projektové dianie od tvorby projektového plánu, cez obsadenie jednotlivých odborných pozícií projektu, koordinácie úloh , finalizácie a odovzdanie výstupov projektu zákazníkovi, až po administratívne uzavretie projektu.</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dirty="0" smtClean="0"/>
              <a:t>Manažér projektu je osoba </a:t>
            </a:r>
            <a:r>
              <a:rPr lang="sk-SK" sz="2000" dirty="0" smtClean="0">
                <a:solidFill>
                  <a:schemeClr val="accent2"/>
                </a:solidFill>
              </a:rPr>
              <a:t>zodpovedná za splnenie cieľov </a:t>
            </a:r>
            <a:r>
              <a:rPr lang="sk-SK" sz="2000" dirty="0" smtClean="0"/>
              <a:t>projektu pri dodržaní všetkých stanovených zadaní projektu.</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dirty="0" smtClean="0"/>
              <a:t>Manažér projektu je v </a:t>
            </a:r>
            <a:r>
              <a:rPr lang="sk-SK" sz="2000" dirty="0" smtClean="0">
                <a:solidFill>
                  <a:schemeClr val="accent2"/>
                </a:solidFill>
              </a:rPr>
              <a:t>centre všetkého diania  </a:t>
            </a:r>
            <a:r>
              <a:rPr lang="sk-SK" sz="2000" dirty="0" smtClean="0"/>
              <a:t>a spája sa u neho výkon riadenia činností a vzťahov vo vnútri projektu, odborný výkon prác na projekte, každodenné riadenie procesov, schopnosť motivovať  a viesť členov projektového tímu, analytické a syntetické schopnosti porovnania skutočného stavu projektu oproti plánu a tvorba záverov s ohľadom na potenciálny účinok rizikových faktorov.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38</a:t>
            </a:fld>
            <a:endParaRPr lang="sk-SK"/>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odnadpis 4"/>
          <p:cNvSpPr>
            <a:spLocks noGrp="1"/>
          </p:cNvSpPr>
          <p:nvPr>
            <p:ph type="subTitle" idx="1"/>
          </p:nvPr>
        </p:nvSpPr>
        <p:spPr>
          <a:xfrm>
            <a:off x="533400" y="692697"/>
            <a:ext cx="7854950" cy="6165304"/>
          </a:xfrm>
        </p:spPr>
        <p:txBody>
          <a:bodyPr>
            <a:normAutofit/>
          </a:bodyPr>
          <a:lstStyle/>
          <a:p>
            <a:pPr marR="0" algn="just" eaLnBrk="1" hangingPunct="1">
              <a:lnSpc>
                <a:spcPct val="80000"/>
              </a:lnSpc>
            </a:pPr>
            <a:r>
              <a:rPr lang="sk-SK" sz="2000" b="1" dirty="0" smtClean="0">
                <a:solidFill>
                  <a:schemeClr val="accent2"/>
                </a:solidFill>
              </a:rPr>
              <a:t>Charakteristika  manažéra projektu :</a:t>
            </a:r>
          </a:p>
          <a:p>
            <a:pPr marR="0" algn="just" eaLnBrk="1" hangingPunct="1">
              <a:lnSpc>
                <a:spcPct val="80000"/>
              </a:lnSpc>
            </a:pPr>
            <a:r>
              <a:rPr lang="sk-SK" sz="2000" b="1" dirty="0" smtClean="0"/>
              <a:t> </a:t>
            </a:r>
            <a:endParaRPr lang="sk-SK" sz="2000" dirty="0" smtClean="0">
              <a:solidFill>
                <a:schemeClr val="accent2"/>
              </a:solidFill>
            </a:endParaRPr>
          </a:p>
          <a:p>
            <a:pPr marL="342900" marR="0" indent="-342900" algn="just" eaLnBrk="1" hangingPunct="1">
              <a:lnSpc>
                <a:spcPct val="80000"/>
              </a:lnSpc>
              <a:buFont typeface="Wingdings" pitchFamily="2" charset="2"/>
              <a:buChar char="Ø"/>
            </a:pPr>
            <a:r>
              <a:rPr lang="sk-SK" sz="2000" b="1" dirty="0" smtClean="0">
                <a:solidFill>
                  <a:schemeClr val="accent2"/>
                </a:solidFill>
              </a:rPr>
              <a:t>vhodnosť pre konkrétnu prácu </a:t>
            </a:r>
            <a:r>
              <a:rPr lang="sk-SK" sz="2000" dirty="0" smtClean="0"/>
              <a:t>– nie každý projektový manažér je vhodný pre akýkoľvek projekt  a obsadenie role by nemalo podliehať okamžitej dostupnosti jedinca bez ohľadu na jeho doterajšie skúsenosti </a:t>
            </a:r>
            <a:r>
              <a:rPr lang="sk-SK" sz="2000" dirty="0" smtClean="0">
                <a:solidFill>
                  <a:schemeClr val="accent2"/>
                </a:solidFill>
              </a:rPr>
              <a:t>a schopnosti</a:t>
            </a:r>
          </a:p>
          <a:p>
            <a:pPr marL="342900" marR="0" indent="-342900" algn="just" eaLnBrk="1" hangingPunct="1">
              <a:lnSpc>
                <a:spcPct val="80000"/>
              </a:lnSpc>
              <a:buFont typeface="Wingdings" pitchFamily="2" charset="2"/>
              <a:buChar char="Ø"/>
            </a:pPr>
            <a:r>
              <a:rPr lang="sk-SK" sz="2000" b="1" dirty="0" smtClean="0">
                <a:solidFill>
                  <a:schemeClr val="accent2"/>
                </a:solidFill>
              </a:rPr>
              <a:t>skúsenosť </a:t>
            </a:r>
            <a:r>
              <a:rPr lang="sk-SK" sz="2000" dirty="0" smtClean="0"/>
              <a:t>– vhodní adepti pre riadenie kritických projektov  alebo rozsiahlych programov sú spravidla jedinci s osvedčenou schopnosťou </a:t>
            </a:r>
            <a:r>
              <a:rPr lang="sk-SK" sz="2000" dirty="0" err="1" smtClean="0"/>
              <a:t>prioritizácie</a:t>
            </a:r>
            <a:r>
              <a:rPr lang="sk-SK" sz="2000" dirty="0" smtClean="0"/>
              <a:t>  a s vyspelými manažérskymi taktikami a postupmi overenými v predchádzajúcich projektoch</a:t>
            </a:r>
          </a:p>
          <a:p>
            <a:pPr marL="342900" marR="0" indent="-342900" algn="just" eaLnBrk="1" hangingPunct="1">
              <a:lnSpc>
                <a:spcPct val="80000"/>
              </a:lnSpc>
              <a:buFont typeface="Wingdings" pitchFamily="2" charset="2"/>
              <a:buChar char="Ø"/>
            </a:pPr>
            <a:r>
              <a:rPr lang="sk-SK" sz="2000" b="1" dirty="0" smtClean="0">
                <a:solidFill>
                  <a:schemeClr val="accent2"/>
                </a:solidFill>
              </a:rPr>
              <a:t>technická zdatnosť </a:t>
            </a:r>
            <a:r>
              <a:rPr lang="sk-SK" sz="2000" dirty="0" smtClean="0"/>
              <a:t>v oblasti predmetu projektu – u niektorých typov projektov je nevhodné, ak je projekt iba „administrovaný“, manažér projektu spravidla nebýva technickým expertom, určitá znalosť technológie je však u niektorých projektoch nezastupiteľná</a:t>
            </a:r>
          </a:p>
          <a:p>
            <a:pPr marL="342900" marR="0" indent="-342900" algn="just" eaLnBrk="1" hangingPunct="1">
              <a:lnSpc>
                <a:spcPct val="80000"/>
              </a:lnSpc>
              <a:buFont typeface="Wingdings" pitchFamily="2" charset="2"/>
              <a:buChar char="Ø"/>
            </a:pPr>
            <a:r>
              <a:rPr lang="sk-SK" sz="2000" b="1" dirty="0" smtClean="0">
                <a:solidFill>
                  <a:schemeClr val="accent2"/>
                </a:solidFill>
              </a:rPr>
              <a:t>vzťah k zákazníkom </a:t>
            </a:r>
            <a:r>
              <a:rPr lang="sk-SK" sz="2000" dirty="0" smtClean="0"/>
              <a:t>– niektorý zákazník vyžaduje viac pozornosti a zdieľanie informácií v detaile, iný má pragmatickú orientáciu na výsledok, ďalší kladie veľký dôraz na formálnu stránku riadiacich postupov; pokiaľ je osobnosť a štýl  manažéra projektu vo väčšom rozpore s očakávaním a potrebami zákazníka, môže to rovnako priniesť zdroj konfliktu</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39</a:t>
            </a:fld>
            <a:endParaRPr lang="sk-S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76672"/>
            <a:ext cx="8748464" cy="914978"/>
          </a:xfrm>
          <a:ln>
            <a:miter lim="800000"/>
            <a:headEnd/>
            <a:tailEnd/>
          </a:ln>
          <a:extLst/>
        </p:spPr>
        <p:txBody>
          <a:bodyPr>
            <a:noAutofit/>
          </a:bodyPr>
          <a:lstStyle/>
          <a:p>
            <a:pPr algn="l" eaLnBrk="1" fontAlgn="auto" hangingPunct="1">
              <a:spcAft>
                <a:spcPts val="0"/>
              </a:spcAft>
              <a:defRPr/>
            </a:pPr>
            <a:r>
              <a:rPr lang="sk-SK" sz="4400" dirty="0" smtClean="0">
                <a:solidFill>
                  <a:srgbClr val="FFC000"/>
                </a:solidFill>
                <a:effectLst>
                  <a:outerShdw blurRad="38100" dist="38100" dir="2700000" algn="tl">
                    <a:srgbClr val="000000">
                      <a:alpha val="43137"/>
                    </a:srgbClr>
                  </a:outerShdw>
                </a:effectLst>
              </a:rPr>
              <a:t>I. Riadenie investičných projektov</a:t>
            </a:r>
            <a:endParaRPr lang="sk-SK" sz="4400" dirty="0">
              <a:solidFill>
                <a:srgbClr val="FFC000"/>
              </a:solidFill>
              <a:effectLst>
                <a:outerShdw blurRad="38100" dist="38100" dir="2700000" algn="tl">
                  <a:srgbClr val="000000">
                    <a:alpha val="43137"/>
                  </a:srgbClr>
                </a:outerShdw>
              </a:effectLst>
            </a:endParaRPr>
          </a:p>
        </p:txBody>
      </p:sp>
      <p:sp>
        <p:nvSpPr>
          <p:cNvPr id="9219" name="Podnadpis 2"/>
          <p:cNvSpPr>
            <a:spLocks noGrp="1"/>
          </p:cNvSpPr>
          <p:nvPr>
            <p:ph type="subTitle" idx="1"/>
          </p:nvPr>
        </p:nvSpPr>
        <p:spPr>
          <a:xfrm>
            <a:off x="428596" y="1643050"/>
            <a:ext cx="7854950" cy="4643470"/>
          </a:xfrm>
        </p:spPr>
        <p:txBody>
          <a:bodyPr/>
          <a:lstStyle/>
          <a:p>
            <a:pPr marL="342900" marR="0" indent="-342900" algn="l" eaLnBrk="1" hangingPunct="1">
              <a:buFont typeface="Wingdings" pitchFamily="2" charset="2"/>
              <a:buChar char="Ø"/>
            </a:pPr>
            <a:r>
              <a:rPr lang="sk-SK" sz="2000" dirty="0" smtClean="0"/>
              <a:t>Základná terminológia</a:t>
            </a:r>
          </a:p>
          <a:p>
            <a:pPr marL="342900" marR="0" indent="-342900" algn="l" eaLnBrk="1" hangingPunct="1">
              <a:buFont typeface="Wingdings" pitchFamily="2" charset="2"/>
              <a:buChar char="Ø"/>
            </a:pPr>
            <a:r>
              <a:rPr lang="sk-SK" sz="2000" dirty="0" smtClean="0"/>
              <a:t>Charakteristiky projektového riadenia</a:t>
            </a:r>
          </a:p>
          <a:p>
            <a:pPr marL="342900" marR="0" indent="-342900" algn="l" eaLnBrk="1" hangingPunct="1">
              <a:buFont typeface="Wingdings" pitchFamily="2" charset="2"/>
              <a:buChar char="Ø"/>
            </a:pPr>
            <a:r>
              <a:rPr lang="sk-SK" sz="2000" dirty="0" smtClean="0"/>
              <a:t>Predmet a štruktúra projektového riadenia</a:t>
            </a:r>
          </a:p>
          <a:p>
            <a:pPr marL="342900" marR="0" indent="-342900" algn="l" eaLnBrk="1" hangingPunct="1">
              <a:buFont typeface="Wingdings" pitchFamily="2" charset="2"/>
              <a:buChar char="Ø"/>
            </a:pPr>
            <a:r>
              <a:rPr lang="sk-SK" sz="2000" dirty="0" smtClean="0"/>
              <a:t>Projekt</a:t>
            </a:r>
          </a:p>
          <a:p>
            <a:pPr marL="342900" marR="0" indent="-342900" algn="l" eaLnBrk="1" hangingPunct="1">
              <a:buFont typeface="Wingdings" pitchFamily="2" charset="2"/>
              <a:buChar char="Ø"/>
            </a:pPr>
            <a:r>
              <a:rPr lang="sk-SK" sz="2000" dirty="0" smtClean="0"/>
              <a:t>Znaky projektu</a:t>
            </a:r>
          </a:p>
          <a:p>
            <a:pPr marL="342900" marR="0" indent="-342900" algn="l" eaLnBrk="1" hangingPunct="1">
              <a:buFont typeface="Wingdings" pitchFamily="2" charset="2"/>
              <a:buChar char="Ø"/>
            </a:pPr>
            <a:r>
              <a:rPr lang="sk-SK" sz="2000" dirty="0" smtClean="0"/>
              <a:t>Organizácia projektu</a:t>
            </a:r>
          </a:p>
          <a:p>
            <a:pPr marL="342900" marR="0" indent="-342900" algn="l" eaLnBrk="1" hangingPunct="1">
              <a:buFont typeface="Wingdings" pitchFamily="2" charset="2"/>
              <a:buChar char="Ø"/>
            </a:pPr>
            <a:r>
              <a:rPr lang="sk-SK" sz="2000" dirty="0" smtClean="0"/>
              <a:t>Záujmové skupiny, účastníci</a:t>
            </a:r>
          </a:p>
          <a:p>
            <a:pPr marL="342900" marR="0" indent="-342900" algn="l" eaLnBrk="1" hangingPunct="1">
              <a:buFont typeface="Wingdings" pitchFamily="2" charset="2"/>
              <a:buChar char="Ø"/>
            </a:pPr>
            <a:r>
              <a:rPr lang="sk-SK" sz="2000" dirty="0" smtClean="0"/>
              <a:t>Organizačná štruktúra projektu</a:t>
            </a:r>
          </a:p>
          <a:p>
            <a:pPr marL="342900" marR="0" indent="-342900" algn="l" eaLnBrk="1" hangingPunct="1">
              <a:buFont typeface="Wingdings" pitchFamily="2" charset="2"/>
              <a:buChar char="Ø"/>
            </a:pPr>
            <a:r>
              <a:rPr lang="sk-SK" sz="2000" dirty="0" smtClean="0"/>
              <a:t>Životný cyklus projektu a fázy projektu</a:t>
            </a:r>
          </a:p>
          <a:p>
            <a:pPr marR="0" eaLnBrk="1" hangingPunct="1"/>
            <a:r>
              <a:rPr lang="sk-SK" sz="1600" dirty="0" smtClean="0"/>
              <a:t> </a:t>
            </a:r>
          </a:p>
          <a:p>
            <a:pPr marR="0" eaLnBrk="1" hangingPunct="1"/>
            <a:endParaRPr lang="sk-SK" sz="1600" dirty="0" smtClean="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4</a:t>
            </a:fld>
            <a:endParaRPr lang="sk-SK"/>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40</a:t>
            </a:fld>
            <a:endParaRPr lang="sk-SK"/>
          </a:p>
        </p:txBody>
      </p:sp>
      <p:pic>
        <p:nvPicPr>
          <p:cNvPr id="1026" name="Picture 2" descr="C:\Users\Mikolaj\Desktop\lifeskill.png"/>
          <p:cNvPicPr>
            <a:picLocks noChangeAspect="1" noChangeArrowheads="1"/>
          </p:cNvPicPr>
          <p:nvPr/>
        </p:nvPicPr>
        <p:blipFill>
          <a:blip r:embed="rId2" cstate="print"/>
          <a:srcRect/>
          <a:stretch>
            <a:fillRect/>
          </a:stretch>
        </p:blipFill>
        <p:spPr bwMode="auto">
          <a:xfrm>
            <a:off x="1187624" y="764704"/>
            <a:ext cx="6984776" cy="53285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41</a:t>
            </a:fld>
            <a:endParaRPr lang="sk-SK"/>
          </a:p>
        </p:txBody>
      </p:sp>
      <p:sp>
        <p:nvSpPr>
          <p:cNvPr id="3" name="Obdĺžnik 2"/>
          <p:cNvSpPr/>
          <p:nvPr/>
        </p:nvSpPr>
        <p:spPr>
          <a:xfrm>
            <a:off x="395536" y="908720"/>
            <a:ext cx="8352928" cy="1984518"/>
          </a:xfrm>
          <a:prstGeom prst="rect">
            <a:avLst/>
          </a:prstGeom>
        </p:spPr>
        <p:txBody>
          <a:bodyPr wrap="square">
            <a:spAutoFit/>
          </a:bodyPr>
          <a:lstStyle/>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Aptitude</a:t>
            </a:r>
            <a:r>
              <a:rPr lang="sk-SK" dirty="0">
                <a:latin typeface="Calibri" panose="020F0502020204030204" pitchFamily="34" charset="0"/>
                <a:ea typeface="Calibri" panose="020F0502020204030204" pitchFamily="34" charset="0"/>
                <a:cs typeface="Times New Roman" panose="02020603050405020304" pitchFamily="18" charset="0"/>
              </a:rPr>
              <a:t> – spôsobilosť, schopnosť</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Placement</a:t>
            </a:r>
            <a:r>
              <a:rPr lang="sk-SK" dirty="0">
                <a:latin typeface="Calibri" panose="020F0502020204030204" pitchFamily="34" charset="0"/>
                <a:ea typeface="Calibri" panose="020F0502020204030204" pitchFamily="34" charset="0"/>
                <a:cs typeface="Times New Roman" panose="02020603050405020304" pitchFamily="18" charset="0"/>
              </a:rPr>
              <a:t> </a:t>
            </a:r>
            <a:r>
              <a:rPr lang="sk-SK" dirty="0" err="1">
                <a:latin typeface="Calibri" panose="020F0502020204030204" pitchFamily="34" charset="0"/>
                <a:ea typeface="Calibri" panose="020F0502020204030204" pitchFamily="34" charset="0"/>
                <a:cs typeface="Times New Roman" panose="02020603050405020304" pitchFamily="18" charset="0"/>
              </a:rPr>
              <a:t>grooming</a:t>
            </a:r>
            <a:r>
              <a:rPr lang="sk-SK" dirty="0">
                <a:latin typeface="Calibri" panose="020F0502020204030204" pitchFamily="34" charset="0"/>
                <a:ea typeface="Calibri" panose="020F0502020204030204" pitchFamily="34" charset="0"/>
                <a:cs typeface="Times New Roman" panose="02020603050405020304" pitchFamily="18" charset="0"/>
              </a:rPr>
              <a:t> – schopnosť nájsť si prácu, potenciál</a:t>
            </a:r>
          </a:p>
          <a:p>
            <a:pPr>
              <a:lnSpc>
                <a:spcPct val="107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Soft </a:t>
            </a:r>
            <a:r>
              <a:rPr lang="sk-SK" dirty="0" err="1">
                <a:latin typeface="Calibri" panose="020F0502020204030204" pitchFamily="34" charset="0"/>
                <a:ea typeface="Calibri" panose="020F0502020204030204" pitchFamily="34" charset="0"/>
                <a:cs typeface="Times New Roman" panose="02020603050405020304" pitchFamily="18" charset="0"/>
              </a:rPr>
              <a:t>skills</a:t>
            </a:r>
            <a:r>
              <a:rPr lang="sk-SK" dirty="0">
                <a:latin typeface="Calibri" panose="020F0502020204030204" pitchFamily="34" charset="0"/>
                <a:ea typeface="Calibri" panose="020F0502020204030204" pitchFamily="34" charset="0"/>
                <a:cs typeface="Times New Roman" panose="02020603050405020304" pitchFamily="18" charset="0"/>
              </a:rPr>
              <a:t> – mäkké zručnosti, </a:t>
            </a:r>
            <a:r>
              <a:rPr lang="sk-SK" dirty="0" err="1">
                <a:latin typeface="Calibri" panose="020F0502020204030204" pitchFamily="34" charset="0"/>
                <a:ea typeface="Calibri" panose="020F0502020204030204" pitchFamily="34" charset="0"/>
                <a:cs typeface="Times New Roman" panose="02020603050405020304" pitchFamily="18" charset="0"/>
              </a:rPr>
              <a:t>emociálne</a:t>
            </a:r>
            <a:r>
              <a:rPr lang="sk-SK" dirty="0">
                <a:latin typeface="Calibri" panose="020F0502020204030204" pitchFamily="34" charset="0"/>
                <a:ea typeface="Calibri" panose="020F0502020204030204" pitchFamily="34" charset="0"/>
                <a:cs typeface="Times New Roman" panose="02020603050405020304" pitchFamily="18" charset="0"/>
              </a:rPr>
              <a:t>,  komunikácia, práca v tíme</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Corporate</a:t>
            </a:r>
            <a:r>
              <a:rPr lang="sk-SK" dirty="0">
                <a:latin typeface="Calibri" panose="020F0502020204030204" pitchFamily="34" charset="0"/>
                <a:ea typeface="Calibri" panose="020F0502020204030204" pitchFamily="34" charset="0"/>
                <a:cs typeface="Times New Roman" panose="02020603050405020304" pitchFamily="18" charset="0"/>
              </a:rPr>
              <a:t> </a:t>
            </a:r>
            <a:r>
              <a:rPr lang="sk-SK" dirty="0" err="1">
                <a:latin typeface="Calibri" panose="020F0502020204030204" pitchFamily="34" charset="0"/>
                <a:ea typeface="Calibri" panose="020F0502020204030204" pitchFamily="34" charset="0"/>
                <a:cs typeface="Times New Roman" panose="02020603050405020304" pitchFamily="18" charset="0"/>
              </a:rPr>
              <a:t>attitude</a:t>
            </a:r>
            <a:r>
              <a:rPr lang="sk-SK" dirty="0">
                <a:latin typeface="Calibri" panose="020F0502020204030204" pitchFamily="34" charset="0"/>
                <a:ea typeface="Calibri" panose="020F0502020204030204" pitchFamily="34" charset="0"/>
                <a:cs typeface="Times New Roman" panose="02020603050405020304" pitchFamily="18" charset="0"/>
              </a:rPr>
              <a:t> – podniková kultúra, </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Inteship</a:t>
            </a:r>
            <a:r>
              <a:rPr lang="sk-SK" dirty="0">
                <a:latin typeface="Calibri" panose="020F0502020204030204" pitchFamily="34" charset="0"/>
                <a:ea typeface="Calibri" panose="020F0502020204030204" pitchFamily="34" charset="0"/>
                <a:cs typeface="Times New Roman" panose="02020603050405020304" pitchFamily="18" charset="0"/>
              </a:rPr>
              <a:t> - stáž</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9496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42</a:t>
            </a:fld>
            <a:endParaRPr lang="sk-SK"/>
          </a:p>
        </p:txBody>
      </p:sp>
      <p:pic>
        <p:nvPicPr>
          <p:cNvPr id="3" name="Obrázok 2" descr="12 Essential Project Management Skills - ProjectManager.com"/>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4249035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43</a:t>
            </a:fld>
            <a:endParaRPr lang="sk-SK"/>
          </a:p>
        </p:txBody>
      </p:sp>
      <p:pic>
        <p:nvPicPr>
          <p:cNvPr id="3" name="Obrázok 2" descr="Essential Skills Of A Project Manager"/>
          <p:cNvPicPr/>
          <p:nvPr/>
        </p:nvPicPr>
        <p:blipFill>
          <a:blip r:embed="rId2">
            <a:extLst>
              <a:ext uri="{28A0092B-C50C-407E-A947-70E740481C1C}">
                <a14:useLocalDpi xmlns:a14="http://schemas.microsoft.com/office/drawing/2010/main" val="0"/>
              </a:ext>
            </a:extLst>
          </a:blip>
          <a:srcRect/>
          <a:stretch>
            <a:fillRect/>
          </a:stretch>
        </p:blipFill>
        <p:spPr bwMode="auto">
          <a:xfrm>
            <a:off x="1691640" y="556260"/>
            <a:ext cx="5760720" cy="5745480"/>
          </a:xfrm>
          <a:prstGeom prst="rect">
            <a:avLst/>
          </a:prstGeom>
          <a:noFill/>
          <a:ln>
            <a:noFill/>
          </a:ln>
        </p:spPr>
      </p:pic>
    </p:spTree>
    <p:extLst>
      <p:ext uri="{BB962C8B-B14F-4D97-AF65-F5344CB8AC3E}">
        <p14:creationId xmlns:p14="http://schemas.microsoft.com/office/powerpoint/2010/main" val="3942025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odnadpis 4"/>
          <p:cNvSpPr>
            <a:spLocks noGrp="1"/>
          </p:cNvSpPr>
          <p:nvPr>
            <p:ph type="subTitle" idx="1"/>
          </p:nvPr>
        </p:nvSpPr>
        <p:spPr>
          <a:xfrm>
            <a:off x="500034" y="1357298"/>
            <a:ext cx="7854950" cy="5857875"/>
          </a:xfrm>
        </p:spPr>
        <p:txBody>
          <a:bodyPr>
            <a:normAutofit/>
          </a:bodyPr>
          <a:lstStyle/>
          <a:p>
            <a:pPr marR="0" algn="just" eaLnBrk="1" hangingPunct="1">
              <a:lnSpc>
                <a:spcPct val="80000"/>
              </a:lnSpc>
            </a:pPr>
            <a:r>
              <a:rPr lang="sk-SK" sz="2000" b="1" dirty="0" smtClean="0">
                <a:solidFill>
                  <a:schemeClr val="accent2"/>
                </a:solidFill>
              </a:rPr>
              <a:t>Zodpovednosť </a:t>
            </a:r>
            <a:r>
              <a:rPr lang="sk-SK" sz="2000" dirty="0" smtClean="0"/>
              <a:t>manažéra projektu spočíva: </a:t>
            </a:r>
          </a:p>
          <a:p>
            <a:pPr marR="0" algn="just" eaLnBrk="1" hangingPunct="1">
              <a:lnSpc>
                <a:spcPct val="80000"/>
              </a:lnSpc>
            </a:pPr>
            <a:r>
              <a:rPr lang="sk-SK" sz="2000" dirty="0" smtClean="0"/>
              <a:t> </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riadenie zdrojov projektu</a:t>
            </a:r>
            <a:r>
              <a:rPr lang="sk-SK" sz="2000" dirty="0" smtClean="0">
                <a:solidFill>
                  <a:schemeClr val="accent2"/>
                </a:solidFill>
              </a:rPr>
              <a:t> :</a:t>
            </a:r>
          </a:p>
          <a:p>
            <a:pPr marR="0" algn="just" eaLnBrk="1" hangingPunct="1">
              <a:lnSpc>
                <a:spcPct val="80000"/>
              </a:lnSpc>
            </a:pPr>
            <a:r>
              <a:rPr lang="sk-SK" sz="2000" dirty="0" smtClean="0"/>
              <a:t>    času, pracovnej sily, finančných prostriedkov, hmotných prostriedkov,    </a:t>
            </a:r>
          </a:p>
          <a:p>
            <a:pPr marR="0" algn="just" eaLnBrk="1" hangingPunct="1">
              <a:lnSpc>
                <a:spcPct val="80000"/>
              </a:lnSpc>
            </a:pPr>
            <a:r>
              <a:rPr lang="sk-SK" sz="2000" dirty="0" smtClean="0"/>
              <a:t>    informačných technológii </a:t>
            </a:r>
          </a:p>
          <a:p>
            <a:pPr marR="0" algn="just" eaLnBrk="1" hangingPunct="1">
              <a:lnSpc>
                <a:spcPct val="80000"/>
              </a:lnSpc>
            </a:pPr>
            <a:r>
              <a:rPr lang="sk-SK" sz="2000" dirty="0" smtClean="0"/>
              <a:t> </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plánovanie a kontrolu:</a:t>
            </a:r>
            <a:endParaRPr lang="sk-SK" sz="2000" dirty="0" smtClean="0">
              <a:solidFill>
                <a:schemeClr val="accent2"/>
              </a:solidFill>
            </a:endParaRPr>
          </a:p>
          <a:p>
            <a:pPr marR="0" algn="just" eaLnBrk="1" hangingPunct="1">
              <a:lnSpc>
                <a:spcPct val="80000"/>
              </a:lnSpc>
            </a:pPr>
            <a:r>
              <a:rPr lang="sk-SK" sz="2000" dirty="0" smtClean="0"/>
              <a:t>    efektívneho využitia zariadení, koordinácii, zníženie         </a:t>
            </a:r>
          </a:p>
          <a:p>
            <a:pPr marR="0" algn="just" eaLnBrk="1" hangingPunct="1">
              <a:lnSpc>
                <a:spcPct val="80000"/>
              </a:lnSpc>
            </a:pPr>
            <a:r>
              <a:rPr lang="sk-SK" sz="2000" dirty="0" smtClean="0"/>
              <a:t>    projektových rizík, predchádzanie nežiaducim konfliktom </a:t>
            </a:r>
          </a:p>
          <a:p>
            <a:pPr marR="0" algn="just" eaLnBrk="1" hangingPunct="1">
              <a:lnSpc>
                <a:spcPct val="80000"/>
              </a:lnSpc>
            </a:pPr>
            <a:r>
              <a:rPr lang="sk-SK" sz="2000" dirty="0" smtClean="0"/>
              <a:t> </a:t>
            </a:r>
          </a:p>
          <a:p>
            <a:pPr marR="0" algn="just" eaLnBrk="1" hangingPunct="1">
              <a:lnSpc>
                <a:spcPct val="80000"/>
              </a:lnSpc>
              <a:buFont typeface="Wingdings" pitchFamily="2" charset="2"/>
              <a:buChar char="Ø"/>
            </a:pPr>
            <a:r>
              <a:rPr lang="sk-SK" sz="2000" b="1" dirty="0" smtClean="0"/>
              <a:t> </a:t>
            </a:r>
            <a:r>
              <a:rPr lang="sk-SK" sz="2000" b="1" dirty="0" smtClean="0">
                <a:solidFill>
                  <a:schemeClr val="accent2"/>
                </a:solidFill>
              </a:rPr>
              <a:t>riadenie ostatných subjektov a procesov</a:t>
            </a:r>
            <a:endParaRPr lang="sk-SK" sz="2000" dirty="0" smtClean="0">
              <a:solidFill>
                <a:schemeClr val="accent2"/>
              </a:solidFill>
            </a:endParaRPr>
          </a:p>
          <a:p>
            <a:pPr marR="0" algn="just" eaLnBrk="1" hangingPunct="1">
              <a:lnSpc>
                <a:spcPct val="80000"/>
              </a:lnSpc>
            </a:pPr>
            <a:r>
              <a:rPr lang="sk-SK" sz="2000" dirty="0" smtClean="0"/>
              <a:t>    produktu, ktorý má byť projektom vytvorený, vzťahov medzi </a:t>
            </a:r>
          </a:p>
          <a:p>
            <a:pPr marR="0" algn="just" eaLnBrk="1" hangingPunct="1">
              <a:lnSpc>
                <a:spcPct val="80000"/>
              </a:lnSpc>
            </a:pPr>
            <a:r>
              <a:rPr lang="sk-SK" sz="2000" dirty="0" smtClean="0"/>
              <a:t>    projektom a jeho  okolím, informačných tokov </a:t>
            </a:r>
          </a:p>
          <a:p>
            <a:pPr marR="0" algn="just" eaLnBrk="1" hangingPunct="1">
              <a:lnSpc>
                <a:spcPct val="80000"/>
              </a:lnSpc>
            </a:pPr>
            <a:r>
              <a:rPr lang="sk-SK" sz="2400" dirty="0" smtClean="0"/>
              <a:t> </a:t>
            </a:r>
          </a:p>
          <a:p>
            <a:pPr marR="0" algn="just" eaLnBrk="1" hangingPunct="1">
              <a:lnSpc>
                <a:spcPct val="80000"/>
              </a:lnSpc>
            </a:pPr>
            <a:r>
              <a:rPr lang="sk-SK" sz="2400" dirty="0" smtClean="0"/>
              <a:t> </a:t>
            </a:r>
          </a:p>
          <a:p>
            <a:pPr marR="0" algn="just" eaLnBrk="1" hangingPunct="1">
              <a:lnSpc>
                <a:spcPct val="8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44</a:t>
            </a:fld>
            <a:endParaRPr lang="sk-SK"/>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45</a:t>
            </a:fld>
            <a:endParaRPr lang="sk-SK"/>
          </a:p>
        </p:txBody>
      </p:sp>
      <p:pic>
        <p:nvPicPr>
          <p:cNvPr id="3" name="Obrázok 2" descr="what-are-a-project-manager-roles-and-responsibilities.jpg (1020×542)"/>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6192688"/>
          </a:xfrm>
          <a:prstGeom prst="rect">
            <a:avLst/>
          </a:prstGeom>
          <a:noFill/>
          <a:ln>
            <a:noFill/>
          </a:ln>
        </p:spPr>
      </p:pic>
    </p:spTree>
    <p:extLst>
      <p:ext uri="{BB962C8B-B14F-4D97-AF65-F5344CB8AC3E}">
        <p14:creationId xmlns:p14="http://schemas.microsoft.com/office/powerpoint/2010/main" val="4015530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Podnadpis 4"/>
          <p:cNvSpPr>
            <a:spLocks noGrp="1"/>
          </p:cNvSpPr>
          <p:nvPr>
            <p:ph type="subTitle" idx="1"/>
          </p:nvPr>
        </p:nvSpPr>
        <p:spPr>
          <a:xfrm>
            <a:off x="533400" y="428604"/>
            <a:ext cx="7854950" cy="6858021"/>
          </a:xfrm>
        </p:spPr>
        <p:txBody>
          <a:bodyPr>
            <a:normAutofit/>
          </a:bodyPr>
          <a:lstStyle/>
          <a:p>
            <a:pPr marR="0" algn="just" eaLnBrk="1" hangingPunct="1">
              <a:lnSpc>
                <a:spcPct val="80000"/>
              </a:lnSpc>
            </a:pPr>
            <a:r>
              <a:rPr lang="sk-SK" sz="3600" dirty="0" smtClean="0">
                <a:solidFill>
                  <a:schemeClr val="accent2"/>
                </a:solidFill>
                <a:effectLst>
                  <a:outerShdw blurRad="38100" dist="38100" dir="2700000" algn="tl">
                    <a:srgbClr val="000000">
                      <a:alpha val="43137"/>
                    </a:srgbClr>
                  </a:outerShdw>
                </a:effectLst>
                <a:latin typeface="+mj-lt"/>
              </a:rPr>
              <a:t>Asistent manažéra projektu</a:t>
            </a:r>
          </a:p>
          <a:p>
            <a:pPr marR="0" algn="just" eaLnBrk="1" hangingPunct="1">
              <a:lnSpc>
                <a:spcPct val="80000"/>
              </a:lnSpc>
            </a:pPr>
            <a:endParaRPr lang="sk-SK" sz="2400" b="1" dirty="0" smtClean="0"/>
          </a:p>
          <a:p>
            <a:pPr marR="0" algn="just" eaLnBrk="1" hangingPunct="1">
              <a:lnSpc>
                <a:spcPct val="80000"/>
              </a:lnSpc>
            </a:pPr>
            <a:r>
              <a:rPr lang="sk-SK" sz="2000" dirty="0" smtClean="0"/>
              <a:t>Pokiaľ to rozsah projektu vyžaduje, je v organizačnej štruktúre projektu vytvorená a obsadená pozícia asistenta manažéra projektu. V odôvodnených prípadoch  môže byť súčasne vytvorených i niekoľko takých pozícií.</a:t>
            </a:r>
          </a:p>
          <a:p>
            <a:pPr marR="0" algn="just" eaLnBrk="1" hangingPunct="1">
              <a:lnSpc>
                <a:spcPct val="80000"/>
              </a:lnSpc>
            </a:pPr>
            <a:r>
              <a:rPr lang="sk-SK" sz="2000" dirty="0" smtClean="0"/>
              <a:t> </a:t>
            </a:r>
          </a:p>
          <a:p>
            <a:pPr marR="0" algn="just" eaLnBrk="1" hangingPunct="1">
              <a:lnSpc>
                <a:spcPct val="80000"/>
              </a:lnSpc>
            </a:pPr>
            <a:r>
              <a:rPr lang="sk-SK" sz="2000" dirty="0" smtClean="0"/>
              <a:t>Asistent manažéra projektu  podľa svojich schopností a skúseností vykonáva </a:t>
            </a:r>
            <a:r>
              <a:rPr lang="sk-SK" sz="2000" dirty="0" smtClean="0">
                <a:solidFill>
                  <a:schemeClr val="accent2"/>
                </a:solidFill>
              </a:rPr>
              <a:t>čiastkové úlohy manažéra projektu, </a:t>
            </a:r>
            <a:r>
              <a:rPr lang="sk-SK" sz="2000" dirty="0" smtClean="0"/>
              <a:t>a to pod jeho priamym vedením, alebo s definovanou obmedzenou samostatnosťou. Očakáva sa, že tento člen projektového týmu bude asistovať hlavne v:</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t>plánovanie čiastkových aktivít s ohľadom  na harmonogram a obsadenie projektu</a:t>
            </a:r>
          </a:p>
          <a:p>
            <a:pPr marL="342900" marR="0" indent="-342900" algn="just" eaLnBrk="1" hangingPunct="1">
              <a:lnSpc>
                <a:spcPct val="80000"/>
              </a:lnSpc>
              <a:buFont typeface="Wingdings" pitchFamily="2" charset="2"/>
              <a:buChar char="Ø"/>
            </a:pPr>
            <a:r>
              <a:rPr lang="sk-SK" sz="2000" dirty="0" smtClean="0"/>
              <a:t>koordinácia úloh medzi členmi projektového tímu</a:t>
            </a:r>
          </a:p>
          <a:p>
            <a:pPr marL="342900" marR="0" indent="-342900" algn="just" eaLnBrk="1" hangingPunct="1">
              <a:lnSpc>
                <a:spcPct val="80000"/>
              </a:lnSpc>
              <a:buFont typeface="Wingdings" pitchFamily="2" charset="2"/>
              <a:buChar char="Ø"/>
            </a:pPr>
            <a:r>
              <a:rPr lang="sk-SK" sz="2000" dirty="0" smtClean="0"/>
              <a:t>analyzovanie stavu čiastkových aktivít a podávanie hlásenia manažérovi projektu</a:t>
            </a:r>
          </a:p>
          <a:p>
            <a:pPr marR="0" algn="just" eaLnBrk="1" hangingPunct="1">
              <a:lnSpc>
                <a:spcPct val="80000"/>
              </a:lnSpc>
            </a:pPr>
            <a:r>
              <a:rPr lang="sk-SK" sz="2000" dirty="0" smtClean="0"/>
              <a:t> </a:t>
            </a:r>
          </a:p>
          <a:p>
            <a:pPr marR="0" algn="just" eaLnBrk="1" hangingPunct="1">
              <a:lnSpc>
                <a:spcPct val="80000"/>
              </a:lnSpc>
            </a:pPr>
            <a:r>
              <a:rPr lang="sk-SK" sz="2000" dirty="0" smtClean="0"/>
              <a:t>Za správnosť a kvalitu výkonu asistenta manažéra projektu zodpovedá vzhľadom k ostatným subjektom projektu manažér projektu.</a:t>
            </a:r>
          </a:p>
          <a:p>
            <a:pPr marR="0" algn="just" eaLnBrk="1" hangingPunct="1">
              <a:lnSpc>
                <a:spcPct val="80000"/>
              </a:lnSpc>
            </a:pP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46</a:t>
            </a:fld>
            <a:endParaRPr lang="sk-SK"/>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Podnadpis 4"/>
          <p:cNvSpPr>
            <a:spLocks noGrp="1"/>
          </p:cNvSpPr>
          <p:nvPr>
            <p:ph type="subTitle" idx="1"/>
          </p:nvPr>
        </p:nvSpPr>
        <p:spPr>
          <a:xfrm>
            <a:off x="500034" y="500042"/>
            <a:ext cx="7854950" cy="5572152"/>
          </a:xfrm>
        </p:spPr>
        <p:txBody>
          <a:bodyPr>
            <a:normAutofit/>
          </a:bodyPr>
          <a:lstStyle/>
          <a:p>
            <a:pPr marR="0" algn="just" eaLnBrk="1" hangingPunct="1">
              <a:lnSpc>
                <a:spcPct val="80000"/>
              </a:lnSpc>
            </a:pPr>
            <a:r>
              <a:rPr lang="sk-SK" sz="3600" dirty="0" smtClean="0">
                <a:solidFill>
                  <a:schemeClr val="accent2"/>
                </a:solidFill>
                <a:effectLst>
                  <a:outerShdw blurRad="38100" dist="38100" dir="2700000" algn="tl">
                    <a:srgbClr val="000000">
                      <a:alpha val="43137"/>
                    </a:srgbClr>
                  </a:outerShdw>
                </a:effectLst>
                <a:latin typeface="+mj-lt"/>
              </a:rPr>
              <a:t>Projektová kancelária </a:t>
            </a:r>
          </a:p>
          <a:p>
            <a:pPr marR="0" algn="just" eaLnBrk="1" hangingPunct="1">
              <a:lnSpc>
                <a:spcPct val="80000"/>
              </a:lnSpc>
            </a:pPr>
            <a:endParaRPr lang="sk-SK" sz="2000" dirty="0" smtClean="0"/>
          </a:p>
          <a:p>
            <a:pPr marR="0" algn="just" eaLnBrk="1" hangingPunct="1">
              <a:lnSpc>
                <a:spcPct val="80000"/>
              </a:lnSpc>
            </a:pPr>
            <a:r>
              <a:rPr lang="sk-SK" sz="2000" dirty="0" smtClean="0"/>
              <a:t>Projektová kancelária je podporný administratívny orgán riadenia projektu a je tvorená spravidla manažérom projektu a asistentom/asistentmi projektu. Úlohou projektovej kancelárie je:</a:t>
            </a:r>
          </a:p>
          <a:p>
            <a:pPr marR="0" algn="just" eaLnBrk="1" hangingPunct="1">
              <a:lnSpc>
                <a:spcPct val="80000"/>
              </a:lnSpc>
            </a:pPr>
            <a:r>
              <a:rPr lang="sk-SK" sz="2000" dirty="0" smtClean="0"/>
              <a:t> </a:t>
            </a:r>
          </a:p>
          <a:p>
            <a:pPr marL="342900" marR="0" indent="-342900" algn="just" eaLnBrk="1" hangingPunct="1">
              <a:lnSpc>
                <a:spcPct val="80000"/>
              </a:lnSpc>
              <a:buFont typeface="Wingdings" pitchFamily="2" charset="2"/>
              <a:buChar char="Ø"/>
            </a:pPr>
            <a:r>
              <a:rPr lang="sk-SK" sz="2000" dirty="0" smtClean="0"/>
              <a:t>obslúžiť všetky administratívne a dokumentačné potreby projektu</a:t>
            </a:r>
          </a:p>
          <a:p>
            <a:pPr marL="342900" marR="0" indent="-342900" algn="just" eaLnBrk="1" hangingPunct="1">
              <a:lnSpc>
                <a:spcPct val="80000"/>
              </a:lnSpc>
              <a:buFont typeface="Wingdings" pitchFamily="2" charset="2"/>
              <a:buChar char="Ø"/>
            </a:pPr>
            <a:r>
              <a:rPr lang="sk-SK" sz="2000" dirty="0" smtClean="0"/>
              <a:t>zabezpečiť hladký chod všetkých informačných tokov projektu</a:t>
            </a:r>
          </a:p>
          <a:p>
            <a:pPr marL="342900" marR="0" indent="-342900" algn="just" eaLnBrk="1" hangingPunct="1">
              <a:lnSpc>
                <a:spcPct val="80000"/>
              </a:lnSpc>
              <a:buFont typeface="Wingdings" pitchFamily="2" charset="2"/>
              <a:buChar char="Ø"/>
            </a:pPr>
            <a:r>
              <a:rPr lang="sk-SK" sz="2000" dirty="0" smtClean="0"/>
              <a:t>podporiť kontrolné procesy projektu pod vedením a pre potreby manažéra projektu</a:t>
            </a:r>
          </a:p>
          <a:p>
            <a:pPr marR="0" algn="just" eaLnBrk="1" hangingPunct="1">
              <a:lnSpc>
                <a:spcPct val="80000"/>
              </a:lnSpc>
            </a:pPr>
            <a:r>
              <a:rPr lang="sk-SK" sz="2000" dirty="0" smtClean="0"/>
              <a:t> </a:t>
            </a:r>
          </a:p>
          <a:p>
            <a:pPr marR="0" algn="just" eaLnBrk="1" hangingPunct="1">
              <a:lnSpc>
                <a:spcPct val="80000"/>
              </a:lnSpc>
            </a:pPr>
            <a:r>
              <a:rPr lang="sk-SK" sz="2000" dirty="0" smtClean="0"/>
              <a:t>Projektová kancelária pracuje pod priamym vedením manažéra projektu.</a:t>
            </a:r>
          </a:p>
          <a:p>
            <a:pPr marR="0" algn="just" eaLnBrk="1" hangingPunct="1">
              <a:lnSpc>
                <a:spcPct val="80000"/>
              </a:lnSpc>
            </a:pPr>
            <a:r>
              <a:rPr lang="sk-SK" sz="2200" dirty="0" smtClean="0"/>
              <a:t> </a:t>
            </a:r>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47</a:t>
            </a:fld>
            <a:endParaRPr lang="sk-SK"/>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Podnadpis 4"/>
          <p:cNvSpPr>
            <a:spLocks noGrp="1"/>
          </p:cNvSpPr>
          <p:nvPr>
            <p:ph type="subTitle" idx="1"/>
          </p:nvPr>
        </p:nvSpPr>
        <p:spPr>
          <a:xfrm>
            <a:off x="500034" y="500042"/>
            <a:ext cx="7854950" cy="5429258"/>
          </a:xfrm>
        </p:spPr>
        <p:txBody>
          <a:bodyPr>
            <a:normAutofit/>
          </a:bodyPr>
          <a:lstStyle/>
          <a:p>
            <a:pPr marR="0" algn="just" eaLnBrk="1" hangingPunct="1">
              <a:lnSpc>
                <a:spcPct val="90000"/>
              </a:lnSpc>
            </a:pPr>
            <a:r>
              <a:rPr lang="sk-SK" sz="3600" dirty="0" smtClean="0">
                <a:solidFill>
                  <a:schemeClr val="accent2"/>
                </a:solidFill>
                <a:effectLst>
                  <a:outerShdw blurRad="38100" dist="38100" dir="2700000" algn="tl">
                    <a:srgbClr val="000000">
                      <a:alpha val="43137"/>
                    </a:srgbClr>
                  </a:outerShdw>
                </a:effectLst>
                <a:latin typeface="+mj-lt"/>
              </a:rPr>
              <a:t>Projektový  tím</a:t>
            </a:r>
          </a:p>
          <a:p>
            <a:pPr marR="0" algn="just" eaLnBrk="1" hangingPunct="1">
              <a:lnSpc>
                <a:spcPct val="90000"/>
              </a:lnSpc>
            </a:pPr>
            <a:endParaRPr lang="sk-SK" sz="2000" dirty="0" smtClean="0"/>
          </a:p>
          <a:p>
            <a:pPr marR="0" algn="just" eaLnBrk="1" hangingPunct="1">
              <a:lnSpc>
                <a:spcPct val="90000"/>
              </a:lnSpc>
            </a:pPr>
            <a:r>
              <a:rPr lang="sk-SK" sz="2000" dirty="0" smtClean="0"/>
              <a:t>Projektový tím</a:t>
            </a:r>
            <a:r>
              <a:rPr lang="sk-SK" sz="2000" b="1" dirty="0" smtClean="0"/>
              <a:t> sa</a:t>
            </a:r>
            <a:r>
              <a:rPr lang="sk-SK" sz="2000" dirty="0" smtClean="0"/>
              <a:t> skladá z osôb s poverením realizovať určitú jednotku/y práce s presne definovaným zadaním, požadovaným výsledkom, v definovanom časovom období a s určeným predpokladom prácnosti.</a:t>
            </a:r>
          </a:p>
          <a:p>
            <a:pPr marR="0" algn="just" eaLnBrk="1" hangingPunct="1">
              <a:lnSpc>
                <a:spcPct val="90000"/>
              </a:lnSpc>
            </a:pPr>
            <a:r>
              <a:rPr lang="sk-SK" sz="2000" dirty="0" smtClean="0"/>
              <a:t> </a:t>
            </a:r>
          </a:p>
          <a:p>
            <a:pPr marR="0" algn="just" eaLnBrk="1" hangingPunct="1">
              <a:lnSpc>
                <a:spcPct val="90000"/>
              </a:lnSpc>
            </a:pPr>
            <a:r>
              <a:rPr lang="sk-SK" sz="2000" dirty="0" smtClean="0"/>
              <a:t>Projektový tím je </a:t>
            </a:r>
            <a:r>
              <a:rPr lang="sk-SK" sz="2000" dirty="0" smtClean="0">
                <a:solidFill>
                  <a:schemeClr val="accent2"/>
                </a:solidFill>
              </a:rPr>
              <a:t>hlavným výkonným článkom </a:t>
            </a:r>
            <a:r>
              <a:rPr lang="sk-SK" sz="2000" dirty="0" smtClean="0"/>
              <a:t>projektu. Jedným z  prvých úloh plánovacej fázy projektu je ustanovenie organizačnej štruktúry  projektu a nastavenie ich vzťahov k materskej organizácii. Projektový tím je </a:t>
            </a:r>
            <a:r>
              <a:rPr lang="sk-SK" sz="2000" b="1" dirty="0" smtClean="0"/>
              <a:t>skupina osôb,</a:t>
            </a:r>
            <a:r>
              <a:rPr lang="sk-SK" sz="2000" dirty="0" smtClean="0"/>
              <a:t> ktoré sa realizačne podieľajú na splnení cieľa projektu a počas doby projektu podliehajú riadeniu projektového manažéra, a to v rozsahu prideleného času alebo určitej pracovnej kapacity a v rámci pridelených kompetencií a zodpovedností.</a:t>
            </a:r>
          </a:p>
          <a:p>
            <a:pPr marR="0" algn="just" eaLnBrk="1" hangingPunct="1">
              <a:lnSpc>
                <a:spcPct val="9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48</a:t>
            </a:fld>
            <a:endParaRPr lang="sk-SK"/>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odnadpis 4"/>
          <p:cNvSpPr>
            <a:spLocks noGrp="1"/>
          </p:cNvSpPr>
          <p:nvPr>
            <p:ph type="subTitle" idx="1"/>
          </p:nvPr>
        </p:nvSpPr>
        <p:spPr>
          <a:xfrm>
            <a:off x="1547664" y="608485"/>
            <a:ext cx="7854950" cy="1752600"/>
          </a:xfrm>
        </p:spPr>
        <p:txBody>
          <a:bodyPr/>
          <a:lstStyle/>
          <a:p>
            <a:pPr marR="0" algn="l" eaLnBrk="1" hangingPunct="1"/>
            <a:r>
              <a:rPr lang="sk-SK" sz="2000" i="1" u="sng" dirty="0" smtClean="0"/>
              <a:t>Príklad všeobecnej organizačnej štruktúry projektu</a:t>
            </a:r>
            <a:endParaRPr lang="sk-SK" sz="2000" dirty="0" smtClean="0"/>
          </a:p>
          <a:p>
            <a:pPr marR="0" algn="l" eaLnBrk="1" hangingPunct="1"/>
            <a:r>
              <a:rPr lang="sk-SK" b="1" dirty="0" smtClean="0"/>
              <a:t> </a:t>
            </a:r>
            <a:endParaRPr lang="sk-SK" dirty="0" smtClean="0"/>
          </a:p>
          <a:p>
            <a:pPr marR="0" eaLnBrk="1" hangingPunct="1"/>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49</a:t>
            </a:fld>
            <a:endParaRPr lang="sk-SK"/>
          </a:p>
        </p:txBody>
      </p:sp>
      <p:pic>
        <p:nvPicPr>
          <p:cNvPr id="39939" name="Obrázok 19"/>
          <p:cNvPicPr>
            <a:picLocks noChangeAspect="1" noChangeArrowheads="1"/>
          </p:cNvPicPr>
          <p:nvPr/>
        </p:nvPicPr>
        <p:blipFill>
          <a:blip r:embed="rId2" cstate="print">
            <a:extLst>
              <a:ext uri="{28A0092B-C50C-407E-A947-70E740481C1C}">
                <a14:useLocalDpi xmlns:a14="http://schemas.microsoft.com/office/drawing/2010/main" val="0"/>
              </a:ext>
            </a:extLst>
          </a:blip>
          <a:srcRect l="24348" t="19193" r="24625" b="18208"/>
          <a:stretch>
            <a:fillRect/>
          </a:stretch>
        </p:blipFill>
        <p:spPr bwMode="auto">
          <a:xfrm>
            <a:off x="8124" y="1484785"/>
            <a:ext cx="9135877" cy="536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548680"/>
            <a:ext cx="8821644" cy="936104"/>
          </a:xfrm>
          <a:extLst/>
        </p:spPr>
        <p:txBody>
          <a:bodyPr>
            <a:noAutofit/>
          </a:bodyPr>
          <a:lstStyle/>
          <a:p>
            <a:pPr algn="l">
              <a:defRPr/>
            </a:pPr>
            <a:r>
              <a:rPr lang="sk-SK" sz="4400" dirty="0">
                <a:solidFill>
                  <a:srgbClr val="FFC000"/>
                </a:solidFill>
              </a:rPr>
              <a:t>II</a:t>
            </a:r>
            <a:r>
              <a:rPr lang="sk-SK" sz="4400" dirty="0" smtClean="0">
                <a:solidFill>
                  <a:srgbClr val="FFC000"/>
                </a:solidFill>
              </a:rPr>
              <a:t>. Investičné </a:t>
            </a:r>
            <a:r>
              <a:rPr lang="sk-SK" sz="4400" dirty="0">
                <a:solidFill>
                  <a:srgbClr val="FFC000"/>
                </a:solidFill>
              </a:rPr>
              <a:t>projekty v stavebníctve</a:t>
            </a:r>
          </a:p>
        </p:txBody>
      </p:sp>
      <p:sp>
        <p:nvSpPr>
          <p:cNvPr id="10242" name="Podnadpis 4"/>
          <p:cNvSpPr>
            <a:spLocks noGrp="1"/>
          </p:cNvSpPr>
          <p:nvPr>
            <p:ph type="subTitle" idx="1"/>
          </p:nvPr>
        </p:nvSpPr>
        <p:spPr>
          <a:xfrm>
            <a:off x="395288" y="1772816"/>
            <a:ext cx="7854950" cy="3455988"/>
          </a:xfrm>
        </p:spPr>
        <p:txBody>
          <a:bodyPr>
            <a:normAutofit/>
          </a:bodyPr>
          <a:lstStyle/>
          <a:p>
            <a:pPr marL="342900" marR="0" indent="-342900" algn="l">
              <a:buFont typeface="Wingdings" pitchFamily="2" charset="2"/>
              <a:buChar char="Ø"/>
            </a:pPr>
            <a:r>
              <a:rPr lang="sk-SK" sz="2000" dirty="0"/>
              <a:t>I</a:t>
            </a:r>
            <a:r>
              <a:rPr lang="sk-SK" sz="2000" dirty="0" smtClean="0"/>
              <a:t>nvestičný proces /</a:t>
            </a:r>
            <a:r>
              <a:rPr lang="en-US" sz="2000" dirty="0" smtClean="0"/>
              <a:t> </a:t>
            </a:r>
            <a:r>
              <a:rPr lang="sk-SK" sz="2000" dirty="0" smtClean="0"/>
              <a:t>verejné práce, stavebný </a:t>
            </a:r>
            <a:endParaRPr lang="en-US" sz="2000" dirty="0" smtClean="0"/>
          </a:p>
          <a:p>
            <a:pPr marR="0" algn="l"/>
            <a:r>
              <a:rPr lang="en-US" sz="2000" dirty="0"/>
              <a:t> </a:t>
            </a:r>
            <a:r>
              <a:rPr lang="en-US" sz="2000" dirty="0" smtClean="0"/>
              <a:t>   </a:t>
            </a:r>
            <a:r>
              <a:rPr lang="sk-SK" sz="2000" dirty="0" smtClean="0"/>
              <a:t>  zákon</a:t>
            </a:r>
            <a:r>
              <a:rPr lang="en-US" sz="2000" dirty="0" smtClean="0"/>
              <a:t> </a:t>
            </a:r>
            <a:r>
              <a:rPr lang="sk-SK" sz="2000" dirty="0" smtClean="0"/>
              <a:t>/</a:t>
            </a:r>
          </a:p>
          <a:p>
            <a:pPr marL="342900" marR="0" indent="-342900" algn="l">
              <a:buFont typeface="Wingdings" pitchFamily="2" charset="2"/>
              <a:buChar char="Ø"/>
            </a:pPr>
            <a:r>
              <a:rPr lang="sk-SK" sz="2000" dirty="0"/>
              <a:t>V</a:t>
            </a:r>
            <a:r>
              <a:rPr lang="sk-SK" sz="2000" dirty="0" smtClean="0"/>
              <a:t>erejné obstarávanie</a:t>
            </a:r>
          </a:p>
          <a:p>
            <a:pPr marL="342900" marR="0" indent="-342900" algn="l">
              <a:buFont typeface="Wingdings" pitchFamily="2" charset="2"/>
              <a:buChar char="Ø"/>
            </a:pPr>
            <a:r>
              <a:rPr lang="sk-SK" sz="2000" dirty="0"/>
              <a:t>H</a:t>
            </a:r>
            <a:r>
              <a:rPr lang="sk-SK" sz="2000" dirty="0" smtClean="0"/>
              <a:t>odnotenie vplyvov na životné prostredie</a:t>
            </a:r>
          </a:p>
          <a:p>
            <a:pPr marL="342900" marR="0" indent="-342900" algn="l">
              <a:buFont typeface="Wingdings" pitchFamily="2" charset="2"/>
              <a:buChar char="Ø"/>
            </a:pPr>
            <a:r>
              <a:rPr lang="sk-SK" sz="2000" dirty="0"/>
              <a:t>P</a:t>
            </a:r>
            <a:r>
              <a:rPr lang="sk-SK" sz="2000" dirty="0" smtClean="0"/>
              <a:t>rávne zázemie – FIDIC</a:t>
            </a:r>
          </a:p>
          <a:p>
            <a:pPr marL="342900" marR="0" indent="-342900" algn="l">
              <a:buFont typeface="Wingdings" pitchFamily="2" charset="2"/>
              <a:buChar char="Ø"/>
            </a:pPr>
            <a:r>
              <a:rPr lang="sk-SK" sz="2000" dirty="0"/>
              <a:t>H</a:t>
            </a:r>
            <a:r>
              <a:rPr lang="sk-SK" sz="2000" dirty="0" smtClean="0"/>
              <a:t>odnotenie investičných projektov</a:t>
            </a:r>
          </a:p>
          <a:p>
            <a:pPr marL="342900" marR="0" indent="-342900" algn="l">
              <a:buFont typeface="Wingdings" pitchFamily="2" charset="2"/>
              <a:buChar char="Ø"/>
            </a:pPr>
            <a:r>
              <a:rPr lang="sk-SK" sz="2000" dirty="0"/>
              <a:t>F</a:t>
            </a:r>
            <a:r>
              <a:rPr lang="sk-SK" sz="2000" dirty="0" smtClean="0"/>
              <a:t>inancovanie investičných projektov</a:t>
            </a:r>
          </a:p>
          <a:p>
            <a:pPr marR="0" algn="l"/>
            <a:r>
              <a:rPr lang="sk-SK" sz="2800" dirty="0" smtClean="0"/>
              <a:t> </a:t>
            </a:r>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5</a:t>
            </a:fld>
            <a:endParaRPr lang="sk-SK"/>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285728"/>
            <a:ext cx="7884138" cy="1042982"/>
          </a:xfrm>
          <a:ln>
            <a:miter lim="800000"/>
            <a:headEnd/>
            <a:tailEnd/>
          </a:ln>
          <a:extLst/>
        </p:spPr>
        <p:txBody>
          <a:bodyPr>
            <a:normAutofit/>
          </a:bodyPr>
          <a:lstStyle/>
          <a:p>
            <a:pPr algn="l" eaLnBrk="1" fontAlgn="auto" hangingPunct="1">
              <a:spcAft>
                <a:spcPts val="0"/>
              </a:spcAft>
              <a:defRPr/>
            </a:pPr>
            <a:r>
              <a:rPr lang="sk-SK" sz="3600" dirty="0" smtClean="0">
                <a:solidFill>
                  <a:schemeClr val="accent2"/>
                </a:solidFill>
              </a:rPr>
              <a:t>Životný cyklus a fázy projektu</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40963" name="Podnadpis 4"/>
          <p:cNvSpPr>
            <a:spLocks noGrp="1"/>
          </p:cNvSpPr>
          <p:nvPr>
            <p:ph type="subTitle" idx="1"/>
          </p:nvPr>
        </p:nvSpPr>
        <p:spPr>
          <a:xfrm>
            <a:off x="428596" y="1000084"/>
            <a:ext cx="8429684" cy="5715064"/>
          </a:xfrm>
        </p:spPr>
        <p:txBody>
          <a:bodyPr>
            <a:normAutofit fontScale="92500" lnSpcReduction="10000"/>
          </a:bodyPr>
          <a:lstStyle/>
          <a:p>
            <a:pPr marR="0" algn="just" eaLnBrk="1" hangingPunct="1">
              <a:lnSpc>
                <a:spcPct val="80000"/>
              </a:lnSpc>
            </a:pPr>
            <a:r>
              <a:rPr lang="sk-SK" sz="2000" dirty="0" smtClean="0"/>
              <a:t>Projekt je dynamický </a:t>
            </a:r>
            <a:r>
              <a:rPr lang="sk-SK" sz="2000" dirty="0" smtClean="0">
                <a:solidFill>
                  <a:schemeClr val="accent2"/>
                </a:solidFill>
              </a:rPr>
              <a:t>systém, ktorý sa vyvíja</a:t>
            </a:r>
            <a:r>
              <a:rPr lang="sk-SK" sz="2000" b="1" dirty="0" smtClean="0">
                <a:solidFill>
                  <a:schemeClr val="accent2"/>
                </a:solidFill>
              </a:rPr>
              <a:t> </a:t>
            </a:r>
            <a:r>
              <a:rPr lang="sk-SK" sz="2000" dirty="0" smtClean="0">
                <a:solidFill>
                  <a:schemeClr val="accent2"/>
                </a:solidFill>
              </a:rPr>
              <a:t>v uzavretom životnom cykle. Ten sa uskutočňuje v niekoľkých fázach.</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dirty="0" smtClean="0"/>
              <a:t>počas projektu identifikujeme nasledovné fázy: </a:t>
            </a:r>
          </a:p>
          <a:p>
            <a:pPr marR="0" algn="just" eaLnBrk="1" hangingPunct="1">
              <a:lnSpc>
                <a:spcPct val="80000"/>
              </a:lnSpc>
            </a:pPr>
            <a:r>
              <a:rPr lang="sk-SK" sz="2000" dirty="0" smtClean="0"/>
              <a:t> </a:t>
            </a:r>
            <a:endParaRPr lang="sk-SK" sz="2000" dirty="0" smtClean="0">
              <a:solidFill>
                <a:schemeClr val="accent2"/>
              </a:solidFill>
            </a:endParaRPr>
          </a:p>
          <a:p>
            <a:pPr marR="0" algn="just" eaLnBrk="1" hangingPunct="1">
              <a:lnSpc>
                <a:spcPct val="80000"/>
              </a:lnSpc>
            </a:pPr>
            <a:r>
              <a:rPr lang="sk-SK" sz="2000" dirty="0" smtClean="0">
                <a:solidFill>
                  <a:schemeClr val="accent2"/>
                </a:solidFill>
              </a:rPr>
              <a:t>Koncepčný návrh </a:t>
            </a:r>
            <a:r>
              <a:rPr lang="sk-SK" sz="2000" dirty="0" smtClean="0"/>
              <a:t>– formulácia základných zámerov, hodnotenie prínosov a dopadov realizácie projektu, odhady nákladov a času potrebného na vlastnú realizáciu, predbežná analýza rizík.</a:t>
            </a:r>
          </a:p>
          <a:p>
            <a:pPr marR="0" algn="just" eaLnBrk="1" hangingPunct="1">
              <a:lnSpc>
                <a:spcPct val="80000"/>
              </a:lnSpc>
            </a:pPr>
            <a:r>
              <a:rPr lang="sk-SK" sz="2000" b="1" dirty="0" smtClean="0"/>
              <a:t> </a:t>
            </a:r>
            <a:endParaRPr lang="sk-SK" sz="2000" dirty="0" smtClean="0">
              <a:solidFill>
                <a:schemeClr val="accent2"/>
              </a:solidFill>
            </a:endParaRPr>
          </a:p>
          <a:p>
            <a:pPr marR="0" algn="just" eaLnBrk="1" hangingPunct="1">
              <a:lnSpc>
                <a:spcPct val="80000"/>
              </a:lnSpc>
            </a:pPr>
            <a:r>
              <a:rPr lang="sk-SK" sz="2000" dirty="0" smtClean="0">
                <a:solidFill>
                  <a:schemeClr val="accent2"/>
                </a:solidFill>
              </a:rPr>
              <a:t>Definícia projektu </a:t>
            </a:r>
            <a:r>
              <a:rPr lang="sk-SK" sz="2000" dirty="0" smtClean="0"/>
              <a:t>–  spresnenie výstupov prvej fázy – diverzifikácia cieľov, výpočet subsystémov a ich vnútorných rozhraní, príprava metodík a disponibilných znalostí a schopností, identifikácia zdrojov, nastavenie realistického časového rámca a prepočet nákladov, definícia rizík, príprava detailných plánov na realizáciu projektu.</a:t>
            </a:r>
          </a:p>
          <a:p>
            <a:pPr marR="0" algn="just" eaLnBrk="1" hangingPunct="1">
              <a:lnSpc>
                <a:spcPct val="80000"/>
              </a:lnSpc>
            </a:pPr>
            <a:r>
              <a:rPr lang="sk-SK" sz="2000" dirty="0" smtClean="0"/>
              <a:t> </a:t>
            </a:r>
            <a:endParaRPr lang="sk-SK" sz="2000" dirty="0" smtClean="0">
              <a:solidFill>
                <a:schemeClr val="accent2"/>
              </a:solidFill>
            </a:endParaRPr>
          </a:p>
          <a:p>
            <a:pPr marR="0" algn="just" eaLnBrk="1" hangingPunct="1">
              <a:lnSpc>
                <a:spcPct val="80000"/>
              </a:lnSpc>
            </a:pPr>
            <a:r>
              <a:rPr lang="sk-SK" sz="2000" dirty="0" smtClean="0">
                <a:solidFill>
                  <a:schemeClr val="accent2"/>
                </a:solidFill>
              </a:rPr>
              <a:t>Uskutočnenie/vykonanie</a:t>
            </a:r>
            <a:r>
              <a:rPr lang="sk-SK" sz="2000" dirty="0">
                <a:solidFill>
                  <a:schemeClr val="accent2"/>
                </a:solidFill>
              </a:rPr>
              <a:t> </a:t>
            </a:r>
            <a:r>
              <a:rPr lang="sk-SK" sz="2000" dirty="0" smtClean="0"/>
              <a:t>– vlastná realizácia alebo zhotovenie projektu – riadenie prác a subdodávok, kontrola postupu podľa časového plánu a rozpočtu, riadenie komunikácie a nevyhnutnej projektovej dokumentácie, kontrola kvality a účinnosti dosiahnutia jednotlivých čiastkových  cieľov, testovanie výstupov, zhotovenie dokumentácie ako podkladu pre používanie predmetu projektu a tvorba plánu podpory v operačnom období.</a:t>
            </a:r>
          </a:p>
          <a:p>
            <a:pPr marR="0" algn="just" eaLnBrk="1" hangingPunct="1">
              <a:lnSpc>
                <a:spcPct val="80000"/>
              </a:lnSpc>
            </a:pP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50</a:t>
            </a:fld>
            <a:endParaRPr lang="sk-SK"/>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odnadpis 4"/>
          <p:cNvSpPr>
            <a:spLocks noGrp="1"/>
          </p:cNvSpPr>
          <p:nvPr>
            <p:ph type="subTitle" idx="1"/>
          </p:nvPr>
        </p:nvSpPr>
        <p:spPr>
          <a:xfrm>
            <a:off x="500034" y="857232"/>
            <a:ext cx="7854950" cy="5500688"/>
          </a:xfrm>
        </p:spPr>
        <p:txBody>
          <a:bodyPr>
            <a:normAutofit fontScale="92500" lnSpcReduction="10000"/>
          </a:bodyPr>
          <a:lstStyle/>
          <a:p>
            <a:pPr marR="0" algn="just" eaLnBrk="1" hangingPunct="1">
              <a:lnSpc>
                <a:spcPct val="80000"/>
              </a:lnSpc>
            </a:pPr>
            <a:r>
              <a:rPr lang="sk-SK" sz="2000" dirty="0" smtClean="0">
                <a:solidFill>
                  <a:schemeClr val="accent2"/>
                </a:solidFill>
              </a:rPr>
              <a:t>Operačné obdobie </a:t>
            </a:r>
            <a:r>
              <a:rPr lang="sk-SK" sz="2000" dirty="0" smtClean="0"/>
              <a:t>– vlastné používanie predmetu projektu – integrácia predmetu projektu do existujúcich organizačných systémov spoločnosti užívateľa, hodnotenie technologických, sociálnych a ekonomických dopadov  realizovaného projektu v rámci predpokladov daných v konceptuálnom období, spätná väzba pre plánovanie ďalších projektov a hodnotenie úrovne spolupracujúcich  systémov.</a:t>
            </a:r>
          </a:p>
          <a:p>
            <a:pPr marR="0" algn="just" eaLnBrk="1" hangingPunct="1">
              <a:lnSpc>
                <a:spcPct val="80000"/>
              </a:lnSpc>
            </a:pPr>
            <a:r>
              <a:rPr lang="sk-SK" sz="2000" dirty="0" smtClean="0"/>
              <a:t> </a:t>
            </a:r>
          </a:p>
          <a:p>
            <a:pPr marR="0" algn="just" eaLnBrk="1" hangingPunct="1">
              <a:lnSpc>
                <a:spcPct val="80000"/>
              </a:lnSpc>
            </a:pPr>
            <a:r>
              <a:rPr lang="sk-SK" sz="2000" dirty="0" smtClean="0">
                <a:solidFill>
                  <a:schemeClr val="accent2"/>
                </a:solidFill>
              </a:rPr>
              <a:t>Vyradenie projektu </a:t>
            </a:r>
            <a:r>
              <a:rPr lang="sk-SK" sz="2000" dirty="0" smtClean="0"/>
              <a:t>– prevedenie predmetu projektu do štádia podpory a do prípadnej zodpovednosti organizácie, ktorá podporu poskytuje, prevedenie zdrojov (napr. pracovníkov alebo technológií) na iné projekty, spracovanie poučení a získaných skúseností z riadenie daného projektu.</a:t>
            </a:r>
          </a:p>
          <a:p>
            <a:pPr marR="0" algn="just" eaLnBrk="1" hangingPunct="1">
              <a:lnSpc>
                <a:spcPct val="80000"/>
              </a:lnSpc>
            </a:pPr>
            <a:r>
              <a:rPr lang="sk-SK" sz="2000" dirty="0" smtClean="0"/>
              <a:t> </a:t>
            </a:r>
          </a:p>
          <a:p>
            <a:pPr marR="0" algn="just" eaLnBrk="1" hangingPunct="1">
              <a:lnSpc>
                <a:spcPct val="80000"/>
              </a:lnSpc>
            </a:pPr>
            <a:r>
              <a:rPr lang="sk-SK" sz="2000" dirty="0" smtClean="0"/>
              <a:t> </a:t>
            </a:r>
          </a:p>
          <a:p>
            <a:pPr marR="0" algn="just" eaLnBrk="1" hangingPunct="1">
              <a:lnSpc>
                <a:spcPct val="80000"/>
              </a:lnSpc>
            </a:pPr>
            <a:r>
              <a:rPr lang="sk-SK" sz="2000" dirty="0" smtClean="0"/>
              <a:t>Všeobecne platí, že</a:t>
            </a:r>
            <a:r>
              <a:rPr lang="sk-SK" sz="2000" b="1" dirty="0" smtClean="0"/>
              <a:t> </a:t>
            </a:r>
            <a:r>
              <a:rPr lang="sk-SK" sz="2000" dirty="0" smtClean="0">
                <a:solidFill>
                  <a:schemeClr val="accent2"/>
                </a:solidFill>
              </a:rPr>
              <a:t>fázy životného cyklu projektu definujú: </a:t>
            </a:r>
          </a:p>
          <a:p>
            <a:pPr marR="0" algn="just" eaLnBrk="1" hangingPunct="1">
              <a:lnSpc>
                <a:spcPct val="80000"/>
              </a:lnSpc>
            </a:pPr>
            <a:r>
              <a:rPr lang="sk-SK" sz="2000" dirty="0" smtClean="0"/>
              <a:t> </a:t>
            </a:r>
          </a:p>
          <a:p>
            <a:pPr marL="285750" marR="0" indent="-285750" algn="just" eaLnBrk="1" hangingPunct="1">
              <a:lnSpc>
                <a:spcPct val="80000"/>
              </a:lnSpc>
              <a:buFont typeface="Wingdings" pitchFamily="2" charset="2"/>
              <a:buChar char="Ø"/>
            </a:pPr>
            <a:r>
              <a:rPr lang="sk-SK" sz="2000" dirty="0" smtClean="0"/>
              <a:t>aký typ práce má byť vykonaný v príslušnom stupni rozvoja projektu</a:t>
            </a:r>
          </a:p>
          <a:p>
            <a:pPr marL="285750" marR="0" indent="-285750" algn="just" eaLnBrk="1" hangingPunct="1">
              <a:lnSpc>
                <a:spcPct val="80000"/>
              </a:lnSpc>
              <a:buFont typeface="Wingdings" pitchFamily="2" charset="2"/>
              <a:buChar char="Ø"/>
            </a:pPr>
            <a:r>
              <a:rPr lang="sk-SK" sz="2000" dirty="0" smtClean="0"/>
              <a:t>aké konkrétne výstupy sú v jednotlivých fázach generované, ako sú overované a hodnotené</a:t>
            </a:r>
          </a:p>
          <a:p>
            <a:pPr marL="285750" marR="0" indent="-285750" algn="just" eaLnBrk="1" hangingPunct="1">
              <a:lnSpc>
                <a:spcPct val="80000"/>
              </a:lnSpc>
              <a:buFont typeface="Wingdings" pitchFamily="2" charset="2"/>
              <a:buChar char="Ø"/>
            </a:pPr>
            <a:r>
              <a:rPr lang="sk-SK" sz="2000" dirty="0" smtClean="0"/>
              <a:t>kto sa zapája do aktivít projektu v jeho jednotlivých úsekoch</a:t>
            </a:r>
          </a:p>
          <a:p>
            <a:pPr marR="0" algn="just" eaLnBrk="1" hangingPunct="1">
              <a:lnSpc>
                <a:spcPct val="80000"/>
              </a:lnSpc>
            </a:pPr>
            <a:r>
              <a:rPr lang="sk-SK" sz="1800" dirty="0" smtClean="0"/>
              <a:t> </a:t>
            </a:r>
          </a:p>
          <a:p>
            <a:pPr marR="0" algn="just" eaLnBrk="1" hangingPunct="1">
              <a:lnSpc>
                <a:spcPct val="80000"/>
              </a:lnSpc>
            </a:pP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51</a:t>
            </a:fld>
            <a:endParaRPr lang="sk-SK"/>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ástupný symbol čísla snímky 7"/>
          <p:cNvSpPr>
            <a:spLocks noGrp="1"/>
          </p:cNvSpPr>
          <p:nvPr>
            <p:ph type="sldNum" sz="quarter" idx="12"/>
          </p:nvPr>
        </p:nvSpPr>
        <p:spPr/>
        <p:txBody>
          <a:bodyPr/>
          <a:lstStyle/>
          <a:p>
            <a:pPr>
              <a:defRPr/>
            </a:pPr>
            <a:fld id="{D316DCD7-C330-416C-8EB1-9240C1FB52BD}" type="slidenum">
              <a:rPr lang="sk-SK" smtClean="0"/>
              <a:pPr>
                <a:defRPr/>
              </a:pPr>
              <a:t>52</a:t>
            </a:fld>
            <a:endParaRPr lang="sk-SK"/>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3"/>
          <p:cNvSpPr>
            <a:spLocks noGrp="1"/>
          </p:cNvSpPr>
          <p:nvPr>
            <p:ph type="subTitle" idx="1"/>
          </p:nvPr>
        </p:nvSpPr>
        <p:spPr>
          <a:xfrm>
            <a:off x="642910" y="1928802"/>
            <a:ext cx="7854950" cy="3071813"/>
          </a:xfrm>
        </p:spPr>
        <p:txBody>
          <a:bodyPr/>
          <a:lstStyle/>
          <a:p>
            <a:pPr marR="0" algn="just" eaLnBrk="1" hangingPunct="1">
              <a:lnSpc>
                <a:spcPct val="80000"/>
              </a:lnSpc>
            </a:pPr>
            <a:r>
              <a:rPr lang="sk-SK" sz="2000" dirty="0" smtClean="0"/>
              <a:t>Fázy životného cyklu projektu sú teda </a:t>
            </a:r>
            <a:r>
              <a:rPr lang="sk-SK" sz="2000" dirty="0" smtClean="0">
                <a:solidFill>
                  <a:schemeClr val="accent2"/>
                </a:solidFill>
              </a:rPr>
              <a:t>sekvencie - stavy projektu a im zodpovedajúce časové úseky</a:t>
            </a:r>
            <a:r>
              <a:rPr lang="sk-SK" sz="2000" b="1" dirty="0" smtClean="0">
                <a:solidFill>
                  <a:schemeClr val="accent2"/>
                </a:solidFill>
              </a:rPr>
              <a:t>.</a:t>
            </a:r>
            <a:r>
              <a:rPr lang="sk-SK" sz="2000" b="1" dirty="0" smtClean="0"/>
              <a:t> </a:t>
            </a:r>
            <a:r>
              <a:rPr lang="sk-SK" sz="2000" dirty="0" smtClean="0"/>
              <a:t>Prechod z jednej fázy do druhej je uskutočnený pri dosiahnutí určitého skôr definovaného stavu projektu , prípadne súboru plánovaných čiastkových výsledkov. Prechod medzi fázami je spravidla uskutočnený na základe čiastkového schvaľovacieho procesu, ktorý konštatuje pripravenosť pre prechod  do ďalšej fázy.</a:t>
            </a:r>
          </a:p>
          <a:p>
            <a:pPr marR="0" algn="just" eaLnBrk="1" hangingPunct="1">
              <a:lnSpc>
                <a:spcPct val="80000"/>
              </a:lnSpc>
            </a:pPr>
            <a:r>
              <a:rPr lang="sk-SK" sz="24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53</a:t>
            </a:fld>
            <a:endParaRPr lang="sk-SK"/>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k-SK">
              <a:latin typeface="Constantia" pitchFamily="18" charset="0"/>
            </a:endParaRPr>
          </a:p>
        </p:txBody>
      </p:sp>
      <p:sp>
        <p:nvSpPr>
          <p:cNvPr id="5" name="Zástupný symbol čísla snímky 4"/>
          <p:cNvSpPr>
            <a:spLocks noGrp="1"/>
          </p:cNvSpPr>
          <p:nvPr>
            <p:ph type="sldNum" sz="quarter" idx="12"/>
          </p:nvPr>
        </p:nvSpPr>
        <p:spPr/>
        <p:txBody>
          <a:bodyPr/>
          <a:lstStyle/>
          <a:p>
            <a:pPr>
              <a:defRPr/>
            </a:pPr>
            <a:fld id="{D316DCD7-C330-416C-8EB1-9240C1FB52BD}" type="slidenum">
              <a:rPr lang="sk-SK" smtClean="0"/>
              <a:pPr>
                <a:defRPr/>
              </a:pPr>
              <a:t>54</a:t>
            </a:fld>
            <a:endParaRPr lang="sk-SK"/>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5" y="0"/>
            <a:ext cx="95651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k-SK">
              <a:latin typeface="Constantia" pitchFamily="18" charset="0"/>
            </a:endParaRPr>
          </a:p>
        </p:txBody>
      </p:sp>
      <p:sp>
        <p:nvSpPr>
          <p:cNvPr id="5" name="Zástupný symbol čísla snímky 4"/>
          <p:cNvSpPr>
            <a:spLocks noGrp="1"/>
          </p:cNvSpPr>
          <p:nvPr>
            <p:ph type="sldNum" sz="quarter" idx="12"/>
          </p:nvPr>
        </p:nvSpPr>
        <p:spPr/>
        <p:txBody>
          <a:bodyPr/>
          <a:lstStyle/>
          <a:p>
            <a:pPr>
              <a:defRPr/>
            </a:pPr>
            <a:fld id="{D316DCD7-C330-416C-8EB1-9240C1FB52BD}" type="slidenum">
              <a:rPr lang="sk-SK" smtClean="0"/>
              <a:pPr>
                <a:defRPr/>
              </a:pPr>
              <a:t>55</a:t>
            </a:fld>
            <a:endParaRPr lang="sk-SK"/>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0" y="428604"/>
            <a:ext cx="9144000" cy="1643074"/>
          </a:xfrm>
          <a:ln>
            <a:miter lim="800000"/>
            <a:headEnd/>
            <a:tailEnd/>
          </a:ln>
          <a:extLst/>
        </p:spPr>
        <p:txBody>
          <a:bodyPr>
            <a:noAutofit/>
          </a:bodyPr>
          <a:lstStyle/>
          <a:p>
            <a:pPr algn="ctr" eaLnBrk="1" fontAlgn="auto" hangingPunct="1">
              <a:spcAft>
                <a:spcPts val="0"/>
              </a:spcAft>
              <a:defRPr/>
            </a:pPr>
            <a:r>
              <a:rPr lang="sk-SK" sz="4400" dirty="0" smtClean="0">
                <a:solidFill>
                  <a:schemeClr val="tx1"/>
                </a:solidFill>
              </a:rPr>
              <a:t>II. Investičné  projekty  </a:t>
            </a:r>
            <a:r>
              <a:rPr lang="sk-SK" sz="4400" dirty="0">
                <a:solidFill>
                  <a:schemeClr val="tx1"/>
                </a:solidFill>
              </a:rPr>
              <a:t>v</a:t>
            </a:r>
            <a:r>
              <a:rPr lang="sk-SK" sz="4400" dirty="0" smtClean="0">
                <a:solidFill>
                  <a:schemeClr val="tx1"/>
                </a:solidFill>
              </a:rPr>
              <a:t>  stavebníctve</a:t>
            </a:r>
            <a:r>
              <a:rPr lang="sk-SK" sz="3200" dirty="0" smtClean="0">
                <a:solidFill>
                  <a:schemeClr val="tx1"/>
                </a:solidFill>
              </a:rPr>
              <a:t/>
            </a:r>
            <a:br>
              <a:rPr lang="sk-SK" sz="3200" dirty="0" smtClean="0">
                <a:solidFill>
                  <a:schemeClr val="tx1"/>
                </a:solidFill>
              </a:rPr>
            </a:br>
            <a:endParaRPr lang="sk-SK" sz="3200" dirty="0">
              <a:solidFill>
                <a:schemeClr val="tx1"/>
              </a:solidFill>
            </a:endParaRPr>
          </a:p>
        </p:txBody>
      </p:sp>
      <p:sp>
        <p:nvSpPr>
          <p:cNvPr id="47107" name="Podnadpis 4"/>
          <p:cNvSpPr>
            <a:spLocks noGrp="1"/>
          </p:cNvSpPr>
          <p:nvPr>
            <p:ph type="subTitle" idx="1"/>
          </p:nvPr>
        </p:nvSpPr>
        <p:spPr>
          <a:xfrm>
            <a:off x="500034" y="2285992"/>
            <a:ext cx="8072437" cy="3857641"/>
          </a:xfrm>
        </p:spPr>
        <p:txBody>
          <a:bodyPr>
            <a:normAutofit/>
          </a:bodyPr>
          <a:lstStyle/>
          <a:p>
            <a:pPr marR="0" algn="just" eaLnBrk="1" hangingPunct="1">
              <a:lnSpc>
                <a:spcPct val="80000"/>
              </a:lnSpc>
            </a:pPr>
            <a:r>
              <a:rPr lang="sk-SK" sz="2000" dirty="0" smtClean="0"/>
              <a:t>Pod pojmom </a:t>
            </a:r>
            <a:r>
              <a:rPr lang="sk-SK" sz="2000" b="1" dirty="0" smtClean="0">
                <a:solidFill>
                  <a:srgbClr val="FFC000"/>
                </a:solidFill>
              </a:rPr>
              <a:t>projektové riadenie v stavebníctve /manažment/  </a:t>
            </a:r>
            <a:r>
              <a:rPr lang="sk-SK" sz="2000" b="1" dirty="0" smtClean="0"/>
              <a:t>/</a:t>
            </a:r>
            <a:r>
              <a:rPr lang="sk-SK" sz="2000" b="1" dirty="0" err="1" smtClean="0"/>
              <a:t>project</a:t>
            </a:r>
            <a:r>
              <a:rPr lang="sk-SK" sz="2000" b="1" dirty="0" smtClean="0"/>
              <a:t> </a:t>
            </a:r>
            <a:r>
              <a:rPr lang="sk-SK" sz="2000" b="1" dirty="0" err="1" smtClean="0"/>
              <a:t>management</a:t>
            </a:r>
            <a:r>
              <a:rPr lang="sk-SK" sz="2000" b="1" dirty="0" smtClean="0"/>
              <a:t>/ </a:t>
            </a:r>
            <a:r>
              <a:rPr lang="sk-SK" sz="2000" dirty="0" smtClean="0"/>
              <a:t>rozumieme sústavné riadenie projektu stavby od jeho ideového zámeru až do uvedenia do prevádzky. Je to časovo obmedzená doba prípravy a realizácie investičného majetku.</a:t>
            </a:r>
          </a:p>
          <a:p>
            <a:pPr marR="0" algn="just" eaLnBrk="1" hangingPunct="1">
              <a:lnSpc>
                <a:spcPct val="80000"/>
              </a:lnSpc>
            </a:pPr>
            <a:r>
              <a:rPr lang="sk-SK" sz="2000" dirty="0" smtClean="0"/>
              <a:t> </a:t>
            </a:r>
          </a:p>
          <a:p>
            <a:pPr marR="0" algn="just" eaLnBrk="1" hangingPunct="1">
              <a:lnSpc>
                <a:spcPct val="80000"/>
              </a:lnSpc>
            </a:pPr>
            <a:r>
              <a:rPr lang="sk-SK" sz="2000" dirty="0" smtClean="0">
                <a:solidFill>
                  <a:srgbClr val="FFC000"/>
                </a:solidFill>
              </a:rPr>
              <a:t>Obsahuje  5 etáp: </a:t>
            </a:r>
            <a:r>
              <a:rPr lang="sk-SK" sz="2000" dirty="0" smtClean="0"/>
              <a:t>návrh, projekt, súťaž /dodávateľa/,  výstavba, uvedenie do prevádzky</a:t>
            </a:r>
          </a:p>
          <a:p>
            <a:pPr marR="0" algn="just" eaLnBrk="1" hangingPunct="1">
              <a:lnSpc>
                <a:spcPct val="80000"/>
              </a:lnSpc>
            </a:pPr>
            <a:r>
              <a:rPr lang="sk-SK" sz="2000" dirty="0" smtClean="0"/>
              <a:t> </a:t>
            </a:r>
            <a:endParaRPr lang="sk-SK" sz="2000" dirty="0" smtClean="0">
              <a:solidFill>
                <a:srgbClr val="FFC000"/>
              </a:solidFill>
            </a:endParaRPr>
          </a:p>
          <a:p>
            <a:pPr marR="0" algn="just" eaLnBrk="1" hangingPunct="1">
              <a:lnSpc>
                <a:spcPct val="80000"/>
              </a:lnSpc>
            </a:pPr>
            <a:r>
              <a:rPr lang="sk-SK" sz="2000" dirty="0" smtClean="0">
                <a:solidFill>
                  <a:srgbClr val="FFC000"/>
                </a:solidFill>
              </a:rPr>
              <a:t>Investičný proces</a:t>
            </a:r>
            <a:r>
              <a:rPr lang="sk-SK" sz="2000" b="1" dirty="0" smtClean="0"/>
              <a:t>: </a:t>
            </a:r>
            <a:r>
              <a:rPr lang="sk-SK" sz="2000" dirty="0" smtClean="0"/>
              <a:t>je proces výroby /výstavby/ hmotného investičného majetku vrátane procesu prípravy, vyjasnenia účelnosti, efektívnosti, financovania, kontroly, prevzatia a odovzdania majetku do užívania.</a:t>
            </a:r>
          </a:p>
          <a:p>
            <a:pPr marR="0" algn="just" eaLnBrk="1" hangingPunct="1">
              <a:lnSpc>
                <a:spcPct val="80000"/>
              </a:lnSpc>
            </a:pPr>
            <a:r>
              <a:rPr lang="sk-SK" sz="2200" b="1" dirty="0" smtClean="0"/>
              <a:t> </a:t>
            </a:r>
            <a:endParaRPr lang="sk-SK" sz="2200" dirty="0" smtClean="0"/>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56</a:t>
            </a:fld>
            <a:endParaRPr lang="sk-SK"/>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dnadpis 4"/>
          <p:cNvSpPr>
            <a:spLocks noGrp="1"/>
          </p:cNvSpPr>
          <p:nvPr>
            <p:ph type="subTitle" idx="1"/>
          </p:nvPr>
        </p:nvSpPr>
        <p:spPr>
          <a:xfrm>
            <a:off x="642910" y="571480"/>
            <a:ext cx="7854950" cy="6241896"/>
          </a:xfrm>
        </p:spPr>
        <p:txBody>
          <a:bodyPr>
            <a:normAutofit fontScale="92500" lnSpcReduction="20000"/>
          </a:bodyPr>
          <a:lstStyle/>
          <a:p>
            <a:pPr marR="0" algn="just" eaLnBrk="1" hangingPunct="1">
              <a:lnSpc>
                <a:spcPct val="80000"/>
              </a:lnSpc>
            </a:pPr>
            <a:r>
              <a:rPr lang="sk-SK" sz="2000" b="1" dirty="0" smtClean="0"/>
              <a:t>Investičný proces má:</a:t>
            </a:r>
            <a:endParaRPr lang="sk-SK" sz="2000" dirty="0" smtClean="0"/>
          </a:p>
          <a:p>
            <a:pPr marR="0" algn="just" eaLnBrk="1" hangingPunct="1">
              <a:lnSpc>
                <a:spcPct val="80000"/>
              </a:lnSpc>
            </a:pPr>
            <a:r>
              <a:rPr lang="sk-SK" sz="2000" b="1" dirty="0" smtClean="0"/>
              <a:t>          </a:t>
            </a:r>
            <a:endParaRPr lang="sk-SK" sz="2000" dirty="0" smtClean="0"/>
          </a:p>
          <a:p>
            <a:pPr marL="285750" marR="0" indent="-285750" algn="just" eaLnBrk="1" hangingPunct="1">
              <a:lnSpc>
                <a:spcPct val="80000"/>
              </a:lnSpc>
              <a:buFont typeface="Wingdings" pitchFamily="2" charset="2"/>
              <a:buChar char="Ø"/>
            </a:pPr>
            <a:r>
              <a:rPr lang="sk-SK" sz="2000" b="1" dirty="0" smtClean="0">
                <a:solidFill>
                  <a:srgbClr val="FFC000"/>
                </a:solidFill>
              </a:rPr>
              <a:t>dve fázy:</a:t>
            </a:r>
            <a:r>
              <a:rPr lang="sk-SK" sz="2000" b="1" dirty="0" smtClean="0"/>
              <a:t>	</a:t>
            </a:r>
            <a:r>
              <a:rPr lang="sk-SK" sz="2000" dirty="0" smtClean="0">
                <a:solidFill>
                  <a:srgbClr val="FFC000"/>
                </a:solidFill>
              </a:rPr>
              <a:t>prípravnú </a:t>
            </a:r>
            <a:r>
              <a:rPr lang="sk-SK" sz="2000" b="1" dirty="0" smtClean="0"/>
              <a:t>/ návrh, projekt, zadanie stavby/</a:t>
            </a:r>
            <a:endParaRPr lang="sk-SK" sz="2000" dirty="0" smtClean="0"/>
          </a:p>
          <a:p>
            <a:pPr marR="0" algn="just" eaLnBrk="1" hangingPunct="1">
              <a:lnSpc>
                <a:spcPct val="80000"/>
              </a:lnSpc>
            </a:pPr>
            <a:r>
              <a:rPr lang="sk-SK" sz="2000" b="1" dirty="0" smtClean="0"/>
              <a:t>		</a:t>
            </a:r>
            <a:r>
              <a:rPr lang="sk-SK" sz="2000" dirty="0" smtClean="0">
                <a:solidFill>
                  <a:srgbClr val="FFC000"/>
                </a:solidFill>
              </a:rPr>
              <a:t>realizačnú </a:t>
            </a:r>
            <a:r>
              <a:rPr lang="sk-SK" sz="2000" b="1" dirty="0" smtClean="0"/>
              <a:t>/výstavba, uvedenie do prevádzky/</a:t>
            </a:r>
            <a:endParaRPr lang="sk-SK" sz="2000" dirty="0" smtClean="0"/>
          </a:p>
          <a:p>
            <a:pPr marR="0" algn="just" eaLnBrk="1" hangingPunct="1">
              <a:lnSpc>
                <a:spcPct val="80000"/>
              </a:lnSpc>
            </a:pPr>
            <a:r>
              <a:rPr lang="sk-SK" sz="2000" b="1" dirty="0" smtClean="0"/>
              <a:t> </a:t>
            </a:r>
            <a:endParaRPr lang="sk-SK" sz="2000" dirty="0" smtClean="0"/>
          </a:p>
          <a:p>
            <a:pPr marL="285750" marR="0" indent="-285750" algn="just" eaLnBrk="1" hangingPunct="1">
              <a:lnSpc>
                <a:spcPct val="80000"/>
              </a:lnSpc>
              <a:buFont typeface="Wingdings" pitchFamily="2" charset="2"/>
              <a:buChar char="Ø"/>
            </a:pPr>
            <a:r>
              <a:rPr lang="sk-SK" sz="2000" b="1" dirty="0" smtClean="0">
                <a:solidFill>
                  <a:srgbClr val="FFC000"/>
                </a:solidFill>
              </a:rPr>
              <a:t>štyri etapy:</a:t>
            </a:r>
            <a:r>
              <a:rPr lang="sk-SK" sz="2000" b="1" dirty="0" smtClean="0"/>
              <a:t>	</a:t>
            </a:r>
            <a:r>
              <a:rPr lang="sk-SK" sz="2000" dirty="0" smtClean="0">
                <a:solidFill>
                  <a:srgbClr val="FFC000"/>
                </a:solidFill>
              </a:rPr>
              <a:t>investičný zámer </a:t>
            </a:r>
            <a:r>
              <a:rPr lang="sk-SK" sz="2000" dirty="0" smtClean="0"/>
              <a:t>-  zámery, funkčné vlastnosti, 					       náklady, ekonomická efektívnosť</a:t>
            </a:r>
          </a:p>
          <a:p>
            <a:pPr marR="0" algn="just" eaLnBrk="1" hangingPunct="1">
              <a:lnSpc>
                <a:spcPct val="80000"/>
              </a:lnSpc>
            </a:pPr>
            <a:r>
              <a:rPr lang="sk-SK" sz="2000" b="1" dirty="0"/>
              <a:t>	</a:t>
            </a:r>
            <a:r>
              <a:rPr lang="sk-SK" sz="2000" b="1" dirty="0" smtClean="0"/>
              <a:t>	</a:t>
            </a:r>
            <a:r>
              <a:rPr lang="sk-SK" sz="2000" dirty="0" smtClean="0">
                <a:solidFill>
                  <a:srgbClr val="FFC000"/>
                </a:solidFill>
              </a:rPr>
              <a:t>projekt </a:t>
            </a:r>
            <a:r>
              <a:rPr lang="sk-SK" sz="2000" dirty="0" smtClean="0"/>
              <a:t>– projektová dok., územné rozhodnutie,     </a:t>
            </a:r>
          </a:p>
          <a:p>
            <a:pPr marR="0" algn="just" eaLnBrk="1" hangingPunct="1">
              <a:lnSpc>
                <a:spcPct val="80000"/>
              </a:lnSpc>
            </a:pPr>
            <a:r>
              <a:rPr lang="sk-SK" sz="2000" dirty="0" smtClean="0"/>
              <a:t>                                    	   stavebné povolenie, výber dodávateľa</a:t>
            </a:r>
          </a:p>
          <a:p>
            <a:pPr marR="0" algn="just" eaLnBrk="1" hangingPunct="1">
              <a:lnSpc>
                <a:spcPct val="80000"/>
              </a:lnSpc>
            </a:pPr>
            <a:r>
              <a:rPr lang="sk-SK" sz="2000" b="1" dirty="0" smtClean="0"/>
              <a:t>		</a:t>
            </a:r>
            <a:r>
              <a:rPr lang="sk-SK" sz="2000" dirty="0" smtClean="0">
                <a:solidFill>
                  <a:srgbClr val="FFC000"/>
                </a:solidFill>
              </a:rPr>
              <a:t>výstavba</a:t>
            </a:r>
          </a:p>
          <a:p>
            <a:pPr marR="0" algn="just" eaLnBrk="1" hangingPunct="1">
              <a:lnSpc>
                <a:spcPct val="80000"/>
              </a:lnSpc>
            </a:pPr>
            <a:r>
              <a:rPr lang="sk-SK" sz="2000" b="1" dirty="0"/>
              <a:t>	</a:t>
            </a:r>
            <a:r>
              <a:rPr lang="sk-SK" sz="2000" b="1" dirty="0" smtClean="0"/>
              <a:t>	</a:t>
            </a:r>
            <a:r>
              <a:rPr lang="sk-SK" sz="2000" dirty="0" smtClean="0">
                <a:solidFill>
                  <a:srgbClr val="FFC000"/>
                </a:solidFill>
              </a:rPr>
              <a:t>odovzdanie do užívania </a:t>
            </a:r>
            <a:r>
              <a:rPr lang="sk-SK" sz="2000" dirty="0" smtClean="0"/>
              <a:t>– kolaudácia,  </a:t>
            </a:r>
            <a:r>
              <a:rPr lang="sk-SK" sz="2000" dirty="0" err="1" smtClean="0"/>
              <a:t>uživacie</a:t>
            </a:r>
            <a:r>
              <a:rPr lang="sk-SK" sz="2000" dirty="0" smtClean="0"/>
              <a:t>  </a:t>
            </a:r>
            <a:r>
              <a:rPr lang="sk-SK" sz="2000" dirty="0" err="1" smtClean="0"/>
              <a:t>pov</a:t>
            </a:r>
            <a:r>
              <a:rPr lang="sk-SK" sz="2000" dirty="0" smtClean="0"/>
              <a:t>.     </a:t>
            </a:r>
          </a:p>
          <a:p>
            <a:pPr marR="0" algn="just" eaLnBrk="1" hangingPunct="1">
              <a:lnSpc>
                <a:spcPct val="80000"/>
              </a:lnSpc>
            </a:pPr>
            <a:r>
              <a:rPr lang="sk-SK" sz="2000" dirty="0" smtClean="0"/>
              <a:t>                                                                         </a:t>
            </a:r>
          </a:p>
          <a:p>
            <a:pPr marR="0" algn="just" eaLnBrk="1" hangingPunct="1">
              <a:lnSpc>
                <a:spcPct val="80000"/>
              </a:lnSpc>
            </a:pPr>
            <a:r>
              <a:rPr lang="sk-SK" sz="2000" b="1" dirty="0" smtClean="0"/>
              <a:t> účastníci investičného procesu:</a:t>
            </a:r>
            <a:endParaRPr lang="sk-SK" sz="2000" dirty="0" smtClean="0"/>
          </a:p>
          <a:p>
            <a:pPr marR="0" algn="just" eaLnBrk="1" hangingPunct="1">
              <a:lnSpc>
                <a:spcPct val="80000"/>
              </a:lnSpc>
            </a:pPr>
            <a:r>
              <a:rPr lang="sk-SK" sz="2000" b="1" dirty="0" smtClean="0"/>
              <a:t>	</a:t>
            </a:r>
            <a:r>
              <a:rPr lang="sk-SK" sz="2000" dirty="0" smtClean="0">
                <a:solidFill>
                  <a:srgbClr val="FFC000"/>
                </a:solidFill>
              </a:rPr>
              <a:t>investor/zákazník/ </a:t>
            </a:r>
            <a:r>
              <a:rPr lang="sk-SK" sz="2000" b="1" dirty="0" smtClean="0"/>
              <a:t>- </a:t>
            </a:r>
            <a:r>
              <a:rPr lang="sk-SK" sz="2000" dirty="0" smtClean="0"/>
              <a:t>objednáva stavbu, riadi, </a:t>
            </a:r>
            <a:r>
              <a:rPr lang="sk-SK" sz="2000" dirty="0" err="1" smtClean="0"/>
              <a:t>dozoruje</a:t>
            </a:r>
            <a:r>
              <a:rPr lang="sk-SK" sz="2000" dirty="0" smtClean="0"/>
              <a:t>,   </a:t>
            </a:r>
          </a:p>
          <a:p>
            <a:pPr marR="0" algn="just" eaLnBrk="1" hangingPunct="1">
              <a:lnSpc>
                <a:spcPct val="80000"/>
              </a:lnSpc>
            </a:pPr>
            <a:r>
              <a:rPr lang="sk-SK" sz="2000" dirty="0" smtClean="0"/>
              <a:t>                         		          financuje a preberá ju.</a:t>
            </a:r>
          </a:p>
          <a:p>
            <a:pPr marR="0" algn="just" eaLnBrk="1" hangingPunct="1">
              <a:lnSpc>
                <a:spcPct val="80000"/>
              </a:lnSpc>
            </a:pPr>
            <a:r>
              <a:rPr lang="sk-SK" sz="2000" dirty="0" smtClean="0"/>
              <a:t>	</a:t>
            </a:r>
            <a:r>
              <a:rPr lang="sk-SK" sz="2000" dirty="0" smtClean="0">
                <a:solidFill>
                  <a:srgbClr val="FFC000"/>
                </a:solidFill>
              </a:rPr>
              <a:t>projektant </a:t>
            </a:r>
            <a:r>
              <a:rPr lang="sk-SK" sz="2000" dirty="0" smtClean="0"/>
              <a:t>- projektom zabezpečuje požiadavky investora</a:t>
            </a:r>
          </a:p>
          <a:p>
            <a:pPr marR="0" algn="just" eaLnBrk="1" hangingPunct="1">
              <a:lnSpc>
                <a:spcPct val="80000"/>
              </a:lnSpc>
            </a:pPr>
            <a:r>
              <a:rPr lang="sk-SK" sz="2000" dirty="0" smtClean="0"/>
              <a:t>	</a:t>
            </a:r>
            <a:r>
              <a:rPr lang="sk-SK" sz="2000" dirty="0" smtClean="0">
                <a:solidFill>
                  <a:srgbClr val="FFC000"/>
                </a:solidFill>
              </a:rPr>
              <a:t>úrady</a:t>
            </a:r>
            <a:r>
              <a:rPr lang="sk-SK" sz="2000" dirty="0" smtClean="0"/>
              <a:t> </a:t>
            </a:r>
            <a:r>
              <a:rPr lang="sk-SK" sz="2000" dirty="0"/>
              <a:t>– štátny dohľad, stavebné úrady, pamiatková </a:t>
            </a:r>
            <a:endParaRPr lang="sk-SK" sz="2000" dirty="0" smtClean="0"/>
          </a:p>
          <a:p>
            <a:pPr marR="0" algn="just" eaLnBrk="1" hangingPunct="1">
              <a:lnSpc>
                <a:spcPct val="80000"/>
              </a:lnSpc>
            </a:pPr>
            <a:r>
              <a:rPr lang="sk-SK" sz="2000" dirty="0" smtClean="0"/>
              <a:t>      		starostlivosť</a:t>
            </a:r>
            <a:r>
              <a:rPr lang="sk-SK" sz="2000" dirty="0"/>
              <a:t>... </a:t>
            </a:r>
          </a:p>
          <a:p>
            <a:pPr marR="0" algn="just" eaLnBrk="1" hangingPunct="1">
              <a:lnSpc>
                <a:spcPct val="80000"/>
              </a:lnSpc>
            </a:pPr>
            <a:r>
              <a:rPr lang="sk-SK" sz="2000" b="1" dirty="0" smtClean="0"/>
              <a:t>	</a:t>
            </a:r>
            <a:r>
              <a:rPr lang="sk-SK" sz="2000" dirty="0" smtClean="0">
                <a:solidFill>
                  <a:srgbClr val="FFC000"/>
                </a:solidFill>
              </a:rPr>
              <a:t>dodávateľ </a:t>
            </a:r>
            <a:r>
              <a:rPr lang="sk-SK" sz="2000" dirty="0" smtClean="0"/>
              <a:t>- stavebná časť</a:t>
            </a:r>
          </a:p>
          <a:p>
            <a:pPr marR="0" algn="just" eaLnBrk="1" hangingPunct="1">
              <a:lnSpc>
                <a:spcPct val="80000"/>
              </a:lnSpc>
            </a:pPr>
            <a:r>
              <a:rPr lang="sk-SK" sz="2000" dirty="0"/>
              <a:t> </a:t>
            </a:r>
            <a:r>
              <a:rPr lang="sk-SK" sz="2000" dirty="0" smtClean="0"/>
              <a:t>              </a:t>
            </a:r>
            <a:r>
              <a:rPr lang="sk-SK" sz="2000" dirty="0" smtClean="0">
                <a:solidFill>
                  <a:srgbClr val="FFC000"/>
                </a:solidFill>
              </a:rPr>
              <a:t>užívateľ </a:t>
            </a:r>
            <a:r>
              <a:rPr lang="sk-SK" sz="2000" b="1" dirty="0"/>
              <a:t>- </a:t>
            </a:r>
            <a:r>
              <a:rPr lang="sk-SK" sz="2000" dirty="0"/>
              <a:t>definuje požiadavky, užíva – prevádzkuje stavbu</a:t>
            </a:r>
            <a:endParaRPr lang="sk-SK" sz="2000" dirty="0" smtClean="0"/>
          </a:p>
          <a:p>
            <a:pPr marR="0" algn="just" eaLnBrk="1" hangingPunct="1">
              <a:lnSpc>
                <a:spcPct val="80000"/>
              </a:lnSpc>
            </a:pPr>
            <a:endParaRPr lang="sk-SK" sz="2000" dirty="0" smtClean="0"/>
          </a:p>
          <a:p>
            <a:pPr marR="0" algn="just" eaLnBrk="1" hangingPunct="1">
              <a:lnSpc>
                <a:spcPct val="80000"/>
              </a:lnSpc>
            </a:pPr>
            <a:r>
              <a:rPr lang="sk-SK" sz="1800" b="1" dirty="0" smtClean="0"/>
              <a:t>                </a:t>
            </a: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57</a:t>
            </a:fld>
            <a:endParaRPr lang="sk-SK"/>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dnadpis 4"/>
          <p:cNvSpPr>
            <a:spLocks noGrp="1"/>
          </p:cNvSpPr>
          <p:nvPr>
            <p:ph type="subTitle" idx="1"/>
          </p:nvPr>
        </p:nvSpPr>
        <p:spPr>
          <a:xfrm>
            <a:off x="533400" y="1143000"/>
            <a:ext cx="7854950" cy="5286375"/>
          </a:xfrm>
        </p:spPr>
        <p:txBody>
          <a:bodyPr>
            <a:normAutofit/>
          </a:bodyPr>
          <a:lstStyle/>
          <a:p>
            <a:pPr marR="0" algn="just" eaLnBrk="1" hangingPunct="1">
              <a:lnSpc>
                <a:spcPct val="80000"/>
              </a:lnSpc>
            </a:pPr>
            <a:r>
              <a:rPr lang="sk-SK" sz="2000" b="1" dirty="0" smtClean="0">
                <a:solidFill>
                  <a:srgbClr val="FFC000"/>
                </a:solidFill>
              </a:rPr>
              <a:t>Obsah  projektového riadenia</a:t>
            </a:r>
            <a:r>
              <a:rPr lang="sk-SK" sz="2000" b="1" dirty="0" smtClean="0"/>
              <a:t>:  </a:t>
            </a:r>
            <a:r>
              <a:rPr lang="sk-SK" sz="2000" dirty="0" smtClean="0"/>
              <a:t>zavedenie systémových metód/ metód riadenia/ do investičného procesu</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návrh: </a:t>
            </a:r>
            <a:r>
              <a:rPr lang="sk-SK" sz="2000" dirty="0" smtClean="0"/>
              <a:t>vyjasniť koncepciu, definovať záujmy všetkých zainteresovaných, štruktúru financovania, výnosnosť, návratnosť, cena peňazí</a:t>
            </a:r>
            <a:r>
              <a:rPr lang="sk-SK" sz="2000" b="1" dirty="0" smtClean="0"/>
              <a:t> , </a:t>
            </a:r>
            <a:r>
              <a:rPr lang="sk-SK" sz="2000" dirty="0" smtClean="0"/>
              <a:t>identifikácia rizík</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rgbClr val="FFC000"/>
                </a:solidFill>
              </a:rPr>
              <a:t>Projekt/</a:t>
            </a:r>
            <a:r>
              <a:rPr lang="sk-SK" sz="2000" b="1" dirty="0" err="1" smtClean="0">
                <a:solidFill>
                  <a:srgbClr val="FFC000"/>
                </a:solidFill>
              </a:rPr>
              <a:t>design</a:t>
            </a:r>
            <a:r>
              <a:rPr lang="sk-SK" sz="2000" b="1" dirty="0" smtClean="0">
                <a:solidFill>
                  <a:srgbClr val="FFC000"/>
                </a:solidFill>
              </a:rPr>
              <a:t>/</a:t>
            </a:r>
            <a:r>
              <a:rPr lang="sk-SK" sz="2000" b="1" dirty="0" smtClean="0"/>
              <a:t>: </a:t>
            </a:r>
            <a:r>
              <a:rPr lang="sk-SK" sz="2000" dirty="0" smtClean="0"/>
              <a:t>identifikácia rizík, riadenie rizík</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zadanie stavby</a:t>
            </a:r>
            <a:r>
              <a:rPr lang="sk-SK" sz="2000" dirty="0" smtClean="0"/>
              <a:t>: zmluvné zabezpečenie</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rgbClr val="FFC000"/>
                </a:solidFill>
              </a:rPr>
              <a:t>výstavba</a:t>
            </a:r>
            <a:r>
              <a:rPr lang="sk-SK" sz="2000" b="1" dirty="0" smtClean="0"/>
              <a:t>: </a:t>
            </a:r>
            <a:r>
              <a:rPr lang="sk-SK" sz="2000" dirty="0" smtClean="0"/>
              <a:t>časové rezervy, optimalizácia technológii, riadenie nákladov a financií, profesionálne riešenia konfliktov</a:t>
            </a:r>
          </a:p>
          <a:p>
            <a:pPr marR="0" algn="just" eaLnBrk="1" hangingPunct="1">
              <a:lnSpc>
                <a:spcPct val="80000"/>
              </a:lnSpc>
            </a:pPr>
            <a:r>
              <a:rPr lang="sk-SK" sz="2000" dirty="0" smtClean="0"/>
              <a:t> </a:t>
            </a:r>
          </a:p>
          <a:p>
            <a:pPr marR="0" algn="just" eaLnBrk="1" hangingPunct="1">
              <a:lnSpc>
                <a:spcPct val="80000"/>
              </a:lnSpc>
            </a:pPr>
            <a:r>
              <a:rPr lang="sk-SK" sz="2000" b="1" dirty="0" smtClean="0">
                <a:solidFill>
                  <a:srgbClr val="FFC000"/>
                </a:solidFill>
              </a:rPr>
              <a:t>odovzdanie do užívania</a:t>
            </a:r>
            <a:r>
              <a:rPr lang="sk-SK" sz="2000" b="1" dirty="0" smtClean="0"/>
              <a:t>: </a:t>
            </a:r>
            <a:r>
              <a:rPr lang="sk-SK" sz="2000" dirty="0" smtClean="0"/>
              <a:t>referenčné údaje, analýzy, efekty pre užívanie a ďalšie projekty</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58</a:t>
            </a:fld>
            <a:endParaRPr lang="sk-SK"/>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odnadpis 4"/>
          <p:cNvSpPr>
            <a:spLocks noGrp="1"/>
          </p:cNvSpPr>
          <p:nvPr>
            <p:ph type="subTitle" idx="1"/>
          </p:nvPr>
        </p:nvSpPr>
        <p:spPr>
          <a:xfrm>
            <a:off x="214313" y="692697"/>
            <a:ext cx="8715405" cy="5879554"/>
          </a:xfrm>
        </p:spPr>
        <p:txBody>
          <a:bodyPr>
            <a:normAutofit lnSpcReduction="10000"/>
          </a:bodyPr>
          <a:lstStyle/>
          <a:p>
            <a:pPr marR="0" algn="just" eaLnBrk="1" hangingPunct="1">
              <a:lnSpc>
                <a:spcPct val="80000"/>
              </a:lnSpc>
            </a:pPr>
            <a:endParaRPr lang="sk-SK" sz="2000" dirty="0" smtClean="0"/>
          </a:p>
          <a:p>
            <a:pPr marR="0" algn="just" eaLnBrk="1" hangingPunct="1">
              <a:lnSpc>
                <a:spcPct val="80000"/>
              </a:lnSpc>
            </a:pPr>
            <a:r>
              <a:rPr lang="sk-SK" sz="2000" b="1" dirty="0" smtClean="0">
                <a:solidFill>
                  <a:srgbClr val="FFC000"/>
                </a:solidFill>
              </a:rPr>
              <a:t>Investičná činnosť: </a:t>
            </a:r>
            <a:r>
              <a:rPr lang="sk-SK" sz="2000" dirty="0" smtClean="0"/>
              <a:t>je proces tvorby nových či rozširovanie , modernizáciu a rekonštrukciu existujúceho investičného majetku</a:t>
            </a:r>
            <a:r>
              <a:rPr lang="sk-SK" sz="2000" b="1" dirty="0" smtClean="0"/>
              <a:t>. </a:t>
            </a:r>
            <a:endParaRPr lang="sk-SK" sz="2000" dirty="0" smtClean="0"/>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Investičná výstavba</a:t>
            </a:r>
            <a:r>
              <a:rPr lang="sk-SK" sz="2000" dirty="0" smtClean="0">
                <a:solidFill>
                  <a:srgbClr val="FFC000"/>
                </a:solidFill>
              </a:rPr>
              <a:t>: </a:t>
            </a:r>
            <a:r>
              <a:rPr lang="sk-SK" sz="2000" dirty="0" smtClean="0"/>
              <a:t>je procesom vlastnej </a:t>
            </a:r>
            <a:r>
              <a:rPr lang="sk-SK" sz="2000" b="1" dirty="0" smtClean="0"/>
              <a:t>realizácie</a:t>
            </a:r>
            <a:r>
              <a:rPr lang="sk-SK" sz="2000" dirty="0" smtClean="0"/>
              <a:t> nového či modernizácie existujúceho investičného majetku.</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Investorská činnosť </a:t>
            </a:r>
            <a:r>
              <a:rPr lang="sk-SK" sz="2000" dirty="0" smtClean="0"/>
              <a:t>– činnosť investora.</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Investor</a:t>
            </a:r>
            <a:r>
              <a:rPr lang="sk-SK" sz="2000" b="1" dirty="0" smtClean="0"/>
              <a:t>: </a:t>
            </a:r>
            <a:r>
              <a:rPr lang="sk-SK" sz="2000" dirty="0" smtClean="0"/>
              <a:t>je jednotlivec alebo organizácia, z ktorej prostriedkov sa stavba financuje a ktorá z pravidla zabezpečuje jej prípravu a realizáciu. Vo všeobecnosti je investorom tá osoba, ktorej finančný kapitál sa premieňa na hmotné statky/tovar – stavbu/. </a:t>
            </a:r>
          </a:p>
          <a:p>
            <a:pPr marR="0" algn="just" eaLnBrk="1" hangingPunct="1">
              <a:lnSpc>
                <a:spcPct val="80000"/>
              </a:lnSpc>
            </a:pPr>
            <a:endParaRPr lang="sk-SK" sz="2000" dirty="0" smtClean="0"/>
          </a:p>
          <a:p>
            <a:pPr marR="0" algn="just" eaLnBrk="1" hangingPunct="1">
              <a:lnSpc>
                <a:spcPct val="80000"/>
              </a:lnSpc>
            </a:pPr>
            <a:r>
              <a:rPr lang="sk-SK" sz="2000" dirty="0" smtClean="0"/>
              <a:t>V zahraničí sa používa aj pojem</a:t>
            </a:r>
            <a:r>
              <a:rPr lang="sk-SK" sz="2000" b="1" dirty="0" smtClean="0"/>
              <a:t> </a:t>
            </a:r>
            <a:r>
              <a:rPr lang="sk-SK" sz="2000" b="1" dirty="0" err="1" smtClean="0">
                <a:solidFill>
                  <a:srgbClr val="FFC000"/>
                </a:solidFill>
              </a:rPr>
              <a:t>developer</a:t>
            </a:r>
            <a:r>
              <a:rPr lang="sk-SK" sz="2000" b="1" dirty="0" smtClean="0">
                <a:solidFill>
                  <a:srgbClr val="FFC000"/>
                </a:solidFill>
              </a:rPr>
              <a:t>.</a:t>
            </a:r>
          </a:p>
          <a:p>
            <a:pPr marR="0" algn="just" eaLnBrk="1" hangingPunct="1">
              <a:lnSpc>
                <a:spcPct val="80000"/>
              </a:lnSpc>
            </a:pPr>
            <a:endParaRPr lang="sk-SK" sz="2000" b="1" dirty="0">
              <a:solidFill>
                <a:srgbClr val="FFC000"/>
              </a:solidFill>
            </a:endParaRPr>
          </a:p>
          <a:p>
            <a:pPr marR="0" algn="just" eaLnBrk="1" hangingPunct="1">
              <a:lnSpc>
                <a:spcPct val="80000"/>
              </a:lnSpc>
            </a:pPr>
            <a:r>
              <a:rPr lang="sk-SK" sz="2000" b="1" dirty="0">
                <a:solidFill>
                  <a:srgbClr val="FFC000"/>
                </a:solidFill>
              </a:rPr>
              <a:t>Líniový/strategický/ </a:t>
            </a:r>
            <a:r>
              <a:rPr lang="sk-SK" sz="2000" dirty="0"/>
              <a:t>- zodpovedný za viacero projektov, tvorca/zostavovateľ/ projektu/nadriadený</a:t>
            </a:r>
            <a:endParaRPr lang="sk-SK" sz="2000" dirty="0" smtClean="0">
              <a:solidFill>
                <a:srgbClr val="FFC000"/>
              </a:solidFill>
            </a:endParaRPr>
          </a:p>
          <a:p>
            <a:pPr marR="0" algn="just" eaLnBrk="1" hangingPunct="1">
              <a:lnSpc>
                <a:spcPct val="80000"/>
              </a:lnSpc>
            </a:pP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59</a:t>
            </a:fld>
            <a:endParaRPr lang="sk-S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42844" y="428604"/>
            <a:ext cx="9001156" cy="952634"/>
          </a:xfrm>
          <a:ln>
            <a:miter lim="800000"/>
            <a:headEnd/>
            <a:tailEnd/>
          </a:ln>
          <a:extLst/>
        </p:spPr>
        <p:txBody>
          <a:bodyPr>
            <a:noAutofit/>
          </a:bodyPr>
          <a:lstStyle/>
          <a:p>
            <a:pPr algn="l" eaLnBrk="1" fontAlgn="auto" hangingPunct="1">
              <a:spcAft>
                <a:spcPts val="0"/>
              </a:spcAft>
              <a:defRPr/>
            </a:pPr>
            <a:r>
              <a:rPr lang="sk-SK" sz="3200" dirty="0" smtClean="0">
                <a:solidFill>
                  <a:schemeClr val="tx1"/>
                </a:solidFill>
              </a:rPr>
              <a:t/>
            </a:r>
            <a:br>
              <a:rPr lang="sk-SK" sz="3200" dirty="0" smtClean="0">
                <a:solidFill>
                  <a:schemeClr val="tx1"/>
                </a:solidFill>
              </a:rPr>
            </a:br>
            <a:r>
              <a:rPr lang="sk-SK" sz="3200" dirty="0" smtClean="0">
                <a:solidFill>
                  <a:schemeClr val="tx1"/>
                </a:solidFill>
              </a:rPr>
              <a:t/>
            </a:r>
            <a:br>
              <a:rPr lang="sk-SK" sz="3200" dirty="0" smtClean="0">
                <a:solidFill>
                  <a:schemeClr val="tx1"/>
                </a:solidFill>
              </a:rPr>
            </a:br>
            <a:r>
              <a:rPr lang="sk-SK" sz="4400" dirty="0" smtClean="0">
                <a:solidFill>
                  <a:srgbClr val="FFC000"/>
                </a:solidFill>
              </a:rPr>
              <a:t>III. Procesy projektového manažmentu</a:t>
            </a:r>
            <a:endParaRPr lang="sk-SK" sz="4400" dirty="0">
              <a:solidFill>
                <a:srgbClr val="FFC000"/>
              </a:solidFill>
            </a:endParaRPr>
          </a:p>
        </p:txBody>
      </p:sp>
      <p:sp>
        <p:nvSpPr>
          <p:cNvPr id="11267" name="Podnadpis 4"/>
          <p:cNvSpPr>
            <a:spLocks noGrp="1"/>
          </p:cNvSpPr>
          <p:nvPr>
            <p:ph type="subTitle" idx="1"/>
          </p:nvPr>
        </p:nvSpPr>
        <p:spPr>
          <a:xfrm>
            <a:off x="395288" y="1916113"/>
            <a:ext cx="7854950" cy="3714750"/>
          </a:xfrm>
        </p:spPr>
        <p:txBody>
          <a:bodyPr/>
          <a:lstStyle/>
          <a:p>
            <a:pPr marL="342900" indent="-342900" algn="just">
              <a:buFont typeface="Wingdings" pitchFamily="2" charset="2"/>
              <a:buChar char="Ø"/>
            </a:pPr>
            <a:r>
              <a:rPr lang="sk-SK" sz="2000" dirty="0"/>
              <a:t>Iniciácia a zahájenie projektu</a:t>
            </a:r>
          </a:p>
          <a:p>
            <a:pPr marL="342900" indent="-342900" algn="just">
              <a:buFont typeface="Wingdings" pitchFamily="2" charset="2"/>
              <a:buChar char="Ø"/>
            </a:pPr>
            <a:r>
              <a:rPr lang="sk-SK" sz="2000" dirty="0"/>
              <a:t>Plánovanie projektu</a:t>
            </a:r>
          </a:p>
          <a:p>
            <a:pPr marL="342900" indent="-342900" algn="just">
              <a:buFont typeface="Wingdings" pitchFamily="2" charset="2"/>
              <a:buChar char="Ø"/>
            </a:pPr>
            <a:r>
              <a:rPr lang="sk-SK" sz="2000" dirty="0"/>
              <a:t>Riadenie projektových prác</a:t>
            </a:r>
          </a:p>
          <a:p>
            <a:pPr marL="342900" indent="-342900" algn="just">
              <a:buFont typeface="Wingdings" pitchFamily="2" charset="2"/>
              <a:buChar char="Ø"/>
            </a:pPr>
            <a:r>
              <a:rPr lang="sk-SK" sz="2000" dirty="0"/>
              <a:t>Časový rozpis projektu</a:t>
            </a:r>
          </a:p>
          <a:p>
            <a:pPr marL="342900" indent="-342900" algn="just">
              <a:buFont typeface="Wingdings" pitchFamily="2" charset="2"/>
              <a:buChar char="Ø"/>
            </a:pPr>
            <a:r>
              <a:rPr lang="sk-SK" sz="2000" dirty="0"/>
              <a:t>Projektová </a:t>
            </a:r>
            <a:r>
              <a:rPr lang="sk-SK" sz="2000" dirty="0" smtClean="0"/>
              <a:t>kontrola</a:t>
            </a:r>
            <a:endParaRPr lang="sk-SK" sz="2000" dirty="0"/>
          </a:p>
          <a:p>
            <a:pPr marL="342900" indent="-342900" algn="just">
              <a:buFont typeface="Wingdings" pitchFamily="2" charset="2"/>
              <a:buChar char="Ø"/>
            </a:pPr>
            <a:r>
              <a:rPr lang="sk-SK" sz="2000" dirty="0" err="1"/>
              <a:t>Kontroling</a:t>
            </a:r>
            <a:endParaRPr lang="sk-SK" sz="2000" dirty="0"/>
          </a:p>
          <a:p>
            <a:pPr marL="342900" indent="-342900" algn="just">
              <a:buFont typeface="Wingdings" pitchFamily="2" charset="2"/>
              <a:buChar char="Ø"/>
            </a:pPr>
            <a:r>
              <a:rPr lang="sk-SK" sz="2000" dirty="0"/>
              <a:t>Výpočtové systémy</a:t>
            </a:r>
          </a:p>
          <a:p>
            <a:pPr marR="0" algn="just" eaLnBrk="1" hangingPunct="1">
              <a:lnSpc>
                <a:spcPct val="90000"/>
              </a:lnSpc>
            </a:pPr>
            <a:endParaRPr lang="sk-SK" sz="2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a:t>
            </a:fld>
            <a:endParaRPr lang="sk-SK"/>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odnadpis 4"/>
          <p:cNvSpPr>
            <a:spLocks noGrp="1"/>
          </p:cNvSpPr>
          <p:nvPr>
            <p:ph type="subTitle" idx="1"/>
          </p:nvPr>
        </p:nvSpPr>
        <p:spPr>
          <a:xfrm>
            <a:off x="714375" y="928688"/>
            <a:ext cx="9467850" cy="1752600"/>
          </a:xfrm>
        </p:spPr>
        <p:txBody>
          <a:bodyPr/>
          <a:lstStyle/>
          <a:p>
            <a:pPr marR="0" algn="l" eaLnBrk="1" hangingPunct="1"/>
            <a:r>
              <a:rPr lang="sk-SK" sz="2000" i="1" u="sng" dirty="0" smtClean="0"/>
              <a:t>Príklad špecifickej organizačnej štruktúry projektu z oblasti stavebníctva</a:t>
            </a:r>
            <a:endParaRPr lang="sk-SK" sz="2000" dirty="0" smtClean="0"/>
          </a:p>
          <a:p>
            <a:pPr marR="0" algn="l" eaLnBrk="1" hangingPunct="1"/>
            <a:r>
              <a:rPr lang="sk-SK" sz="2000" i="1" dirty="0" smtClean="0"/>
              <a:t> </a:t>
            </a:r>
            <a:endParaRPr lang="sk-SK" sz="2000" dirty="0" smtClean="0"/>
          </a:p>
          <a:p>
            <a:pPr marR="0" algn="l" eaLnBrk="1" hangingPunct="1"/>
            <a:r>
              <a:rPr lang="sk-SK" sz="2400" i="1" dirty="0" smtClean="0"/>
              <a:t> </a:t>
            </a:r>
            <a:endParaRPr lang="sk-SK" sz="2400" dirty="0" smtClean="0"/>
          </a:p>
          <a:p>
            <a:pPr marR="0" eaLnBrk="1" hangingPunct="1"/>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60</a:t>
            </a:fld>
            <a:endParaRPr lang="sk-SK"/>
          </a:p>
        </p:txBody>
      </p:sp>
      <p:pic>
        <p:nvPicPr>
          <p:cNvPr id="50179" name="Obrázok 5"/>
          <p:cNvPicPr>
            <a:picLocks noChangeAspect="1" noChangeArrowheads="1"/>
          </p:cNvPicPr>
          <p:nvPr/>
        </p:nvPicPr>
        <p:blipFill>
          <a:blip r:embed="rId2" cstate="print">
            <a:extLst>
              <a:ext uri="{28A0092B-C50C-407E-A947-70E740481C1C}">
                <a14:useLocalDpi xmlns:a14="http://schemas.microsoft.com/office/drawing/2010/main" val="0"/>
              </a:ext>
            </a:extLst>
          </a:blip>
          <a:srcRect l="26563" t="18701" r="27669" b="26575"/>
          <a:stretch>
            <a:fillRect/>
          </a:stretch>
        </p:blipFill>
        <p:spPr bwMode="auto">
          <a:xfrm>
            <a:off x="0" y="1412776"/>
            <a:ext cx="9144000"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3"/>
          <p:cNvSpPr>
            <a:spLocks noGrp="1"/>
          </p:cNvSpPr>
          <p:nvPr>
            <p:ph type="subTitle" idx="1"/>
          </p:nvPr>
        </p:nvSpPr>
        <p:spPr>
          <a:xfrm>
            <a:off x="500034" y="1357298"/>
            <a:ext cx="7854950" cy="3786188"/>
          </a:xfrm>
        </p:spPr>
        <p:txBody>
          <a:bodyPr>
            <a:normAutofit/>
          </a:bodyPr>
          <a:lstStyle/>
          <a:p>
            <a:pPr marR="0" algn="just" eaLnBrk="1" hangingPunct="1">
              <a:lnSpc>
                <a:spcPct val="80000"/>
              </a:lnSpc>
            </a:pPr>
            <a:r>
              <a:rPr lang="sk-SK" sz="2000" b="1" dirty="0" smtClean="0">
                <a:solidFill>
                  <a:srgbClr val="FFC000"/>
                </a:solidFill>
              </a:rPr>
              <a:t>Investor = stavebník</a:t>
            </a:r>
            <a:r>
              <a:rPr lang="sk-SK" sz="2000" dirty="0" smtClean="0"/>
              <a:t>, podľa stavebného zákona</a:t>
            </a:r>
          </a:p>
          <a:p>
            <a:pPr marR="0" algn="just" eaLnBrk="1" hangingPunct="1">
              <a:lnSpc>
                <a:spcPct val="80000"/>
              </a:lnSpc>
            </a:pPr>
            <a:r>
              <a:rPr lang="sk-SK" sz="2000" b="1" dirty="0" smtClean="0">
                <a:solidFill>
                  <a:srgbClr val="FFC000"/>
                </a:solidFill>
              </a:rPr>
              <a:t>Investor = objednávateľ</a:t>
            </a:r>
            <a:r>
              <a:rPr lang="sk-SK" sz="2000" dirty="0" smtClean="0">
                <a:solidFill>
                  <a:srgbClr val="FFC000"/>
                </a:solidFill>
              </a:rPr>
              <a:t> ,</a:t>
            </a:r>
            <a:r>
              <a:rPr lang="sk-SK" sz="2000" dirty="0" smtClean="0"/>
              <a:t>podľa obchodného zákonníka </a:t>
            </a:r>
          </a:p>
          <a:p>
            <a:pPr marR="0" algn="just" eaLnBrk="1" hangingPunct="1">
              <a:lnSpc>
                <a:spcPct val="80000"/>
              </a:lnSpc>
            </a:pPr>
            <a:r>
              <a:rPr lang="sk-SK" sz="2000" b="1" dirty="0" smtClean="0">
                <a:solidFill>
                  <a:srgbClr val="FFC000"/>
                </a:solidFill>
              </a:rPr>
              <a:t>Investor = obstarávateľ</a:t>
            </a:r>
            <a:r>
              <a:rPr lang="sk-SK" sz="2000" dirty="0" smtClean="0">
                <a:solidFill>
                  <a:srgbClr val="FFC000"/>
                </a:solidFill>
              </a:rPr>
              <a:t>, </a:t>
            </a:r>
            <a:r>
              <a:rPr lang="sk-SK" sz="2000" dirty="0" smtClean="0"/>
              <a:t>podľa zákona o verejnom 		        obstarávaní</a:t>
            </a:r>
          </a:p>
          <a:p>
            <a:pPr marR="0" algn="just" eaLnBrk="1" hangingPunct="1">
              <a:lnSpc>
                <a:spcPct val="80000"/>
              </a:lnSpc>
            </a:pPr>
            <a:r>
              <a:rPr lang="sk-SK" sz="2000" dirty="0" smtClean="0"/>
              <a:t> </a:t>
            </a:r>
          </a:p>
          <a:p>
            <a:pPr marR="0" algn="just" eaLnBrk="1" hangingPunct="1">
              <a:lnSpc>
                <a:spcPct val="80000"/>
              </a:lnSpc>
            </a:pPr>
            <a:endParaRPr lang="sk-SK" sz="2000" dirty="0" smtClean="0"/>
          </a:p>
          <a:p>
            <a:pPr marR="0" algn="just" eaLnBrk="1" hangingPunct="1">
              <a:lnSpc>
                <a:spcPct val="80000"/>
              </a:lnSpc>
            </a:pPr>
            <a:r>
              <a:rPr lang="sk-SK" sz="2000" dirty="0" smtClean="0"/>
              <a:t>Investor z hľadiska</a:t>
            </a:r>
            <a:r>
              <a:rPr lang="sk-SK" sz="2000" b="1" dirty="0" smtClean="0"/>
              <a:t> </a:t>
            </a:r>
            <a:r>
              <a:rPr lang="sk-SK" sz="2000" b="1" dirty="0" smtClean="0">
                <a:solidFill>
                  <a:srgbClr val="FFC000"/>
                </a:solidFill>
              </a:rPr>
              <a:t>právnej</a:t>
            </a:r>
            <a:r>
              <a:rPr lang="sk-SK" sz="2000" dirty="0" smtClean="0">
                <a:solidFill>
                  <a:srgbClr val="FFC000"/>
                </a:solidFill>
              </a:rPr>
              <a:t> </a:t>
            </a:r>
            <a:r>
              <a:rPr lang="sk-SK" sz="2000" dirty="0" smtClean="0"/>
              <a:t>normy:</a:t>
            </a:r>
          </a:p>
          <a:p>
            <a:pPr marR="0" algn="just" eaLnBrk="1" hangingPunct="1">
              <a:lnSpc>
                <a:spcPct val="80000"/>
              </a:lnSpc>
            </a:pPr>
            <a:endParaRPr lang="sk-SK" sz="2000" dirty="0" smtClean="0"/>
          </a:p>
          <a:p>
            <a:pPr marR="0" algn="just" eaLnBrk="1" hangingPunct="1">
              <a:lnSpc>
                <a:spcPct val="80000"/>
              </a:lnSpc>
            </a:pPr>
            <a:r>
              <a:rPr lang="sk-SK" sz="2000" b="1" dirty="0">
                <a:solidFill>
                  <a:srgbClr val="FFC000"/>
                </a:solidFill>
              </a:rPr>
              <a:t>v</a:t>
            </a:r>
            <a:r>
              <a:rPr lang="sk-SK" sz="2000" b="1" dirty="0" smtClean="0">
                <a:solidFill>
                  <a:srgbClr val="FFC000"/>
                </a:solidFill>
              </a:rPr>
              <a:t>erejný	</a:t>
            </a:r>
            <a:r>
              <a:rPr lang="sk-SK" sz="2000" b="1" dirty="0" smtClean="0"/>
              <a:t>	- </a:t>
            </a:r>
            <a:r>
              <a:rPr lang="sk-SK" sz="2000" dirty="0" smtClean="0"/>
              <a:t>štát, obec</a:t>
            </a:r>
          </a:p>
          <a:p>
            <a:pPr marR="0" algn="just" eaLnBrk="1" hangingPunct="1">
              <a:lnSpc>
                <a:spcPct val="80000"/>
              </a:lnSpc>
            </a:pPr>
            <a:r>
              <a:rPr lang="sk-SK" sz="2000" b="1" dirty="0">
                <a:solidFill>
                  <a:srgbClr val="FFC000"/>
                </a:solidFill>
              </a:rPr>
              <a:t>s</a:t>
            </a:r>
            <a:r>
              <a:rPr lang="sk-SK" sz="2000" b="1" dirty="0" smtClean="0">
                <a:solidFill>
                  <a:srgbClr val="FFC000"/>
                </a:solidFill>
              </a:rPr>
              <a:t>úkromný</a:t>
            </a:r>
            <a:r>
              <a:rPr lang="sk-SK" sz="2000" b="1" dirty="0" smtClean="0"/>
              <a:t>	- </a:t>
            </a:r>
            <a:r>
              <a:rPr lang="sk-SK" sz="2000" dirty="0" smtClean="0"/>
              <a:t>fyzická osoba</a:t>
            </a:r>
          </a:p>
          <a:p>
            <a:pPr marR="0" algn="just" eaLnBrk="1" hangingPunct="1">
              <a:lnSpc>
                <a:spcPct val="80000"/>
              </a:lnSpc>
            </a:pPr>
            <a:r>
              <a:rPr lang="sk-SK" sz="2000" dirty="0"/>
              <a:t>	</a:t>
            </a:r>
            <a:r>
              <a:rPr lang="sk-SK" sz="2000" dirty="0" smtClean="0"/>
              <a:t>	- právnická osoba</a:t>
            </a:r>
          </a:p>
          <a:p>
            <a:pPr marR="0" algn="just" eaLnBrk="1" hangingPunct="1">
              <a:lnSpc>
                <a:spcPct val="8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61</a:t>
            </a:fld>
            <a:endParaRPr lang="sk-SK"/>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3"/>
          <p:cNvSpPr>
            <a:spLocks noGrp="1"/>
          </p:cNvSpPr>
          <p:nvPr>
            <p:ph type="subTitle" idx="1"/>
          </p:nvPr>
        </p:nvSpPr>
        <p:spPr>
          <a:xfrm>
            <a:off x="450850" y="465030"/>
            <a:ext cx="7854950" cy="5857875"/>
          </a:xfrm>
        </p:spPr>
        <p:txBody>
          <a:bodyPr>
            <a:normAutofit fontScale="92500" lnSpcReduction="10000"/>
          </a:bodyPr>
          <a:lstStyle/>
          <a:p>
            <a:pPr marR="0" algn="just" eaLnBrk="1" hangingPunct="1">
              <a:lnSpc>
                <a:spcPct val="80000"/>
              </a:lnSpc>
            </a:pPr>
            <a:r>
              <a:rPr lang="sk-SK" sz="3600" dirty="0" smtClean="0">
                <a:effectLst>
                  <a:outerShdw blurRad="38100" dist="38100" dir="2700000" algn="tl">
                    <a:srgbClr val="000000">
                      <a:alpha val="43137"/>
                    </a:srgbClr>
                  </a:outerShdw>
                </a:effectLst>
                <a:latin typeface="+mj-lt"/>
              </a:rPr>
              <a:t>Funkcie investora:</a:t>
            </a:r>
          </a:p>
          <a:p>
            <a:pPr marR="0" algn="just" eaLnBrk="1" hangingPunct="1">
              <a:lnSpc>
                <a:spcPct val="80000"/>
              </a:lnSpc>
            </a:pPr>
            <a:r>
              <a:rPr lang="sk-SK" sz="2000" b="1" dirty="0" smtClean="0"/>
              <a:t> </a:t>
            </a:r>
            <a:endParaRPr lang="sk-SK" sz="2000" dirty="0" smtClean="0"/>
          </a:p>
          <a:p>
            <a:pPr marR="0" algn="just" eaLnBrk="1" hangingPunct="1">
              <a:lnSpc>
                <a:spcPct val="80000"/>
              </a:lnSpc>
              <a:buFont typeface="Wingdings" pitchFamily="2" charset="2"/>
              <a:buChar char="Ø"/>
            </a:pPr>
            <a:r>
              <a:rPr lang="sk-SK" sz="2000" dirty="0" smtClean="0"/>
              <a:t> zabezpečenie </a:t>
            </a:r>
            <a:r>
              <a:rPr lang="sk-SK" sz="2000" dirty="0" smtClean="0">
                <a:solidFill>
                  <a:srgbClr val="FFC000"/>
                </a:solidFill>
              </a:rPr>
              <a:t>finančných prostriedkov </a:t>
            </a:r>
            <a:r>
              <a:rPr lang="sk-SK" sz="2000" dirty="0" smtClean="0"/>
              <a:t>na prípravu a realizáciu projektu</a:t>
            </a:r>
            <a:endParaRPr lang="sk-SK" sz="2000" b="1" dirty="0" smtClean="0"/>
          </a:p>
          <a:p>
            <a:pPr marR="0" algn="just" eaLnBrk="1" hangingPunct="1">
              <a:lnSpc>
                <a:spcPct val="80000"/>
              </a:lnSpc>
              <a:buFont typeface="Wingdings" pitchFamily="2" charset="2"/>
              <a:buChar char="Ø"/>
            </a:pPr>
            <a:r>
              <a:rPr lang="sk-SK" sz="2000" b="1" dirty="0" smtClean="0"/>
              <a:t> výber </a:t>
            </a:r>
            <a:r>
              <a:rPr lang="sk-SK" sz="2000" dirty="0" smtClean="0">
                <a:solidFill>
                  <a:srgbClr val="FFC000"/>
                </a:solidFill>
              </a:rPr>
              <a:t>najefektívnejšieho </a:t>
            </a:r>
            <a:r>
              <a:rPr lang="sk-SK" sz="2000" dirty="0" smtClean="0"/>
              <a:t>projektu – z variant</a:t>
            </a:r>
          </a:p>
          <a:p>
            <a:pPr marR="0" algn="just" eaLnBrk="1" hangingPunct="1">
              <a:lnSpc>
                <a:spcPct val="80000"/>
              </a:lnSpc>
              <a:buFont typeface="Wingdings" pitchFamily="2" charset="2"/>
              <a:buChar char="Ø"/>
            </a:pPr>
            <a:r>
              <a:rPr lang="sk-SK" sz="2000" dirty="0" smtClean="0"/>
              <a:t> </a:t>
            </a:r>
            <a:r>
              <a:rPr lang="sk-SK" sz="2000" dirty="0" smtClean="0">
                <a:solidFill>
                  <a:srgbClr val="FFC000"/>
                </a:solidFill>
              </a:rPr>
              <a:t>výber a príprava pozemkov</a:t>
            </a:r>
          </a:p>
          <a:p>
            <a:pPr marR="0" algn="just" eaLnBrk="1" hangingPunct="1">
              <a:lnSpc>
                <a:spcPct val="80000"/>
              </a:lnSpc>
              <a:buFont typeface="Wingdings" pitchFamily="2" charset="2"/>
              <a:buChar char="Ø"/>
            </a:pPr>
            <a:r>
              <a:rPr lang="sk-SK" sz="2000" b="1" dirty="0" smtClean="0">
                <a:solidFill>
                  <a:srgbClr val="FFC000"/>
                </a:solidFill>
              </a:rPr>
              <a:t> </a:t>
            </a:r>
            <a:r>
              <a:rPr lang="sk-SK" sz="2000" dirty="0" err="1" smtClean="0">
                <a:solidFill>
                  <a:srgbClr val="FFC000"/>
                </a:solidFill>
              </a:rPr>
              <a:t>majetko</a:t>
            </a:r>
            <a:r>
              <a:rPr lang="sk-SK" sz="2000" dirty="0" smtClean="0">
                <a:solidFill>
                  <a:srgbClr val="FFC000"/>
                </a:solidFill>
              </a:rPr>
              <a:t> právne </a:t>
            </a:r>
            <a:r>
              <a:rPr lang="sk-SK" sz="2000" dirty="0" err="1" smtClean="0"/>
              <a:t>vysporiadanie</a:t>
            </a:r>
            <a:r>
              <a:rPr lang="sk-SK" sz="2000" dirty="0" smtClean="0"/>
              <a:t> k pozemkom, geometrický plán, súhlasy, kúpno-predajné zmluvy</a:t>
            </a:r>
          </a:p>
          <a:p>
            <a:pPr marR="0" algn="just" eaLnBrk="1" hangingPunct="1">
              <a:lnSpc>
                <a:spcPct val="80000"/>
              </a:lnSpc>
              <a:buFont typeface="Wingdings" pitchFamily="2" charset="2"/>
              <a:buChar char="Ø"/>
            </a:pPr>
            <a:r>
              <a:rPr lang="sk-SK" sz="2000" dirty="0" smtClean="0"/>
              <a:t> </a:t>
            </a:r>
            <a:r>
              <a:rPr lang="sk-SK" sz="2000" dirty="0" smtClean="0">
                <a:solidFill>
                  <a:srgbClr val="FFC000"/>
                </a:solidFill>
              </a:rPr>
              <a:t>verejné investície</a:t>
            </a:r>
            <a:r>
              <a:rPr lang="sk-SK" sz="2000" dirty="0" smtClean="0"/>
              <a:t>: zákon </a:t>
            </a:r>
            <a:r>
              <a:rPr lang="sk-SK" sz="2000" b="1" dirty="0" smtClean="0"/>
              <a:t>č. </a:t>
            </a:r>
            <a:r>
              <a:rPr lang="sk-SK" sz="2000" dirty="0" smtClean="0"/>
              <a:t>254/1998 </a:t>
            </a:r>
            <a:r>
              <a:rPr lang="sk-SK" sz="2000" dirty="0" err="1" smtClean="0"/>
              <a:t>Z.z</a:t>
            </a:r>
            <a:r>
              <a:rPr lang="sk-SK" sz="2000" dirty="0" smtClean="0"/>
              <a:t>. o verejných prácach</a:t>
            </a:r>
          </a:p>
          <a:p>
            <a:pPr marR="0" algn="just" eaLnBrk="1" hangingPunct="1">
              <a:lnSpc>
                <a:spcPct val="80000"/>
              </a:lnSpc>
              <a:buFont typeface="Wingdings" pitchFamily="2" charset="2"/>
              <a:buChar char="Ø"/>
            </a:pPr>
            <a:r>
              <a:rPr lang="sk-SK" sz="2000" dirty="0" smtClean="0"/>
              <a:t> zabezpečenie </a:t>
            </a:r>
            <a:r>
              <a:rPr lang="sk-SK" sz="2000" dirty="0" smtClean="0">
                <a:solidFill>
                  <a:srgbClr val="FFC000"/>
                </a:solidFill>
              </a:rPr>
              <a:t>projektovej dokumentácie stavby</a:t>
            </a:r>
            <a:r>
              <a:rPr lang="sk-SK" sz="2000" dirty="0" smtClean="0"/>
              <a:t>: z.č.50/1976 </a:t>
            </a:r>
            <a:r>
              <a:rPr lang="sk-SK" sz="2000" dirty="0" err="1" smtClean="0"/>
              <a:t>zb.z</a:t>
            </a:r>
            <a:r>
              <a:rPr lang="sk-SK" sz="2000" b="1" dirty="0" smtClean="0"/>
              <a:t>. </a:t>
            </a:r>
            <a:r>
              <a:rPr lang="sk-SK" sz="2000" dirty="0" smtClean="0"/>
              <a:t>o územnom plánovaní a stavebnom poriadku /stavebný zákon/ </a:t>
            </a:r>
          </a:p>
          <a:p>
            <a:pPr marR="0" algn="just" eaLnBrk="1" hangingPunct="1">
              <a:lnSpc>
                <a:spcPct val="80000"/>
              </a:lnSpc>
              <a:buFont typeface="Wingdings" pitchFamily="2" charset="2"/>
              <a:buChar char="Ø"/>
            </a:pPr>
            <a:r>
              <a:rPr lang="sk-SK" sz="2000" dirty="0" smtClean="0"/>
              <a:t> zabezpečiť </a:t>
            </a:r>
            <a:r>
              <a:rPr lang="sk-SK" sz="2000" dirty="0" smtClean="0">
                <a:solidFill>
                  <a:srgbClr val="FFC000"/>
                </a:solidFill>
              </a:rPr>
              <a:t>vypracovanie environmentálnej štúdie </a:t>
            </a:r>
            <a:r>
              <a:rPr lang="sk-SK" sz="2000" dirty="0" smtClean="0"/>
              <a:t>stavby. Zákon č. 24/2006, </a:t>
            </a:r>
            <a:r>
              <a:rPr lang="sk-SK" sz="2000" dirty="0" err="1" smtClean="0"/>
              <a:t>novel</a:t>
            </a:r>
            <a:r>
              <a:rPr lang="sk-SK" sz="2000" dirty="0" smtClean="0"/>
              <a:t>. 314/2014.z. o posudzovaní vplyvov na životné prostredie</a:t>
            </a:r>
          </a:p>
          <a:p>
            <a:pPr marR="0" algn="just" eaLnBrk="1" hangingPunct="1">
              <a:lnSpc>
                <a:spcPct val="80000"/>
              </a:lnSpc>
              <a:buFont typeface="Wingdings" pitchFamily="2" charset="2"/>
              <a:buChar char="Ø"/>
            </a:pPr>
            <a:r>
              <a:rPr lang="sk-SK" sz="2000" dirty="0" smtClean="0"/>
              <a:t> vypracovanie nárokov stavby na napojenie</a:t>
            </a:r>
            <a:r>
              <a:rPr lang="sk-SK" sz="2000" b="1" dirty="0" smtClean="0"/>
              <a:t> </a:t>
            </a:r>
            <a:r>
              <a:rPr lang="sk-SK" sz="2000" dirty="0" err="1" smtClean="0">
                <a:solidFill>
                  <a:srgbClr val="FFC000"/>
                </a:solidFill>
              </a:rPr>
              <a:t>inžinierských</a:t>
            </a:r>
            <a:r>
              <a:rPr lang="sk-SK" sz="2000" dirty="0" smtClean="0">
                <a:solidFill>
                  <a:srgbClr val="FFC000"/>
                </a:solidFill>
              </a:rPr>
              <a:t> sietí</a:t>
            </a:r>
          </a:p>
          <a:p>
            <a:pPr marR="0" algn="just" eaLnBrk="1" hangingPunct="1">
              <a:lnSpc>
                <a:spcPct val="80000"/>
              </a:lnSpc>
              <a:buFont typeface="Wingdings" pitchFamily="2" charset="2"/>
              <a:buChar char="Ø"/>
            </a:pPr>
            <a:r>
              <a:rPr lang="sk-SK" sz="2000" b="1" dirty="0" smtClean="0"/>
              <a:t> </a:t>
            </a:r>
            <a:r>
              <a:rPr lang="sk-SK" sz="2000" dirty="0" smtClean="0">
                <a:solidFill>
                  <a:srgbClr val="FFC000"/>
                </a:solidFill>
              </a:rPr>
              <a:t>výber dodávateľov </a:t>
            </a:r>
            <a:r>
              <a:rPr lang="sk-SK" sz="2000" dirty="0" smtClean="0"/>
              <a:t>na projektové práce, stavebnej a technologickej časti, zákon o verejnom obstarávaní</a:t>
            </a:r>
          </a:p>
          <a:p>
            <a:pPr marR="0" algn="just" eaLnBrk="1" hangingPunct="1">
              <a:lnSpc>
                <a:spcPct val="80000"/>
              </a:lnSpc>
              <a:buFont typeface="Wingdings" pitchFamily="2" charset="2"/>
              <a:buChar char="Ø"/>
            </a:pPr>
            <a:r>
              <a:rPr lang="sk-SK" sz="2000" dirty="0" smtClean="0"/>
              <a:t> uzatváranie </a:t>
            </a:r>
            <a:r>
              <a:rPr lang="sk-SK" sz="2000" dirty="0" smtClean="0">
                <a:solidFill>
                  <a:srgbClr val="FFC000"/>
                </a:solidFill>
              </a:rPr>
              <a:t>obchodných zmlúv </a:t>
            </a:r>
            <a:r>
              <a:rPr lang="sk-SK" sz="2000" dirty="0" smtClean="0"/>
              <a:t>s jednotlivými účastníkmi projektu</a:t>
            </a:r>
          </a:p>
          <a:p>
            <a:pPr marR="0" algn="just" eaLnBrk="1" hangingPunct="1">
              <a:lnSpc>
                <a:spcPct val="80000"/>
              </a:lnSpc>
              <a:buFont typeface="Wingdings" pitchFamily="2" charset="2"/>
              <a:buChar char="Ø"/>
            </a:pPr>
            <a:r>
              <a:rPr lang="sk-SK" sz="2000" dirty="0" smtClean="0"/>
              <a:t> vykonávanie </a:t>
            </a:r>
            <a:r>
              <a:rPr lang="sk-SK" sz="2000" dirty="0" smtClean="0">
                <a:solidFill>
                  <a:srgbClr val="FFC000"/>
                </a:solidFill>
              </a:rPr>
              <a:t>technického dozoru </a:t>
            </a:r>
            <a:r>
              <a:rPr lang="sk-SK" sz="2000" dirty="0" smtClean="0"/>
              <a:t>na stavbe, kontrola výstavby</a:t>
            </a:r>
          </a:p>
          <a:p>
            <a:pPr marR="0" algn="just" eaLnBrk="1" hangingPunct="1">
              <a:lnSpc>
                <a:spcPct val="80000"/>
              </a:lnSpc>
              <a:buFont typeface="Wingdings" pitchFamily="2" charset="2"/>
              <a:buChar char="Ø"/>
            </a:pPr>
            <a:r>
              <a:rPr lang="sk-SK" sz="2000" b="1" dirty="0" smtClean="0"/>
              <a:t> </a:t>
            </a:r>
            <a:r>
              <a:rPr lang="sk-SK" sz="2000" dirty="0" smtClean="0">
                <a:solidFill>
                  <a:srgbClr val="FFC000"/>
                </a:solidFill>
              </a:rPr>
              <a:t>prevzatie stavby</a:t>
            </a:r>
            <a:r>
              <a:rPr lang="sk-SK" sz="2000" dirty="0" smtClean="0"/>
              <a:t>, </a:t>
            </a:r>
            <a:r>
              <a:rPr lang="sk-SK" sz="2000" dirty="0" smtClean="0">
                <a:solidFill>
                  <a:srgbClr val="FFC000"/>
                </a:solidFill>
              </a:rPr>
              <a:t>kolaudácia, užívacie povolenie</a:t>
            </a:r>
          </a:p>
          <a:p>
            <a:pPr marR="0" algn="just" eaLnBrk="1" hangingPunct="1">
              <a:lnSpc>
                <a:spcPct val="80000"/>
              </a:lnSpc>
              <a:buFont typeface="Wingdings" pitchFamily="2" charset="2"/>
              <a:buChar char="Ø"/>
            </a:pPr>
            <a:r>
              <a:rPr lang="sk-SK" sz="2000" b="1" dirty="0" smtClean="0"/>
              <a:t> </a:t>
            </a:r>
            <a:r>
              <a:rPr lang="sk-SK" sz="2000" dirty="0" smtClean="0">
                <a:solidFill>
                  <a:srgbClr val="FFC000"/>
                </a:solidFill>
              </a:rPr>
              <a:t>vyhodnotenie </a:t>
            </a:r>
            <a:r>
              <a:rPr lang="sk-SK" sz="2000" dirty="0" smtClean="0"/>
              <a:t>realizovaného projektu stavby</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62</a:t>
            </a:fld>
            <a:endParaRPr lang="sk-SK"/>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Obrázok 5"/>
          <p:cNvPicPr>
            <a:picLocks noChangeAspect="1" noChangeArrowheads="1"/>
          </p:cNvPicPr>
          <p:nvPr/>
        </p:nvPicPr>
        <p:blipFill>
          <a:blip r:embed="rId2" cstate="print">
            <a:extLst>
              <a:ext uri="{28A0092B-C50C-407E-A947-70E740481C1C}">
                <a14:useLocalDpi xmlns:a14="http://schemas.microsoft.com/office/drawing/2010/main" val="0"/>
              </a:ext>
            </a:extLst>
          </a:blip>
          <a:srcRect l="23518" t="11810" r="21304" b="541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63</a:t>
            </a:fld>
            <a:endParaRPr lang="sk-SK"/>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ok 6"/>
          <p:cNvPicPr>
            <a:picLocks noChangeAspect="1" noChangeArrowheads="1"/>
          </p:cNvPicPr>
          <p:nvPr/>
        </p:nvPicPr>
        <p:blipFill>
          <a:blip r:embed="rId2" cstate="print">
            <a:extLst>
              <a:ext uri="{28A0092B-C50C-407E-A947-70E740481C1C}">
                <a14:useLocalDpi xmlns:a14="http://schemas.microsoft.com/office/drawing/2010/main" val="0"/>
              </a:ext>
            </a:extLst>
          </a:blip>
          <a:srcRect l="21581" t="12794" r="19090" b="787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64</a:t>
            </a:fld>
            <a:endParaRPr lang="sk-SK"/>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65</a:t>
            </a:fld>
            <a:endParaRPr lang="sk-SK"/>
          </a:p>
        </p:txBody>
      </p:sp>
      <p:pic>
        <p:nvPicPr>
          <p:cNvPr id="3" name="Obrázok 2" descr="priemerný čas dosiahnutia milníkov prípravy stavieb">
            <a:hlinkClick r:id="rId2"/>
          </p:cNvPr>
          <p:cNvPicPr/>
          <p:nvPr/>
        </p:nvPicPr>
        <p:blipFill>
          <a:blip r:embed="rId3" cstate="print"/>
          <a:srcRect/>
          <a:stretch>
            <a:fillRect/>
          </a:stretch>
        </p:blipFill>
        <p:spPr bwMode="auto">
          <a:xfrm>
            <a:off x="0" y="764704"/>
            <a:ext cx="9036496" cy="54006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14F93494-CFDE-431A-948F-FD01E074B68C}" type="slidenum">
              <a:rPr lang="sk-SK" smtClean="0"/>
              <a:pPr>
                <a:defRPr/>
              </a:pPr>
              <a:t>66</a:t>
            </a:fld>
            <a:endParaRPr lang="sk-SK"/>
          </a:p>
        </p:txBody>
      </p:sp>
      <p:graphicFrame>
        <p:nvGraphicFramePr>
          <p:cNvPr id="5" name="Objekt 4"/>
          <p:cNvGraphicFramePr>
            <a:graphicFrameLocks noChangeAspect="1"/>
          </p:cNvGraphicFramePr>
          <p:nvPr>
            <p:extLst>
              <p:ext uri="{D42A27DB-BD31-4B8C-83A1-F6EECF244321}">
                <p14:modId xmlns:p14="http://schemas.microsoft.com/office/powerpoint/2010/main" val="3678537656"/>
              </p:ext>
            </p:extLst>
          </p:nvPr>
        </p:nvGraphicFramePr>
        <p:xfrm>
          <a:off x="323528" y="260647"/>
          <a:ext cx="8568952" cy="6460827"/>
        </p:xfrm>
        <a:graphic>
          <a:graphicData uri="http://schemas.openxmlformats.org/presentationml/2006/ole">
            <mc:AlternateContent xmlns:mc="http://schemas.openxmlformats.org/markup-compatibility/2006">
              <mc:Choice xmlns:v="urn:schemas-microsoft-com:vml" Requires="v">
                <p:oleObj spid="_x0000_s4148" name="Acrobat Document" r:id="rId3" imgW="7315200" imgH="5486400" progId="Acrobat.Document.DC">
                  <p:embed/>
                </p:oleObj>
              </mc:Choice>
              <mc:Fallback>
                <p:oleObj name="Acrobat Document" r:id="rId3" imgW="7315200" imgH="5486400" progId="Acrobat.Document.DC">
                  <p:embed/>
                  <p:pic>
                    <p:nvPicPr>
                      <p:cNvPr id="0" name=""/>
                      <p:cNvPicPr/>
                      <p:nvPr/>
                    </p:nvPicPr>
                    <p:blipFill>
                      <a:blip r:embed="rId4"/>
                      <a:stretch>
                        <a:fillRect/>
                      </a:stretch>
                    </p:blipFill>
                    <p:spPr>
                      <a:xfrm>
                        <a:off x="323528" y="260647"/>
                        <a:ext cx="8568952" cy="6460827"/>
                      </a:xfrm>
                      <a:prstGeom prst="rect">
                        <a:avLst/>
                      </a:prstGeom>
                    </p:spPr>
                  </p:pic>
                </p:oleObj>
              </mc:Fallback>
            </mc:AlternateContent>
          </a:graphicData>
        </a:graphic>
      </p:graphicFrame>
    </p:spTree>
    <p:extLst>
      <p:ext uri="{BB962C8B-B14F-4D97-AF65-F5344CB8AC3E}">
        <p14:creationId xmlns:p14="http://schemas.microsoft.com/office/powerpoint/2010/main" val="3514411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odnadpis 4"/>
          <p:cNvSpPr>
            <a:spLocks noGrp="1"/>
          </p:cNvSpPr>
          <p:nvPr>
            <p:ph type="subTitle" idx="1"/>
          </p:nvPr>
        </p:nvSpPr>
        <p:spPr>
          <a:xfrm>
            <a:off x="214282" y="285728"/>
            <a:ext cx="8539164" cy="6429420"/>
          </a:xfrm>
        </p:spPr>
        <p:txBody>
          <a:bodyPr>
            <a:normAutofit fontScale="92500" lnSpcReduction="10000"/>
          </a:bodyPr>
          <a:lstStyle/>
          <a:p>
            <a:pPr marR="0" algn="just" eaLnBrk="1" hangingPunct="1">
              <a:lnSpc>
                <a:spcPct val="80000"/>
              </a:lnSpc>
            </a:pPr>
            <a:r>
              <a:rPr lang="sk-SK" sz="1600" b="1" dirty="0" smtClean="0">
                <a:solidFill>
                  <a:srgbClr val="FFC000"/>
                </a:solidFill>
              </a:rPr>
              <a:t>Úrady</a:t>
            </a:r>
            <a:r>
              <a:rPr lang="sk-SK" sz="1600" dirty="0" smtClean="0">
                <a:solidFill>
                  <a:srgbClr val="FFC000"/>
                </a:solidFill>
              </a:rPr>
              <a:t>: </a:t>
            </a:r>
          </a:p>
          <a:p>
            <a:pPr marR="0" algn="just" eaLnBrk="1" hangingPunct="1">
              <a:lnSpc>
                <a:spcPct val="80000"/>
              </a:lnSpc>
            </a:pPr>
            <a:endParaRPr lang="sk-SK" sz="1600" dirty="0" smtClean="0">
              <a:solidFill>
                <a:srgbClr val="FFC000"/>
              </a:solidFill>
            </a:endParaRPr>
          </a:p>
          <a:p>
            <a:pPr marR="0" algn="just" eaLnBrk="1" hangingPunct="1">
              <a:lnSpc>
                <a:spcPct val="80000"/>
              </a:lnSpc>
            </a:pPr>
            <a:r>
              <a:rPr lang="sk-SK" sz="1600" dirty="0" smtClean="0"/>
              <a:t>  </a:t>
            </a:r>
            <a:r>
              <a:rPr lang="sk-SK" sz="1600" dirty="0" smtClean="0">
                <a:solidFill>
                  <a:srgbClr val="FFC000"/>
                </a:solidFill>
              </a:rPr>
              <a:t>-</a:t>
            </a:r>
            <a:r>
              <a:rPr lang="sk-SK" sz="1600" dirty="0" smtClean="0"/>
              <a:t> </a:t>
            </a:r>
            <a:r>
              <a:rPr lang="sk-SK" sz="1600" dirty="0" smtClean="0">
                <a:solidFill>
                  <a:srgbClr val="FFC000"/>
                </a:solidFill>
              </a:rPr>
              <a:t>činnosť štátnej správy </a:t>
            </a:r>
          </a:p>
          <a:p>
            <a:pPr marR="0" algn="just" eaLnBrk="1" hangingPunct="1">
              <a:lnSpc>
                <a:spcPct val="80000"/>
              </a:lnSpc>
            </a:pPr>
            <a:r>
              <a:rPr lang="sk-SK" sz="1600" dirty="0" smtClean="0"/>
              <a:t>                  -  ministerstvá: výstavby, dopravy...</a:t>
            </a:r>
          </a:p>
          <a:p>
            <a:pPr marR="0" algn="just" eaLnBrk="1" hangingPunct="1">
              <a:lnSpc>
                <a:spcPct val="80000"/>
              </a:lnSpc>
            </a:pPr>
            <a:r>
              <a:rPr lang="sk-SK" sz="1600" dirty="0" smtClean="0"/>
              <a:t>                  -  obce  / stavebné úrady/</a:t>
            </a:r>
          </a:p>
          <a:p>
            <a:pPr marR="0" algn="just" eaLnBrk="1" hangingPunct="1">
              <a:lnSpc>
                <a:spcPct val="80000"/>
              </a:lnSpc>
            </a:pPr>
            <a:r>
              <a:rPr lang="sk-SK" sz="1600" dirty="0" smtClean="0"/>
              <a:t>                  -  regionálna samospráva </a:t>
            </a:r>
          </a:p>
          <a:p>
            <a:pPr marR="0" algn="just" eaLnBrk="1" hangingPunct="1">
              <a:lnSpc>
                <a:spcPct val="80000"/>
              </a:lnSpc>
            </a:pPr>
            <a:r>
              <a:rPr lang="sk-SK" sz="1600" dirty="0" smtClean="0"/>
              <a:t>                  -  špecializované orgány /slovenská stavebná inšpekcia/</a:t>
            </a:r>
          </a:p>
          <a:p>
            <a:pPr marR="0" algn="just" eaLnBrk="1" hangingPunct="1">
              <a:lnSpc>
                <a:spcPct val="80000"/>
              </a:lnSpc>
            </a:pPr>
            <a:r>
              <a:rPr lang="sk-SK" sz="1600" dirty="0" smtClean="0"/>
              <a:t>                  - inštitúcie pamiatkovej starostlivosti a ochrany životného </a:t>
            </a:r>
          </a:p>
          <a:p>
            <a:pPr marR="0" algn="just" eaLnBrk="1" hangingPunct="1">
              <a:lnSpc>
                <a:spcPct val="80000"/>
              </a:lnSpc>
            </a:pPr>
            <a:r>
              <a:rPr lang="sk-SK" sz="1600" dirty="0" smtClean="0"/>
              <a:t>            	      prostredia   </a:t>
            </a:r>
          </a:p>
          <a:p>
            <a:pPr marR="0" algn="just" eaLnBrk="1" hangingPunct="1">
              <a:lnSpc>
                <a:spcPct val="80000"/>
              </a:lnSpc>
            </a:pPr>
            <a:r>
              <a:rPr lang="sk-SK" sz="1600" b="1" dirty="0" smtClean="0"/>
              <a:t>                      ...</a:t>
            </a:r>
            <a:endParaRPr lang="sk-SK" sz="1600" dirty="0" smtClean="0"/>
          </a:p>
          <a:p>
            <a:pPr marL="0" lvl="1" algn="just" eaLnBrk="1" hangingPunct="1">
              <a:lnSpc>
                <a:spcPct val="80000"/>
              </a:lnSpc>
              <a:buClr>
                <a:srgbClr val="0BD0D9"/>
              </a:buClr>
              <a:buSzPct val="95000"/>
            </a:pPr>
            <a:r>
              <a:rPr lang="sk-SK" sz="1600" b="1" dirty="0" smtClean="0"/>
              <a:t>  </a:t>
            </a:r>
            <a:r>
              <a:rPr lang="sk-SK" sz="1600" b="1" dirty="0" smtClean="0">
                <a:solidFill>
                  <a:srgbClr val="FFC000"/>
                </a:solidFill>
              </a:rPr>
              <a:t>-</a:t>
            </a:r>
            <a:r>
              <a:rPr lang="sk-SK" sz="1600" b="1" dirty="0" smtClean="0"/>
              <a:t> </a:t>
            </a:r>
            <a:r>
              <a:rPr lang="sk-SK" sz="1600" dirty="0" smtClean="0">
                <a:solidFill>
                  <a:srgbClr val="FFC000"/>
                </a:solidFill>
              </a:rPr>
              <a:t>samospráva: </a:t>
            </a:r>
            <a:r>
              <a:rPr lang="sk-SK" sz="1400" dirty="0"/>
              <a:t>Obec je orgánom územného plánovania (§ 16 ods. 2),- činnosť orgánu územného plánovania je samosprávnou pôsobnosťou obce- starosta má postavenie štatutára obce</a:t>
            </a:r>
          </a:p>
          <a:p>
            <a:pPr marR="0" algn="just" eaLnBrk="1" hangingPunct="1">
              <a:lnSpc>
                <a:spcPct val="80000"/>
              </a:lnSpc>
            </a:pPr>
            <a:endParaRPr lang="sk-SK" sz="1400" dirty="0" smtClean="0">
              <a:solidFill>
                <a:srgbClr val="FFC000"/>
              </a:solidFill>
            </a:endParaRPr>
          </a:p>
          <a:p>
            <a:pPr marR="0" algn="just" eaLnBrk="1" hangingPunct="1">
              <a:lnSpc>
                <a:spcPct val="80000"/>
              </a:lnSpc>
            </a:pPr>
            <a:endParaRPr lang="sk-SK" sz="1400" dirty="0">
              <a:solidFill>
                <a:srgbClr val="FFC000"/>
              </a:solidFill>
            </a:endParaRPr>
          </a:p>
          <a:p>
            <a:pPr marR="0" algn="just" eaLnBrk="1" hangingPunct="1">
              <a:lnSpc>
                <a:spcPct val="80000"/>
              </a:lnSpc>
            </a:pPr>
            <a:r>
              <a:rPr lang="sk-SK" sz="1600" dirty="0" smtClean="0">
                <a:solidFill>
                  <a:srgbClr val="FFC000"/>
                </a:solidFill>
              </a:rPr>
              <a:t>Zákon o</a:t>
            </a:r>
            <a:r>
              <a:rPr lang="sk-SK" sz="1600" b="1" dirty="0" smtClean="0">
                <a:solidFill>
                  <a:srgbClr val="FFC000"/>
                </a:solidFill>
              </a:rPr>
              <a:t> št. správe pre územné plánovanie</a:t>
            </a:r>
            <a:r>
              <a:rPr lang="sk-SK" sz="1600" b="1" dirty="0" smtClean="0"/>
              <a:t>, </a:t>
            </a:r>
            <a:r>
              <a:rPr lang="sk-SK" sz="1600" b="1" dirty="0" smtClean="0">
                <a:solidFill>
                  <a:srgbClr val="FFC000"/>
                </a:solidFill>
              </a:rPr>
              <a:t>stavebný poriadok a bývanie </a:t>
            </a:r>
            <a:r>
              <a:rPr lang="sk-SK" sz="1600" b="1" dirty="0" smtClean="0"/>
              <a:t>/</a:t>
            </a:r>
            <a:r>
              <a:rPr lang="sk-SK" sz="1600" b="1" dirty="0" smtClean="0">
                <a:solidFill>
                  <a:srgbClr val="FFC000"/>
                </a:solidFill>
              </a:rPr>
              <a:t>z.č.608/2003/</a:t>
            </a:r>
          </a:p>
          <a:p>
            <a:pPr marR="0" algn="just" eaLnBrk="1" hangingPunct="1">
              <a:lnSpc>
                <a:spcPct val="80000"/>
              </a:lnSpc>
            </a:pPr>
            <a:r>
              <a:rPr lang="sk-SK" sz="1600" dirty="0" smtClean="0"/>
              <a:t> </a:t>
            </a:r>
          </a:p>
          <a:p>
            <a:pPr marR="0" algn="just" eaLnBrk="1" hangingPunct="1">
              <a:lnSpc>
                <a:spcPct val="80000"/>
              </a:lnSpc>
            </a:pPr>
            <a:r>
              <a:rPr lang="sk-SK" sz="1600" dirty="0" smtClean="0">
                <a:solidFill>
                  <a:srgbClr val="FFC000"/>
                </a:solidFill>
              </a:rPr>
              <a:t>Štátnu správu </a:t>
            </a:r>
            <a:r>
              <a:rPr lang="sk-SK" sz="1600" dirty="0" smtClean="0"/>
              <a:t>na úsekoch územného plánovania, stavebného poriadku a bývania vykonávajú:</a:t>
            </a:r>
          </a:p>
          <a:p>
            <a:pPr marR="0" algn="just" eaLnBrk="1" hangingPunct="1">
              <a:lnSpc>
                <a:spcPct val="80000"/>
              </a:lnSpc>
            </a:pPr>
            <a:endParaRPr lang="sk-SK" sz="1600" dirty="0" smtClean="0"/>
          </a:p>
          <a:p>
            <a:pPr marR="0" algn="just" eaLnBrk="1" hangingPunct="1">
              <a:lnSpc>
                <a:spcPct val="80000"/>
              </a:lnSpc>
            </a:pPr>
            <a:r>
              <a:rPr lang="sk-SK" sz="1600" dirty="0" smtClean="0">
                <a:solidFill>
                  <a:srgbClr val="FFC000"/>
                </a:solidFill>
              </a:rPr>
              <a:t>Ministerstvo </a:t>
            </a:r>
            <a:r>
              <a:rPr lang="sk-SK" sz="1600" dirty="0" smtClean="0"/>
              <a:t> /dopravy, výstavby a regionálneho  rozvoja/</a:t>
            </a:r>
          </a:p>
          <a:p>
            <a:pPr marR="0" algn="just" eaLnBrk="1" hangingPunct="1">
              <a:lnSpc>
                <a:spcPct val="80000"/>
              </a:lnSpc>
            </a:pPr>
            <a:endParaRPr lang="sk-SK" sz="1600" dirty="0" smtClean="0"/>
          </a:p>
          <a:p>
            <a:pPr marR="0" algn="just" eaLnBrk="1" hangingPunct="1">
              <a:lnSpc>
                <a:spcPct val="80000"/>
              </a:lnSpc>
            </a:pPr>
            <a:r>
              <a:rPr lang="sk-SK" sz="1600" dirty="0" smtClean="0">
                <a:solidFill>
                  <a:srgbClr val="FFC000"/>
                </a:solidFill>
              </a:rPr>
              <a:t>Obvodný úrad v meste kraja </a:t>
            </a:r>
            <a:r>
              <a:rPr lang="sk-SK" sz="1600" dirty="0" smtClean="0"/>
              <a:t>– okresný úrad v mieste kraja</a:t>
            </a:r>
          </a:p>
          <a:p>
            <a:pPr marR="0" algn="just" eaLnBrk="1" hangingPunct="1">
              <a:lnSpc>
                <a:spcPct val="80000"/>
              </a:lnSpc>
            </a:pPr>
            <a:endParaRPr lang="sk-SK" sz="1600" dirty="0" smtClean="0"/>
          </a:p>
          <a:p>
            <a:pPr marR="0" algn="just" eaLnBrk="1" hangingPunct="1">
              <a:lnSpc>
                <a:spcPct val="80000"/>
              </a:lnSpc>
            </a:pPr>
            <a:r>
              <a:rPr lang="sk-SK" sz="1600" dirty="0" smtClean="0">
                <a:solidFill>
                  <a:srgbClr val="FFC000"/>
                </a:solidFill>
              </a:rPr>
              <a:t>Obec</a:t>
            </a:r>
            <a:r>
              <a:rPr lang="sk-SK" sz="1600" b="1" dirty="0" smtClean="0"/>
              <a:t> </a:t>
            </a:r>
            <a:r>
              <a:rPr lang="sk-SK" sz="1600" dirty="0" smtClean="0">
                <a:solidFill>
                  <a:srgbClr val="FFC000"/>
                </a:solidFill>
              </a:rPr>
              <a:t>v rámci preneseného </a:t>
            </a:r>
            <a:r>
              <a:rPr lang="sk-SK" sz="1600" dirty="0" smtClean="0"/>
              <a:t>výkonu štátnej správy:</a:t>
            </a:r>
          </a:p>
          <a:p>
            <a:pPr lvl="1" algn="just" eaLnBrk="1" hangingPunct="1">
              <a:lnSpc>
                <a:spcPct val="80000"/>
              </a:lnSpc>
            </a:pPr>
            <a:r>
              <a:rPr lang="sk-SK" sz="1600" dirty="0" smtClean="0"/>
              <a:t>1. vykonáva pôsobnosť stavebného úradu</a:t>
            </a:r>
          </a:p>
          <a:p>
            <a:pPr lvl="1" algn="just" eaLnBrk="1" hangingPunct="1">
              <a:lnSpc>
                <a:spcPct val="80000"/>
              </a:lnSpc>
            </a:pPr>
            <a:r>
              <a:rPr lang="sk-SK" sz="1600" dirty="0" smtClean="0"/>
              <a:t>2. zabezpečuje štátny stavebný dohľad</a:t>
            </a:r>
          </a:p>
          <a:p>
            <a:pPr lvl="1" algn="just" eaLnBrk="1" hangingPunct="1">
              <a:lnSpc>
                <a:spcPct val="80000"/>
              </a:lnSpc>
            </a:pPr>
            <a:endParaRPr lang="sk-SK" sz="1600" dirty="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67</a:t>
            </a:fld>
            <a:endParaRPr lang="sk-SK"/>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68</a:t>
            </a:fld>
            <a:endParaRPr lang="sk-SK"/>
          </a:p>
        </p:txBody>
      </p:sp>
      <p:sp>
        <p:nvSpPr>
          <p:cNvPr id="3" name="Obdĺžnik 2"/>
          <p:cNvSpPr/>
          <p:nvPr/>
        </p:nvSpPr>
        <p:spPr>
          <a:xfrm>
            <a:off x="539552" y="116632"/>
            <a:ext cx="8424936" cy="5847755"/>
          </a:xfrm>
          <a:prstGeom prst="rect">
            <a:avLst/>
          </a:prstGeom>
        </p:spPr>
        <p:txBody>
          <a:bodyPr wrap="square">
            <a:spAutoFit/>
          </a:bodyPr>
          <a:lstStyle/>
          <a:p>
            <a:r>
              <a:rPr lang="sk-SK" sz="1400" b="1" dirty="0" smtClean="0">
                <a:solidFill>
                  <a:srgbClr val="FFC000"/>
                </a:solidFill>
              </a:rPr>
              <a:t>Ministerstvo</a:t>
            </a:r>
          </a:p>
          <a:p>
            <a:endParaRPr lang="sk-SK" sz="1200" dirty="0"/>
          </a:p>
          <a:p>
            <a:r>
              <a:rPr lang="sk-SK" sz="1400" b="1" dirty="0">
                <a:solidFill>
                  <a:srgbClr val="FFC000"/>
                </a:solidFill>
              </a:rPr>
              <a:t>a) na úseku územného plánovania</a:t>
            </a:r>
            <a:endParaRPr lang="sk-SK" sz="1400" dirty="0">
              <a:solidFill>
                <a:srgbClr val="FFC000"/>
              </a:solidFill>
            </a:endParaRPr>
          </a:p>
          <a:p>
            <a:r>
              <a:rPr lang="sk-SK" sz="1400" dirty="0"/>
              <a:t>- koordinuje činnosť ústredných orgánov štátnej správy, obvodných úradov v sídle kraja, samosprávnych ...</a:t>
            </a:r>
          </a:p>
          <a:p>
            <a:r>
              <a:rPr lang="sk-SK" sz="1400" dirty="0"/>
              <a:t> </a:t>
            </a:r>
            <a:r>
              <a:rPr lang="sk-SK" sz="1400" dirty="0" smtClean="0"/>
              <a:t>. </a:t>
            </a:r>
            <a:r>
              <a:rPr lang="sk-SK" sz="1400" dirty="0"/>
              <a:t>vypracúva metodiku obstarávania územných plánov regiónov, územných plánov obcí a územných plánov zón </a:t>
            </a:r>
          </a:p>
          <a:p>
            <a:r>
              <a:rPr lang="sk-SK" sz="1400" dirty="0" smtClean="0"/>
              <a:t>-</a:t>
            </a:r>
            <a:r>
              <a:rPr lang="sk-SK" sz="1400" dirty="0"/>
              <a:t> </a:t>
            </a:r>
            <a:r>
              <a:rPr lang="sk-SK" sz="1400" dirty="0" smtClean="0"/>
              <a:t> </a:t>
            </a:r>
            <a:r>
              <a:rPr lang="sk-SK" sz="1400" dirty="0"/>
              <a:t>Stratégiu územného rozvoja Slovenska a jej aktualizáciu</a:t>
            </a:r>
            <a:r>
              <a:rPr lang="sk-SK" sz="1400" dirty="0" smtClean="0"/>
              <a:t>,</a:t>
            </a:r>
          </a:p>
          <a:p>
            <a:pPr marL="171450" indent="-171450">
              <a:buFontTx/>
              <a:buChar char="-"/>
            </a:pPr>
            <a:r>
              <a:rPr lang="sk-SK" sz="1400" dirty="0" smtClean="0"/>
              <a:t>obstaráva </a:t>
            </a:r>
            <a:r>
              <a:rPr lang="sk-SK" sz="1400" dirty="0"/>
              <a:t>Koncepciu územného rozvoja Slovenska a jej aktualizáciu a predkladá ju vláde na schválenie, </a:t>
            </a:r>
            <a:endParaRPr lang="sk-SK" sz="1400" dirty="0" smtClean="0"/>
          </a:p>
          <a:p>
            <a:pPr marL="171450" indent="-171450">
              <a:buFontTx/>
              <a:buChar char="-"/>
            </a:pPr>
            <a:r>
              <a:rPr lang="sk-SK" sz="1400" dirty="0" smtClean="0"/>
              <a:t>prevádzkuje </a:t>
            </a:r>
            <a:r>
              <a:rPr lang="sk-SK" sz="1400" dirty="0"/>
              <a:t>a sprístupňuje informačný systém o územnom plánovaní</a:t>
            </a:r>
            <a:r>
              <a:rPr lang="sk-SK" sz="1400" dirty="0" smtClean="0"/>
              <a:t>,</a:t>
            </a:r>
          </a:p>
          <a:p>
            <a:endParaRPr lang="sk-SK" sz="1400" dirty="0"/>
          </a:p>
          <a:p>
            <a:r>
              <a:rPr lang="sk-SK" sz="1400" b="1" dirty="0">
                <a:solidFill>
                  <a:srgbClr val="FFC000"/>
                </a:solidFill>
              </a:rPr>
              <a:t>b) na úseku stavebného poriadku</a:t>
            </a:r>
            <a:endParaRPr lang="sk-SK" sz="1400" dirty="0">
              <a:solidFill>
                <a:srgbClr val="FFC000"/>
              </a:solidFill>
            </a:endParaRPr>
          </a:p>
          <a:p>
            <a:r>
              <a:rPr lang="sk-SK" sz="1400" dirty="0"/>
              <a:t>- vypracúva koncepcie a smery rozvoja na úseku územného rozhodovania, stavebného poriadku, štátneho stavebného ...</a:t>
            </a:r>
          </a:p>
          <a:p>
            <a:r>
              <a:rPr lang="sk-SK" sz="1400" dirty="0"/>
              <a:t> </a:t>
            </a:r>
            <a:r>
              <a:rPr lang="sk-SK" sz="1400" dirty="0" smtClean="0"/>
              <a:t>- </a:t>
            </a:r>
            <a:r>
              <a:rPr lang="sk-SK" sz="1400" dirty="0"/>
              <a:t>vykonáva štátnu stavebnú správu, riadi a kontroluje jej výkon,</a:t>
            </a:r>
          </a:p>
          <a:p>
            <a:r>
              <a:rPr lang="sk-SK" sz="1400" dirty="0"/>
              <a:t>- metodicky usmerňuje činnosť obvodného úradu v sídle kraja, stavebného úradu a Slovenskej stavebnej inšpekcie</a:t>
            </a:r>
            <a:r>
              <a:rPr lang="sk-SK" sz="1400" dirty="0" smtClean="0"/>
              <a:t>,</a:t>
            </a:r>
            <a:endParaRPr lang="sk-SK" sz="1400" dirty="0"/>
          </a:p>
          <a:p>
            <a:r>
              <a:rPr lang="sk-SK" sz="1400" dirty="0"/>
              <a:t> </a:t>
            </a:r>
            <a:r>
              <a:rPr lang="sk-SK" sz="1400" dirty="0" smtClean="0"/>
              <a:t>- </a:t>
            </a:r>
            <a:r>
              <a:rPr lang="sk-SK" sz="1400" dirty="0"/>
              <a:t>zabezpečuje hlavný štátny stavebný dohľad,</a:t>
            </a:r>
          </a:p>
          <a:p>
            <a:r>
              <a:rPr lang="sk-SK" sz="1400" dirty="0"/>
              <a:t>- preskúmava rozhodnutia obvodného úradu v sídle kraja vydané v správnom konaní,</a:t>
            </a:r>
          </a:p>
          <a:p>
            <a:r>
              <a:rPr lang="sk-SK" sz="1400" dirty="0"/>
              <a:t> </a:t>
            </a:r>
            <a:endParaRPr lang="sk-SK" sz="1400" dirty="0">
              <a:solidFill>
                <a:srgbClr val="FFC000"/>
              </a:solidFill>
            </a:endParaRPr>
          </a:p>
          <a:p>
            <a:r>
              <a:rPr lang="sk-SK" sz="1400" b="1" dirty="0">
                <a:solidFill>
                  <a:srgbClr val="FFC000"/>
                </a:solidFill>
              </a:rPr>
              <a:t>c. na úseku bývania pri tvorbe a uskutočňovaní bytovej politiky</a:t>
            </a:r>
            <a:endParaRPr lang="sk-SK" sz="1400" dirty="0">
              <a:solidFill>
                <a:srgbClr val="FFC000"/>
              </a:solidFill>
            </a:endParaRPr>
          </a:p>
          <a:p>
            <a:r>
              <a:rPr lang="sk-SK" sz="1400" dirty="0"/>
              <a:t>- navrhuje základné ciele štátnej bytovej politiky s nevyhnutnými väzbami na sociálnu politiku a finančnú ...</a:t>
            </a:r>
          </a:p>
          <a:p>
            <a:r>
              <a:rPr lang="sk-SK" sz="1400" dirty="0"/>
              <a:t> </a:t>
            </a:r>
            <a:r>
              <a:rPr lang="sk-SK" sz="1400" dirty="0" smtClean="0"/>
              <a:t>- </a:t>
            </a:r>
            <a:r>
              <a:rPr lang="sk-SK" sz="1400" dirty="0"/>
              <a:t>spracúva koncepcie v oblasti bývania a navrhuje opatrenia na ich implementáciu,- </a:t>
            </a:r>
          </a:p>
          <a:p>
            <a:r>
              <a:rPr lang="sk-SK" sz="1400" dirty="0"/>
              <a:t>- koordinuje a metodicky usmerňuje orgány samosprávy miest a obcí a orgány miestnej štátnej správy,</a:t>
            </a:r>
          </a:p>
          <a:p>
            <a:r>
              <a:rPr lang="sk-SK" sz="1400" dirty="0"/>
              <a:t>- vykonáva správu Štátneho fondu rozvoja bývania (ďalej len „fond“),</a:t>
            </a:r>
          </a:p>
        </p:txBody>
      </p:sp>
    </p:spTree>
    <p:extLst>
      <p:ext uri="{BB962C8B-B14F-4D97-AF65-F5344CB8AC3E}">
        <p14:creationId xmlns:p14="http://schemas.microsoft.com/office/powerpoint/2010/main" val="4198699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69</a:t>
            </a:fld>
            <a:endParaRPr lang="sk-SK"/>
          </a:p>
        </p:txBody>
      </p:sp>
      <p:sp>
        <p:nvSpPr>
          <p:cNvPr id="3" name="Obdĺžnik 2"/>
          <p:cNvSpPr/>
          <p:nvPr/>
        </p:nvSpPr>
        <p:spPr>
          <a:xfrm>
            <a:off x="323528" y="404664"/>
            <a:ext cx="8568952" cy="5432256"/>
          </a:xfrm>
          <a:prstGeom prst="rect">
            <a:avLst/>
          </a:prstGeom>
        </p:spPr>
        <p:txBody>
          <a:bodyPr wrap="square">
            <a:spAutoFit/>
          </a:bodyPr>
          <a:lstStyle/>
          <a:p>
            <a:r>
              <a:rPr lang="sk-SK" sz="1100" b="1" dirty="0"/>
              <a:t/>
            </a:r>
            <a:br>
              <a:rPr lang="sk-SK" sz="1100" b="1" dirty="0"/>
            </a:br>
            <a:r>
              <a:rPr lang="sk-SK" sz="1400" b="1" dirty="0">
                <a:solidFill>
                  <a:srgbClr val="FFC000"/>
                </a:solidFill>
              </a:rPr>
              <a:t>Pôsobnosť obvodného úradu v sídle kraja</a:t>
            </a:r>
            <a:endParaRPr lang="sk-SK" sz="1400" dirty="0">
              <a:solidFill>
                <a:srgbClr val="FFC000"/>
              </a:solidFill>
            </a:endParaRPr>
          </a:p>
          <a:p>
            <a:endParaRPr lang="sk-SK" sz="1400" dirty="0">
              <a:solidFill>
                <a:srgbClr val="FFC000"/>
              </a:solidFill>
            </a:endParaRPr>
          </a:p>
          <a:p>
            <a:r>
              <a:rPr lang="sk-SK" sz="1400" dirty="0">
                <a:solidFill>
                  <a:srgbClr val="FFC000"/>
                </a:solidFill>
              </a:rPr>
              <a:t>na úseku územného plánovania</a:t>
            </a:r>
          </a:p>
          <a:p>
            <a:endParaRPr lang="sk-SK" sz="1400" dirty="0"/>
          </a:p>
          <a:p>
            <a:r>
              <a:rPr lang="sk-SK" sz="1400" dirty="0" smtClean="0"/>
              <a:t>-  posudzuje </a:t>
            </a:r>
            <a:r>
              <a:rPr lang="sk-SK" sz="1400" dirty="0"/>
              <a:t>zadanie pre územný plán obce a zadanie pre územný plán zóny</a:t>
            </a:r>
            <a:r>
              <a:rPr lang="sk-SK" sz="1400" dirty="0" smtClean="0"/>
              <a:t>,</a:t>
            </a:r>
            <a:endParaRPr lang="sk-SK" sz="1400" dirty="0"/>
          </a:p>
          <a:p>
            <a:r>
              <a:rPr lang="sk-SK" sz="1400" dirty="0" smtClean="0"/>
              <a:t>-  vydáva </a:t>
            </a:r>
            <a:r>
              <a:rPr lang="sk-SK" sz="1400" dirty="0"/>
              <a:t>stanovisko pri prerokovaní konceptu územného plánu obce a konceptu územného plánu </a:t>
            </a:r>
            <a:r>
              <a:rPr lang="sk-SK" sz="1400" dirty="0" smtClean="0"/>
              <a:t>zóny</a:t>
            </a:r>
          </a:p>
          <a:p>
            <a:endParaRPr lang="sk-SK" sz="1400" dirty="0"/>
          </a:p>
          <a:p>
            <a:r>
              <a:rPr lang="sk-SK" sz="1400" dirty="0"/>
              <a:t> </a:t>
            </a:r>
          </a:p>
          <a:p>
            <a:r>
              <a:rPr lang="sk-SK" sz="1400" dirty="0">
                <a:solidFill>
                  <a:srgbClr val="FFC000"/>
                </a:solidFill>
              </a:rPr>
              <a:t>na úseku stavebného poriadku</a:t>
            </a:r>
          </a:p>
          <a:p>
            <a:r>
              <a:rPr lang="sk-SK" sz="1400" dirty="0"/>
              <a:t> </a:t>
            </a:r>
          </a:p>
          <a:p>
            <a:r>
              <a:rPr lang="sk-SK" sz="1400" dirty="0"/>
              <a:t>- vykonáva štátnu stavebnú správu v druhom stupni vo veciach, v ktorých v správnom konaní v prvom stupni </a:t>
            </a:r>
          </a:p>
          <a:p>
            <a:r>
              <a:rPr lang="sk-SK" sz="1400" dirty="0"/>
              <a:t> </a:t>
            </a:r>
          </a:p>
          <a:p>
            <a:r>
              <a:rPr lang="sk-SK" sz="1400" dirty="0"/>
              <a:t>- riadi a kontroluje výkon prenesenej štátnej správy vykonávanej obcami ako stavebnými úradmi,</a:t>
            </a:r>
          </a:p>
          <a:p>
            <a:endParaRPr lang="sk-SK" sz="1400" dirty="0"/>
          </a:p>
          <a:p>
            <a:r>
              <a:rPr lang="sk-SK" sz="1400" dirty="0"/>
              <a:t>- plní úlohy štátneho stavebného dohľadu,</a:t>
            </a:r>
          </a:p>
          <a:p>
            <a:r>
              <a:rPr lang="sk-SK" sz="1400" dirty="0"/>
              <a:t> </a:t>
            </a:r>
          </a:p>
          <a:p>
            <a:r>
              <a:rPr lang="sk-SK" sz="1400" dirty="0">
                <a:solidFill>
                  <a:srgbClr val="FFC000"/>
                </a:solidFill>
              </a:rPr>
              <a:t>na úseku bývania</a:t>
            </a:r>
          </a:p>
          <a:p>
            <a:r>
              <a:rPr lang="sk-SK" sz="1400" dirty="0"/>
              <a:t> </a:t>
            </a:r>
          </a:p>
          <a:p>
            <a:r>
              <a:rPr lang="sk-SK" sz="1400" dirty="0"/>
              <a:t>- posudzuje a overuje údaje v žiadosti o poskytnutie dotácií na rozvoj bývania,</a:t>
            </a:r>
          </a:p>
          <a:p>
            <a:r>
              <a:rPr lang="sk-SK" sz="1400" dirty="0"/>
              <a:t> </a:t>
            </a:r>
          </a:p>
          <a:p>
            <a:r>
              <a:rPr lang="sk-SK" sz="1400" dirty="0"/>
              <a:t>- vykonáva kontrolu vynakladania verejných finančných prostriedkov na rozvoj bývania poskytnutých ministerstvom ...</a:t>
            </a:r>
          </a:p>
          <a:p>
            <a:r>
              <a:rPr lang="sk-SK" sz="1400" dirty="0"/>
              <a:t> </a:t>
            </a:r>
          </a:p>
        </p:txBody>
      </p:sp>
    </p:spTree>
    <p:extLst>
      <p:ext uri="{BB962C8B-B14F-4D97-AF65-F5344CB8AC3E}">
        <p14:creationId xmlns:p14="http://schemas.microsoft.com/office/powerpoint/2010/main" val="407236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sz="4400" b="1" dirty="0" smtClean="0">
                <a:solidFill>
                  <a:schemeClr val="tx1"/>
                </a:solidFill>
                <a:effectLst>
                  <a:outerShdw blurRad="38100" dist="38100" dir="2700000" algn="tl">
                    <a:srgbClr val="000000">
                      <a:alpha val="43137"/>
                    </a:srgbClr>
                  </a:outerShdw>
                </a:effectLst>
              </a:rPr>
              <a:t>  </a:t>
            </a:r>
            <a:r>
              <a:rPr lang="sk-SK" sz="4400" dirty="0" smtClean="0">
                <a:solidFill>
                  <a:srgbClr val="FFC000"/>
                </a:solidFill>
                <a:effectLst>
                  <a:outerShdw blurRad="38100" dist="38100" dir="2700000" algn="tl">
                    <a:srgbClr val="000000">
                      <a:alpha val="43137"/>
                    </a:srgbClr>
                  </a:outerShdw>
                </a:effectLst>
              </a:rPr>
              <a:t>IV.  </a:t>
            </a:r>
            <a:r>
              <a:rPr lang="sk-SK" sz="4400" dirty="0" err="1" smtClean="0">
                <a:solidFill>
                  <a:srgbClr val="FFC000"/>
                </a:solidFill>
                <a:effectLst>
                  <a:outerShdw blurRad="38100" dist="38100" dir="2700000" algn="tl">
                    <a:srgbClr val="000000">
                      <a:alpha val="43137"/>
                    </a:srgbClr>
                  </a:outerShdw>
                </a:effectLst>
              </a:rPr>
              <a:t>Asset</a:t>
            </a:r>
            <a:r>
              <a:rPr lang="sk-SK" sz="4400" dirty="0" smtClean="0">
                <a:solidFill>
                  <a:srgbClr val="FFC000"/>
                </a:solidFill>
                <a:effectLst>
                  <a:outerShdw blurRad="38100" dist="38100" dir="2700000" algn="tl">
                    <a:srgbClr val="000000">
                      <a:alpha val="43137"/>
                    </a:srgbClr>
                  </a:outerShdw>
                </a:effectLst>
              </a:rPr>
              <a:t> management</a:t>
            </a:r>
            <a:endParaRPr lang="sk-SK" sz="4400" dirty="0">
              <a:solidFill>
                <a:srgbClr val="FFC000"/>
              </a:solidFill>
              <a:effectLst>
                <a:outerShdw blurRad="38100" dist="38100" dir="2700000" algn="tl">
                  <a:srgbClr val="000000">
                    <a:alpha val="43137"/>
                  </a:srgbClr>
                </a:outerShdw>
              </a:effectLst>
            </a:endParaRPr>
          </a:p>
        </p:txBody>
      </p:sp>
      <p:sp>
        <p:nvSpPr>
          <p:cNvPr id="6" name="Zástupný symbol obsahu 5"/>
          <p:cNvSpPr>
            <a:spLocks noGrp="1"/>
          </p:cNvSpPr>
          <p:nvPr>
            <p:ph idx="1"/>
          </p:nvPr>
        </p:nvSpPr>
        <p:spPr>
          <a:xfrm>
            <a:off x="914400" y="2149475"/>
            <a:ext cx="8229600" cy="4389437"/>
          </a:xfrm>
        </p:spPr>
        <p:txBody>
          <a:bodyPr/>
          <a:lstStyle/>
          <a:p>
            <a:pPr>
              <a:buFont typeface="Wingdings" panose="05000000000000000000" pitchFamily="2" charset="2"/>
              <a:buChar char="Ø"/>
            </a:pPr>
            <a:r>
              <a:rPr lang="sk-SK" sz="2000" dirty="0" smtClean="0"/>
              <a:t>definície </a:t>
            </a:r>
            <a:endParaRPr lang="en-US" sz="2000" dirty="0"/>
          </a:p>
          <a:p>
            <a:pPr>
              <a:buFont typeface="Wingdings" panose="05000000000000000000" pitchFamily="2" charset="2"/>
              <a:buChar char="Ø"/>
            </a:pPr>
            <a:r>
              <a:rPr lang="en-US" sz="2000" dirty="0"/>
              <a:t>p</a:t>
            </a:r>
            <a:r>
              <a:rPr lang="sk-SK" sz="2000" dirty="0" err="1" smtClean="0"/>
              <a:t>rincípy</a:t>
            </a:r>
            <a:endParaRPr lang="en-US" sz="2000" dirty="0" smtClean="0"/>
          </a:p>
          <a:p>
            <a:pPr>
              <a:buFont typeface="Wingdings" panose="05000000000000000000" pitchFamily="2" charset="2"/>
              <a:buChar char="Ø"/>
            </a:pPr>
            <a:r>
              <a:rPr lang="en-US" sz="2000" dirty="0"/>
              <a:t>s</a:t>
            </a:r>
            <a:r>
              <a:rPr lang="sk-SK" sz="2000" dirty="0" err="1" smtClean="0"/>
              <a:t>chémy</a:t>
            </a:r>
            <a:endParaRPr lang="en-US" sz="2000" dirty="0" smtClean="0"/>
          </a:p>
          <a:p>
            <a:pPr>
              <a:buFont typeface="Wingdings" panose="05000000000000000000" pitchFamily="2" charset="2"/>
              <a:buChar char="Ø"/>
            </a:pPr>
            <a:r>
              <a:rPr lang="sk-SK" sz="2000" dirty="0" smtClean="0"/>
              <a:t>výpočty</a:t>
            </a:r>
            <a:endParaRPr lang="sk-SK" sz="2000" dirty="0"/>
          </a:p>
        </p:txBody>
      </p:sp>
      <p:sp>
        <p:nvSpPr>
          <p:cNvPr id="4" name="Zástupný symbol čísla snímky 3"/>
          <p:cNvSpPr>
            <a:spLocks noGrp="1"/>
          </p:cNvSpPr>
          <p:nvPr>
            <p:ph type="sldNum" sz="quarter" idx="12"/>
          </p:nvPr>
        </p:nvSpPr>
        <p:spPr/>
        <p:txBody>
          <a:bodyPr/>
          <a:lstStyle/>
          <a:p>
            <a:pPr>
              <a:defRPr/>
            </a:pPr>
            <a:fld id="{14F93494-CFDE-431A-948F-FD01E074B68C}" type="slidenum">
              <a:rPr lang="sk-SK" smtClean="0"/>
              <a:pPr>
                <a:defRPr/>
              </a:pPr>
              <a:t>7</a:t>
            </a:fld>
            <a:endParaRPr lang="sk-SK"/>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70</a:t>
            </a:fld>
            <a:endParaRPr lang="sk-SK"/>
          </a:p>
        </p:txBody>
      </p:sp>
      <p:sp>
        <p:nvSpPr>
          <p:cNvPr id="3" name="Obdĺžnik 2"/>
          <p:cNvSpPr/>
          <p:nvPr/>
        </p:nvSpPr>
        <p:spPr>
          <a:xfrm>
            <a:off x="323528" y="620688"/>
            <a:ext cx="8136904" cy="4401205"/>
          </a:xfrm>
          <a:prstGeom prst="rect">
            <a:avLst/>
          </a:prstGeom>
        </p:spPr>
        <p:txBody>
          <a:bodyPr wrap="square">
            <a:spAutoFit/>
          </a:bodyPr>
          <a:lstStyle/>
          <a:p>
            <a:r>
              <a:rPr lang="sk-SK" sz="1400" b="1" dirty="0" smtClean="0">
                <a:solidFill>
                  <a:srgbClr val="FFC000"/>
                </a:solidFill>
              </a:rPr>
              <a:t>Obec </a:t>
            </a:r>
            <a:r>
              <a:rPr lang="sk-SK" sz="1400" b="1" dirty="0">
                <a:solidFill>
                  <a:srgbClr val="FFC000"/>
                </a:solidFill>
              </a:rPr>
              <a:t>v rámci preneseného výkonu štátnej </a:t>
            </a:r>
            <a:r>
              <a:rPr lang="sk-SK" sz="1400" b="1" dirty="0" smtClean="0">
                <a:solidFill>
                  <a:srgbClr val="FFC000"/>
                </a:solidFill>
              </a:rPr>
              <a:t>správy</a:t>
            </a:r>
          </a:p>
          <a:p>
            <a:endParaRPr lang="sk-SK" sz="1400" dirty="0">
              <a:solidFill>
                <a:srgbClr val="FFC000"/>
              </a:solidFill>
            </a:endParaRPr>
          </a:p>
          <a:p>
            <a:r>
              <a:rPr lang="sk-SK" sz="1400" dirty="0">
                <a:solidFill>
                  <a:srgbClr val="FFC000"/>
                </a:solidFill>
              </a:rPr>
              <a:t>a)</a:t>
            </a:r>
          </a:p>
          <a:p>
            <a:r>
              <a:rPr lang="sk-SK" sz="1400" dirty="0">
                <a:solidFill>
                  <a:srgbClr val="FFC000"/>
                </a:solidFill>
              </a:rPr>
              <a:t>na úseku stavebného poriadku</a:t>
            </a:r>
          </a:p>
          <a:p>
            <a:endParaRPr lang="sk-SK" sz="1400" dirty="0"/>
          </a:p>
          <a:p>
            <a:r>
              <a:rPr lang="sk-SK" sz="1400" dirty="0" smtClean="0"/>
              <a:t>-  vykonáva </a:t>
            </a:r>
            <a:r>
              <a:rPr lang="sk-SK" sz="1400" dirty="0"/>
              <a:t>pôsobnosť stavebného úradu,</a:t>
            </a:r>
          </a:p>
          <a:p>
            <a:endParaRPr lang="sk-SK" sz="1400" dirty="0"/>
          </a:p>
          <a:p>
            <a:r>
              <a:rPr lang="sk-SK" sz="1400" dirty="0" smtClean="0"/>
              <a:t>-  zabezpečuje </a:t>
            </a:r>
            <a:r>
              <a:rPr lang="sk-SK" sz="1400" dirty="0"/>
              <a:t>štátny stavebný dohľad</a:t>
            </a:r>
            <a:r>
              <a:rPr lang="sk-SK" sz="1400" dirty="0" smtClean="0"/>
              <a:t>,</a:t>
            </a:r>
          </a:p>
          <a:p>
            <a:pPr marL="285750" indent="-285750">
              <a:buFontTx/>
              <a:buChar char="-"/>
            </a:pPr>
            <a:endParaRPr lang="sk-SK" sz="1400" dirty="0"/>
          </a:p>
          <a:p>
            <a:r>
              <a:rPr lang="sk-SK" sz="1400" dirty="0">
                <a:solidFill>
                  <a:srgbClr val="FFC000"/>
                </a:solidFill>
              </a:rPr>
              <a:t>b)</a:t>
            </a:r>
          </a:p>
          <a:p>
            <a:r>
              <a:rPr lang="sk-SK" sz="1400" dirty="0">
                <a:solidFill>
                  <a:srgbClr val="FFC000"/>
                </a:solidFill>
              </a:rPr>
              <a:t>na úseku bývania zabezpečuje</a:t>
            </a:r>
          </a:p>
          <a:p>
            <a:endParaRPr lang="sk-SK" sz="1400" dirty="0"/>
          </a:p>
          <a:p>
            <a:r>
              <a:rPr lang="sk-SK" sz="1400" dirty="0" smtClean="0"/>
              <a:t>- overovanie </a:t>
            </a:r>
            <a:r>
              <a:rPr lang="sk-SK" sz="1400" dirty="0"/>
              <a:t>úplnosti náležitostí žiadosti o podporu rozvoja bývania z fondu a žiadosti podľa vládneho ...</a:t>
            </a:r>
          </a:p>
          <a:p>
            <a:endParaRPr lang="sk-SK" sz="1400" dirty="0"/>
          </a:p>
          <a:p>
            <a:r>
              <a:rPr lang="sk-SK" sz="1400" dirty="0" smtClean="0"/>
              <a:t>- preskúmanie </a:t>
            </a:r>
            <a:r>
              <a:rPr lang="sk-SK" sz="1400" dirty="0"/>
              <a:t>bytových pomerov žiadateľov o poskytnutie podpory,</a:t>
            </a:r>
          </a:p>
          <a:p>
            <a:endParaRPr lang="sk-SK" sz="1400" dirty="0"/>
          </a:p>
          <a:p>
            <a:r>
              <a:rPr lang="sk-SK" sz="1400" dirty="0" smtClean="0"/>
              <a:t>- kontrolu </a:t>
            </a:r>
            <a:r>
              <a:rPr lang="sk-SK" sz="1400" dirty="0"/>
              <a:t>dodržiavania zmluvných podmienok a kontrolu čerpania podpory podľa osobitného </a:t>
            </a:r>
            <a:r>
              <a:rPr lang="sk-SK" sz="1400" dirty="0" smtClean="0"/>
              <a:t>predpisu.</a:t>
            </a:r>
            <a:endParaRPr lang="sk-SK" sz="1400" dirty="0"/>
          </a:p>
          <a:p>
            <a:r>
              <a:rPr lang="sk-SK" sz="1400" dirty="0"/>
              <a:t> </a:t>
            </a:r>
          </a:p>
        </p:txBody>
      </p:sp>
    </p:spTree>
    <p:extLst>
      <p:ext uri="{BB962C8B-B14F-4D97-AF65-F5344CB8AC3E}">
        <p14:creationId xmlns:p14="http://schemas.microsoft.com/office/powerpoint/2010/main" val="2506600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dnadpis 4"/>
          <p:cNvSpPr>
            <a:spLocks noGrp="1"/>
          </p:cNvSpPr>
          <p:nvPr>
            <p:ph type="subTitle" idx="1"/>
          </p:nvPr>
        </p:nvSpPr>
        <p:spPr>
          <a:xfrm>
            <a:off x="571472" y="571480"/>
            <a:ext cx="7854950" cy="6143668"/>
          </a:xfrm>
        </p:spPr>
        <p:txBody>
          <a:bodyPr/>
          <a:lstStyle/>
          <a:p>
            <a:pPr marR="0" algn="just" eaLnBrk="1" hangingPunct="1">
              <a:lnSpc>
                <a:spcPct val="80000"/>
              </a:lnSpc>
            </a:pPr>
            <a:r>
              <a:rPr lang="sk-SK" sz="2000" b="1" dirty="0" smtClean="0">
                <a:solidFill>
                  <a:schemeClr val="accent2"/>
                </a:solidFill>
              </a:rPr>
              <a:t>Zákon č.50/1976 –  o územnom plánovaní a stavebnom poriadku</a:t>
            </a:r>
            <a:endParaRPr lang="sk-SK" sz="2000" dirty="0" smtClean="0">
              <a:solidFill>
                <a:schemeClr val="accent2"/>
              </a:solidFill>
            </a:endParaRPr>
          </a:p>
          <a:p>
            <a:pPr marR="0" algn="just" eaLnBrk="1" hangingPunct="1">
              <a:lnSpc>
                <a:spcPct val="80000"/>
              </a:lnSpc>
            </a:pPr>
            <a:r>
              <a:rPr lang="sk-SK" sz="2000" b="1" dirty="0" smtClean="0"/>
              <a:t> </a:t>
            </a:r>
            <a:r>
              <a:rPr lang="sk-SK" sz="2000" dirty="0" smtClean="0"/>
              <a:t>/40 x novelizovaný/ - </a:t>
            </a:r>
          </a:p>
          <a:p>
            <a:pPr marR="0" algn="just" eaLnBrk="1" hangingPunct="1">
              <a:lnSpc>
                <a:spcPct val="80000"/>
              </a:lnSpc>
            </a:pPr>
            <a:endParaRPr lang="sk-SK" sz="1800" dirty="0" smtClean="0">
              <a:solidFill>
                <a:srgbClr val="FFC000"/>
              </a:solidFill>
            </a:endParaRPr>
          </a:p>
          <a:p>
            <a:pPr marR="0" algn="just" eaLnBrk="1" hangingPunct="1">
              <a:lnSpc>
                <a:spcPct val="80000"/>
              </a:lnSpc>
            </a:pPr>
            <a:r>
              <a:rPr lang="sk-SK" sz="1600" b="1" dirty="0" smtClean="0">
                <a:solidFill>
                  <a:schemeClr val="accent2"/>
                </a:solidFill>
              </a:rPr>
              <a:t>1.novela 1.4.2024 –územné plánovanie</a:t>
            </a:r>
          </a:p>
          <a:p>
            <a:pPr marR="0" algn="just" eaLnBrk="1" hangingPunct="1">
              <a:lnSpc>
                <a:spcPct val="80000"/>
              </a:lnSpc>
            </a:pPr>
            <a:r>
              <a:rPr lang="sk-SK" sz="1600" b="1" dirty="0" smtClean="0">
                <a:solidFill>
                  <a:schemeClr val="accent2"/>
                </a:solidFill>
              </a:rPr>
              <a:t>2. Stavebný zákon 1.4.2025 </a:t>
            </a:r>
            <a:r>
              <a:rPr lang="sk-SK" sz="1600" dirty="0" smtClean="0"/>
              <a:t>- stavebný poriadok, sankcie, vyvlastnenie, čierne stavby, informačný systém </a:t>
            </a:r>
          </a:p>
          <a:p>
            <a:pPr marR="0" algn="just" eaLnBrk="1" hangingPunct="1">
              <a:lnSpc>
                <a:spcPct val="80000"/>
              </a:lnSpc>
            </a:pPr>
            <a:r>
              <a:rPr lang="sk-SK" sz="1600" b="1" dirty="0" smtClean="0">
                <a:solidFill>
                  <a:schemeClr val="accent2"/>
                </a:solidFill>
              </a:rPr>
              <a:t>3. Zberný zákon 1.4.2025</a:t>
            </a:r>
          </a:p>
          <a:p>
            <a:pPr marR="0" algn="just" eaLnBrk="1" hangingPunct="1">
              <a:lnSpc>
                <a:spcPct val="80000"/>
              </a:lnSpc>
            </a:pPr>
            <a:endParaRPr lang="sk-SK" sz="1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71</a:t>
            </a:fld>
            <a:endParaRPr lang="sk-SK"/>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72</a:t>
            </a:fld>
            <a:endParaRPr lang="sk-SK"/>
          </a:p>
        </p:txBody>
      </p:sp>
      <p:sp>
        <p:nvSpPr>
          <p:cNvPr id="3" name="Obdĺžnik 2"/>
          <p:cNvSpPr/>
          <p:nvPr/>
        </p:nvSpPr>
        <p:spPr>
          <a:xfrm>
            <a:off x="539552" y="260647"/>
            <a:ext cx="7776864" cy="6076022"/>
          </a:xfrm>
          <a:prstGeom prst="rect">
            <a:avLst/>
          </a:prstGeom>
        </p:spPr>
        <p:txBody>
          <a:bodyPr wrap="square">
            <a:spAutoFit/>
          </a:bodyPr>
          <a:lstStyle/>
          <a:p>
            <a:pPr algn="just"/>
            <a:r>
              <a:rPr lang="sk-SK" sz="1400" b="1" dirty="0" smtClean="0">
                <a:solidFill>
                  <a:srgbClr val="FFC000"/>
                </a:solidFill>
                <a:latin typeface="Segoe UI" panose="020B0502040204020203" pitchFamily="34" charset="0"/>
                <a:ea typeface="Times New Roman" panose="02020603050405020304" pitchFamily="18" charset="0"/>
              </a:rPr>
              <a:t>                                  Zákon </a:t>
            </a:r>
            <a:r>
              <a:rPr lang="sk-SK" sz="1400" b="1" dirty="0">
                <a:solidFill>
                  <a:srgbClr val="FFC000"/>
                </a:solidFill>
                <a:latin typeface="Segoe UI" panose="020B0502040204020203" pitchFamily="34" charset="0"/>
                <a:ea typeface="Times New Roman" panose="02020603050405020304" pitchFamily="18" charset="0"/>
              </a:rPr>
              <a:t>o územnom plánovaní  -</a:t>
            </a:r>
            <a:r>
              <a:rPr lang="sk-SK" sz="1400" b="1" dirty="0" smtClean="0">
                <a:solidFill>
                  <a:srgbClr val="FFC000"/>
                </a:solidFill>
                <a:latin typeface="Segoe UI" panose="020B0502040204020203" pitchFamily="34" charset="0"/>
                <a:ea typeface="Times New Roman" panose="02020603050405020304" pitchFamily="18" charset="0"/>
              </a:rPr>
              <a:t>1.4.2025</a:t>
            </a:r>
          </a:p>
          <a:p>
            <a:pPr algn="just"/>
            <a:endParaRPr lang="sk-SK" sz="1400" b="1" dirty="0" smtClean="0">
              <a:solidFill>
                <a:srgbClr val="FFC000"/>
              </a:solidFill>
              <a:latin typeface="Segoe UI" panose="020B0502040204020203" pitchFamily="34" charset="0"/>
              <a:ea typeface="Times New Roman" panose="02020603050405020304" pitchFamily="18" charset="0"/>
            </a:endParaRPr>
          </a:p>
          <a:p>
            <a:pPr algn="just"/>
            <a:endParaRPr lang="sk-SK" sz="1400" b="1" dirty="0">
              <a:solidFill>
                <a:srgbClr val="FFC000"/>
              </a:solidFill>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b="1" dirty="0">
                <a:solidFill>
                  <a:srgbClr val="FFC000"/>
                </a:solidFill>
                <a:latin typeface="Segoe UI" panose="020B0502040204020203" pitchFamily="34" charset="0"/>
                <a:ea typeface="Times New Roman" panose="02020603050405020304" pitchFamily="18" charset="0"/>
              </a:rPr>
              <a:t>špecifikuje </a:t>
            </a:r>
            <a:r>
              <a:rPr lang="sk-SK" sz="1400" dirty="0">
                <a:latin typeface="Segoe UI" panose="020B0502040204020203" pitchFamily="34" charset="0"/>
                <a:ea typeface="Times New Roman" panose="02020603050405020304" pitchFamily="18" charset="0"/>
              </a:rPr>
              <a:t>kompetencie</a:t>
            </a:r>
            <a:r>
              <a:rPr lang="sk-SK" sz="1400" b="1" dirty="0">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Úradu pre územné plánovanie a výstavbu Slovenskej republiky (ďalej len „úrad“). </a:t>
            </a:r>
            <a:endParaRPr lang="sk-SK" sz="1400" dirty="0">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b="1" dirty="0">
                <a:solidFill>
                  <a:srgbClr val="FFC000"/>
                </a:solidFill>
                <a:latin typeface="Segoe UI" panose="020B0502040204020203" pitchFamily="34" charset="0"/>
                <a:ea typeface="Times New Roman" panose="02020603050405020304" pitchFamily="18" charset="0"/>
              </a:rPr>
              <a:t>kompetencia</a:t>
            </a:r>
            <a:r>
              <a:rPr lang="sk-SK" sz="1400" dirty="0">
                <a:solidFill>
                  <a:srgbClr val="FFC000"/>
                </a:solidFill>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územného plánovania je </a:t>
            </a:r>
            <a:r>
              <a:rPr lang="sk-SK" sz="1400" b="1" dirty="0">
                <a:solidFill>
                  <a:srgbClr val="FFC000"/>
                </a:solidFill>
                <a:latin typeface="Segoe UI" panose="020B0502040204020203" pitchFamily="34" charset="0"/>
                <a:ea typeface="Times New Roman" panose="02020603050405020304" pitchFamily="18" charset="0"/>
              </a:rPr>
              <a:t>originálnou </a:t>
            </a:r>
            <a:r>
              <a:rPr lang="sk-SK" sz="1400" dirty="0">
                <a:solidFill>
                  <a:srgbClr val="FFC000"/>
                </a:solidFill>
                <a:latin typeface="Segoe UI" panose="020B0502040204020203" pitchFamily="34" charset="0"/>
                <a:ea typeface="Times New Roman" panose="02020603050405020304" pitchFamily="18" charset="0"/>
              </a:rPr>
              <a:t>právomocou orgánov samosprávy</a:t>
            </a:r>
            <a:r>
              <a:rPr lang="sk-SK" sz="1400" b="1" dirty="0">
                <a:latin typeface="Segoe UI" panose="020B0502040204020203" pitchFamily="34" charset="0"/>
                <a:ea typeface="Times New Roman" panose="02020603050405020304" pitchFamily="18" charset="0"/>
              </a:rPr>
              <a:t>,</a:t>
            </a:r>
            <a:r>
              <a:rPr lang="sk-SK" sz="1400" dirty="0">
                <a:latin typeface="Segoe UI" panose="020B0502040204020203" pitchFamily="34" charset="0"/>
                <a:ea typeface="Times New Roman" panose="02020603050405020304" pitchFamily="18" charset="0"/>
              </a:rPr>
              <a:t> úrad bude </a:t>
            </a:r>
            <a:r>
              <a:rPr lang="sk-SK" sz="1400" dirty="0">
                <a:solidFill>
                  <a:srgbClr val="FFC000"/>
                </a:solidFill>
                <a:latin typeface="Segoe UI" panose="020B0502040204020203" pitchFamily="34" charset="0"/>
                <a:ea typeface="Times New Roman" panose="02020603050405020304" pitchFamily="18" charset="0"/>
              </a:rPr>
              <a:t>obstarávať</a:t>
            </a:r>
            <a:r>
              <a:rPr lang="sk-SK" sz="1400" b="1" dirty="0">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Koncepciu územného rozvoja Slovenska a vystupovať najmä </a:t>
            </a:r>
            <a:r>
              <a:rPr lang="sk-SK" sz="1400" b="1" dirty="0">
                <a:latin typeface="Segoe UI" panose="020B0502040204020203" pitchFamily="34" charset="0"/>
                <a:ea typeface="Times New Roman" panose="02020603050405020304" pitchFamily="18" charset="0"/>
              </a:rPr>
              <a:t>ako </a:t>
            </a:r>
            <a:r>
              <a:rPr lang="sk-SK" sz="1400" dirty="0">
                <a:solidFill>
                  <a:srgbClr val="FFC000"/>
                </a:solidFill>
                <a:latin typeface="Segoe UI" panose="020B0502040204020203" pitchFamily="34" charset="0"/>
                <a:ea typeface="Times New Roman" panose="02020603050405020304" pitchFamily="18" charset="0"/>
              </a:rPr>
              <a:t>koordinátor</a:t>
            </a:r>
            <a:r>
              <a:rPr lang="sk-SK" sz="1400" b="1" dirty="0">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jednotného postupu a procesov územného plánovania, prostredníctvom </a:t>
            </a:r>
            <a:r>
              <a:rPr lang="sk-SK" sz="1400" dirty="0">
                <a:solidFill>
                  <a:srgbClr val="FFC000"/>
                </a:solidFill>
                <a:latin typeface="Segoe UI" panose="020B0502040204020203" pitchFamily="34" charset="0"/>
                <a:ea typeface="Times New Roman" panose="02020603050405020304" pitchFamily="18" charset="0"/>
              </a:rPr>
              <a:t>metodických usmernení.</a:t>
            </a:r>
            <a:endParaRPr lang="sk-SK" sz="1400" dirty="0">
              <a:solidFill>
                <a:srgbClr val="FFC000"/>
              </a:solidFill>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dirty="0">
                <a:latin typeface="Segoe UI" panose="020B0502040204020203" pitchFamily="34" charset="0"/>
                <a:ea typeface="Times New Roman" panose="02020603050405020304" pitchFamily="18" charset="0"/>
              </a:rPr>
              <a:t>doterajšie </a:t>
            </a:r>
            <a:r>
              <a:rPr lang="sk-SK" sz="1400" b="1" dirty="0">
                <a:solidFill>
                  <a:srgbClr val="FFC000"/>
                </a:solidFill>
                <a:latin typeface="Segoe UI" panose="020B0502040204020203" pitchFamily="34" charset="0"/>
                <a:ea typeface="Times New Roman" panose="02020603050405020304" pitchFamily="18" charset="0"/>
              </a:rPr>
              <a:t>stupne</a:t>
            </a:r>
            <a:r>
              <a:rPr lang="sk-SK" sz="1400" dirty="0">
                <a:latin typeface="Segoe UI" panose="020B0502040204020203" pitchFamily="34" charset="0"/>
                <a:ea typeface="Times New Roman" panose="02020603050405020304" pitchFamily="18" charset="0"/>
              </a:rPr>
              <a:t> jednotlivých územnoplánovacích dokumentácií zostávajú </a:t>
            </a:r>
            <a:r>
              <a:rPr lang="sk-SK" sz="1400" b="1" dirty="0">
                <a:solidFill>
                  <a:srgbClr val="FFC000"/>
                </a:solidFill>
                <a:latin typeface="Segoe UI" panose="020B0502040204020203" pitchFamily="34" charset="0"/>
                <a:ea typeface="Times New Roman" panose="02020603050405020304" pitchFamily="18" charset="0"/>
              </a:rPr>
              <a:t>zachované, </a:t>
            </a:r>
            <a:r>
              <a:rPr lang="sk-SK" sz="1400" dirty="0">
                <a:latin typeface="Segoe UI" panose="020B0502040204020203" pitchFamily="34" charset="0"/>
                <a:ea typeface="Times New Roman" panose="02020603050405020304" pitchFamily="18" charset="0"/>
              </a:rPr>
              <a:t>predkladaným návrhom zákona sa dopĺňa nový typ územnoplánovacej dokumentácie a to</a:t>
            </a:r>
            <a:r>
              <a:rPr lang="sk-SK" sz="1400" b="1" dirty="0">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územný plán mikroregiónu.</a:t>
            </a:r>
            <a:endParaRPr lang="sk-SK" sz="1400" dirty="0">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dirty="0">
                <a:latin typeface="Segoe UI" panose="020B0502040204020203" pitchFamily="34" charset="0"/>
                <a:ea typeface="Times New Roman" panose="02020603050405020304" pitchFamily="18" charset="0"/>
              </a:rPr>
              <a:t>elektronizácia procesov územného plánovania v jednotnej metodike a v jednom </a:t>
            </a:r>
            <a:r>
              <a:rPr lang="sk-SK" sz="1400" b="1" dirty="0">
                <a:solidFill>
                  <a:srgbClr val="FFC000"/>
                </a:solidFill>
                <a:latin typeface="Segoe UI" panose="020B0502040204020203" pitchFamily="34" charset="0"/>
                <a:ea typeface="Times New Roman" panose="02020603050405020304" pitchFamily="18" charset="0"/>
              </a:rPr>
              <a:t>informačnom systéme</a:t>
            </a:r>
            <a:r>
              <a:rPr lang="sk-SK" sz="1400" dirty="0">
                <a:solidFill>
                  <a:srgbClr val="FFC000"/>
                </a:solidFill>
                <a:latin typeface="Segoe UI" panose="020B0502040204020203" pitchFamily="34" charset="0"/>
                <a:ea typeface="Times New Roman" panose="02020603050405020304" pitchFamily="18" charset="0"/>
              </a:rPr>
              <a:t> </a:t>
            </a:r>
            <a:r>
              <a:rPr lang="sk-SK" sz="1400" dirty="0">
                <a:latin typeface="Segoe UI" panose="020B0502040204020203" pitchFamily="34" charset="0"/>
                <a:ea typeface="Times New Roman" panose="02020603050405020304" pitchFamily="18" charset="0"/>
              </a:rPr>
              <a:t>územného plánovania a výstavby, v ktorom budú ukladané a zverejňované príslušné údaje a informácie z územnoplánovacích podkladov, územnoplánovacích dokumentácií a vybraných rozhodnutí stavebných úradov a overených projektových dokumentácií stavieb.</a:t>
            </a:r>
            <a:endParaRPr lang="sk-SK" sz="1400" dirty="0">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dirty="0">
                <a:latin typeface="Segoe UI" panose="020B0502040204020203" pitchFamily="34" charset="0"/>
                <a:ea typeface="Times New Roman" panose="02020603050405020304" pitchFamily="18" charset="0"/>
              </a:rPr>
              <a:t>proces územného plánovania sa </a:t>
            </a:r>
            <a:r>
              <a:rPr lang="sk-SK" sz="1400" dirty="0">
                <a:solidFill>
                  <a:srgbClr val="FFC000"/>
                </a:solidFill>
                <a:latin typeface="Segoe UI" panose="020B0502040204020203" pitchFamily="34" charset="0"/>
                <a:ea typeface="Times New Roman" panose="02020603050405020304" pitchFamily="18" charset="0"/>
              </a:rPr>
              <a:t>výrazne zjednoduší </a:t>
            </a:r>
            <a:r>
              <a:rPr lang="sk-SK" sz="1400" dirty="0">
                <a:latin typeface="Segoe UI" panose="020B0502040204020203" pitchFamily="34" charset="0"/>
                <a:ea typeface="Times New Roman" panose="02020603050405020304" pitchFamily="18" charset="0"/>
              </a:rPr>
              <a:t>– prispieť k tomu má jednak zjednodušenie samotných procesných postupov (zrušenie konceptu, neprerokovávanie zadania, harmonizácia s procesmi posudzovania vplyvov na životné prostredie), </a:t>
            </a:r>
            <a:endParaRPr lang="sk-SK" sz="1400" dirty="0">
              <a:latin typeface="Times New Roman" panose="02020603050405020304" pitchFamily="18" charset="0"/>
              <a:ea typeface="Times New Roman" panose="02020603050405020304" pitchFamily="18" charset="0"/>
            </a:endParaRPr>
          </a:p>
          <a:p>
            <a:pPr marL="342900" lvl="0" indent="-342900" algn="just">
              <a:spcBef>
                <a:spcPts val="1200"/>
              </a:spcBef>
              <a:spcAft>
                <a:spcPts val="500"/>
              </a:spcAft>
              <a:buFont typeface="Segoe UI" panose="020B0502040204020203" pitchFamily="34" charset="0"/>
              <a:buChar char="-"/>
            </a:pPr>
            <a:r>
              <a:rPr lang="sk-SK" sz="1400" dirty="0">
                <a:latin typeface="Segoe UI" panose="020B0502040204020203" pitchFamily="34" charset="0"/>
                <a:ea typeface="Times New Roman" panose="02020603050405020304" pitchFamily="18" charset="0"/>
              </a:rPr>
              <a:t>Procesný postup sa bude uskutočňovať prostredníctvom informačného systému </a:t>
            </a:r>
            <a:r>
              <a:rPr lang="sk-SK" sz="1400" dirty="0">
                <a:solidFill>
                  <a:srgbClr val="FFC000"/>
                </a:solidFill>
                <a:latin typeface="Segoe UI" panose="020B0502040204020203" pitchFamily="34" charset="0"/>
                <a:ea typeface="Times New Roman" panose="02020603050405020304" pitchFamily="18" charset="0"/>
              </a:rPr>
              <a:t>odborne spôsobilými osobami. </a:t>
            </a:r>
            <a:endParaRPr lang="sk-SK" sz="14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6357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14F93494-CFDE-431A-948F-FD01E074B68C}" type="slidenum">
              <a:rPr lang="sk-SK" smtClean="0"/>
              <a:pPr>
                <a:defRPr/>
              </a:pPr>
              <a:t>73</a:t>
            </a:fld>
            <a:endParaRPr lang="sk-SK"/>
          </a:p>
        </p:txBody>
      </p:sp>
      <p:sp>
        <p:nvSpPr>
          <p:cNvPr id="5" name="Obdĺžnik 4"/>
          <p:cNvSpPr/>
          <p:nvPr/>
        </p:nvSpPr>
        <p:spPr>
          <a:xfrm>
            <a:off x="539552" y="548680"/>
            <a:ext cx="7992888" cy="4475071"/>
          </a:xfrm>
          <a:prstGeom prst="rect">
            <a:avLst/>
          </a:prstGeom>
        </p:spPr>
        <p:txBody>
          <a:bodyPr wrap="square">
            <a:spAutoFit/>
          </a:bodyPr>
          <a:lstStyle/>
          <a:p>
            <a:pPr algn="just">
              <a:lnSpc>
                <a:spcPct val="80000"/>
              </a:lnSpc>
            </a:pPr>
            <a:r>
              <a:rPr lang="sk-SK" b="1" dirty="0" smtClean="0">
                <a:solidFill>
                  <a:srgbClr val="FFC000"/>
                </a:solidFill>
                <a:latin typeface="Segoe UI" panose="020B0502040204020203" pitchFamily="34" charset="0"/>
                <a:ea typeface="Times New Roman" panose="02020603050405020304" pitchFamily="18" charset="0"/>
              </a:rPr>
              <a:t>                 Zákon </a:t>
            </a:r>
            <a:r>
              <a:rPr lang="sk-SK" b="1" dirty="0">
                <a:solidFill>
                  <a:srgbClr val="FFC000"/>
                </a:solidFill>
                <a:latin typeface="Segoe UI" panose="020B0502040204020203" pitchFamily="34" charset="0"/>
                <a:ea typeface="Times New Roman" panose="02020603050405020304" pitchFamily="18" charset="0"/>
              </a:rPr>
              <a:t>o územnom plánovaní  -</a:t>
            </a:r>
            <a:r>
              <a:rPr lang="sk-SK" b="1" dirty="0" smtClean="0">
                <a:solidFill>
                  <a:srgbClr val="FFC000"/>
                </a:solidFill>
                <a:latin typeface="Segoe UI" panose="020B0502040204020203" pitchFamily="34" charset="0"/>
                <a:ea typeface="Times New Roman" panose="02020603050405020304" pitchFamily="18" charset="0"/>
              </a:rPr>
              <a:t>1.4.2024</a:t>
            </a:r>
          </a:p>
          <a:p>
            <a:pPr algn="just">
              <a:lnSpc>
                <a:spcPct val="80000"/>
              </a:lnSpc>
            </a:pPr>
            <a:endParaRPr lang="sk-SK" b="1" dirty="0">
              <a:solidFill>
                <a:srgbClr val="FFC000"/>
              </a:solidFill>
              <a:latin typeface="Segoe UI" panose="020B0502040204020203" pitchFamily="34" charset="0"/>
              <a:ea typeface="Times New Roman" panose="02020603050405020304" pitchFamily="18" charset="0"/>
            </a:endParaRPr>
          </a:p>
          <a:p>
            <a:pPr algn="just">
              <a:lnSpc>
                <a:spcPct val="80000"/>
              </a:lnSpc>
            </a:pPr>
            <a:endParaRPr lang="sk-SK" dirty="0" smtClean="0"/>
          </a:p>
          <a:p>
            <a:pPr marR="0" algn="just" eaLnBrk="1" hangingPunct="1">
              <a:lnSpc>
                <a:spcPct val="80000"/>
              </a:lnSpc>
            </a:pPr>
            <a:r>
              <a:rPr lang="sk-SK" sz="1400" b="1" dirty="0" smtClean="0">
                <a:solidFill>
                  <a:srgbClr val="FFC000"/>
                </a:solidFill>
              </a:rPr>
              <a:t>-   územné </a:t>
            </a:r>
            <a:r>
              <a:rPr lang="sk-SK" sz="1400" b="1" dirty="0">
                <a:solidFill>
                  <a:srgbClr val="FFC000"/>
                </a:solidFill>
              </a:rPr>
              <a:t>plánovanie</a:t>
            </a:r>
            <a:r>
              <a:rPr lang="sk-SK" sz="1400" dirty="0"/>
              <a:t>: komplexne </a:t>
            </a:r>
            <a:r>
              <a:rPr lang="sk-SK" sz="1400" dirty="0" smtClean="0"/>
              <a:t>rieši </a:t>
            </a:r>
            <a:r>
              <a:rPr lang="sk-SK" sz="1400" dirty="0"/>
              <a:t>priestorové usporiadanie </a:t>
            </a:r>
            <a:r>
              <a:rPr lang="sk-SK" sz="1400" dirty="0" smtClean="0"/>
              <a:t>územia</a:t>
            </a:r>
          </a:p>
          <a:p>
            <a:pPr marR="0" algn="just" eaLnBrk="1" hangingPunct="1">
              <a:lnSpc>
                <a:spcPct val="80000"/>
              </a:lnSpc>
            </a:pPr>
            <a:endParaRPr lang="sk-SK" sz="1400" dirty="0"/>
          </a:p>
          <a:p>
            <a:pPr marR="0" algn="just" eaLnBrk="1" hangingPunct="1">
              <a:lnSpc>
                <a:spcPct val="80000"/>
              </a:lnSpc>
            </a:pPr>
            <a:r>
              <a:rPr lang="sk-SK" sz="1400" b="1" dirty="0" smtClean="0">
                <a:solidFill>
                  <a:srgbClr val="FFC000"/>
                </a:solidFill>
              </a:rPr>
              <a:t>- územnoplánovacia </a:t>
            </a:r>
            <a:r>
              <a:rPr lang="sk-SK" sz="1400" b="1" dirty="0">
                <a:solidFill>
                  <a:srgbClr val="FFC000"/>
                </a:solidFill>
              </a:rPr>
              <a:t>dokumentácia</a:t>
            </a:r>
            <a:r>
              <a:rPr lang="sk-SK" sz="1400" dirty="0"/>
              <a:t>: komplexne rieši priestorové usporiadanie a funkčné využívanie územia.</a:t>
            </a:r>
          </a:p>
          <a:p>
            <a:pPr marR="0" algn="just" eaLnBrk="1" hangingPunct="1">
              <a:lnSpc>
                <a:spcPct val="80000"/>
              </a:lnSpc>
            </a:pPr>
            <a:endParaRPr lang="sk-SK" sz="1400" dirty="0"/>
          </a:p>
          <a:p>
            <a:pPr marR="0" algn="just" eaLnBrk="1" hangingPunct="1">
              <a:lnSpc>
                <a:spcPct val="80000"/>
              </a:lnSpc>
            </a:pPr>
            <a:endParaRPr lang="sk-SK" sz="1400" dirty="0" smtClean="0"/>
          </a:p>
          <a:p>
            <a:pPr marR="0" algn="just" eaLnBrk="1" hangingPunct="1">
              <a:lnSpc>
                <a:spcPct val="80000"/>
              </a:lnSpc>
            </a:pPr>
            <a:r>
              <a:rPr lang="sk-SK" sz="1400" dirty="0" smtClean="0"/>
              <a:t>Stupne územnoplánovacej dokumentácie: </a:t>
            </a:r>
            <a:r>
              <a:rPr lang="sk-SK" dirty="0" smtClean="0"/>
              <a:t>. </a:t>
            </a:r>
            <a:endParaRPr lang="sk-SK" dirty="0"/>
          </a:p>
          <a:p>
            <a:pPr marR="0" algn="just" eaLnBrk="1" hangingPunct="1">
              <a:lnSpc>
                <a:spcPct val="80000"/>
              </a:lnSpc>
            </a:pPr>
            <a:endParaRPr lang="sk-SK" dirty="0" smtClean="0">
              <a:solidFill>
                <a:srgbClr val="FFC000"/>
              </a:solidFill>
            </a:endParaRPr>
          </a:p>
          <a:p>
            <a:pPr marR="0" algn="just" eaLnBrk="1" hangingPunct="1">
              <a:lnSpc>
                <a:spcPct val="80000"/>
              </a:lnSpc>
            </a:pPr>
            <a:r>
              <a:rPr lang="sk-SK" sz="1400" dirty="0" smtClean="0">
                <a:solidFill>
                  <a:srgbClr val="FFC000"/>
                </a:solidFill>
              </a:rPr>
              <a:t>celoštátny</a:t>
            </a:r>
            <a:r>
              <a:rPr lang="sk-SK" sz="1400" dirty="0"/>
              <a:t>: Koncepcia územného rozvoja Slovenska /KURS/</a:t>
            </a:r>
          </a:p>
          <a:p>
            <a:pPr marR="0" algn="just" eaLnBrk="1" hangingPunct="1">
              <a:lnSpc>
                <a:spcPct val="80000"/>
              </a:lnSpc>
            </a:pPr>
            <a:endParaRPr lang="sk-SK" sz="1400" dirty="0" smtClean="0">
              <a:solidFill>
                <a:srgbClr val="FFC000"/>
              </a:solidFill>
            </a:endParaRPr>
          </a:p>
          <a:p>
            <a:pPr marR="0" algn="just" eaLnBrk="1" hangingPunct="1">
              <a:lnSpc>
                <a:spcPct val="80000"/>
              </a:lnSpc>
            </a:pPr>
            <a:r>
              <a:rPr lang="sk-SK" sz="1400" dirty="0" smtClean="0">
                <a:solidFill>
                  <a:srgbClr val="FFC000"/>
                </a:solidFill>
              </a:rPr>
              <a:t>regionálny </a:t>
            </a:r>
            <a:r>
              <a:rPr lang="sk-SK" sz="1400" dirty="0"/>
              <a:t>- územný plán regiónu</a:t>
            </a:r>
          </a:p>
          <a:p>
            <a:pPr marR="0" algn="just" eaLnBrk="1" hangingPunct="1">
              <a:lnSpc>
                <a:spcPct val="80000"/>
              </a:lnSpc>
            </a:pPr>
            <a:endParaRPr lang="sk-SK" sz="1400" dirty="0" smtClean="0">
              <a:solidFill>
                <a:srgbClr val="FFC000"/>
              </a:solidFill>
            </a:endParaRPr>
          </a:p>
          <a:p>
            <a:pPr marR="0" algn="just" eaLnBrk="1" hangingPunct="1">
              <a:lnSpc>
                <a:spcPct val="80000"/>
              </a:lnSpc>
            </a:pPr>
            <a:r>
              <a:rPr lang="sk-SK" sz="1400" dirty="0" smtClean="0">
                <a:solidFill>
                  <a:srgbClr val="FFC000"/>
                </a:solidFill>
              </a:rPr>
              <a:t>obec </a:t>
            </a:r>
            <a:r>
              <a:rPr lang="sk-SK" sz="1400" dirty="0"/>
              <a:t>- územný plán obce</a:t>
            </a:r>
          </a:p>
          <a:p>
            <a:pPr marR="0" algn="just" eaLnBrk="1" hangingPunct="1">
              <a:lnSpc>
                <a:spcPct val="80000"/>
              </a:lnSpc>
            </a:pPr>
            <a:endParaRPr lang="sk-SK" sz="1400" dirty="0" smtClean="0">
              <a:solidFill>
                <a:srgbClr val="FFC000"/>
              </a:solidFill>
            </a:endParaRPr>
          </a:p>
          <a:p>
            <a:pPr marR="0" algn="just" eaLnBrk="1" hangingPunct="1">
              <a:lnSpc>
                <a:spcPct val="80000"/>
              </a:lnSpc>
            </a:pPr>
            <a:r>
              <a:rPr lang="sk-SK" sz="1400" dirty="0" smtClean="0">
                <a:solidFill>
                  <a:srgbClr val="FFC000"/>
                </a:solidFill>
              </a:rPr>
              <a:t>časť </a:t>
            </a:r>
            <a:r>
              <a:rPr lang="sk-SK" sz="1400" dirty="0">
                <a:solidFill>
                  <a:srgbClr val="FFC000"/>
                </a:solidFill>
              </a:rPr>
              <a:t>obce </a:t>
            </a:r>
            <a:r>
              <a:rPr lang="sk-SK" sz="1400" dirty="0"/>
              <a:t>– územný plán zóny</a:t>
            </a:r>
          </a:p>
          <a:p>
            <a:pPr marR="0" algn="just" eaLnBrk="1" hangingPunct="1">
              <a:lnSpc>
                <a:spcPct val="80000"/>
              </a:lnSpc>
            </a:pPr>
            <a:endParaRPr lang="sk-SK" sz="1400" b="1" dirty="0"/>
          </a:p>
          <a:p>
            <a:pPr marR="0" algn="just" eaLnBrk="1" hangingPunct="1">
              <a:lnSpc>
                <a:spcPct val="80000"/>
              </a:lnSpc>
            </a:pPr>
            <a:r>
              <a:rPr lang="sk-SK" sz="1400" dirty="0">
                <a:solidFill>
                  <a:srgbClr val="FFC000"/>
                </a:solidFill>
              </a:rPr>
              <a:t>územnoplánovacie podklady</a:t>
            </a:r>
            <a:r>
              <a:rPr lang="sk-SK" sz="1400" dirty="0"/>
              <a:t>: urbanistická štúdia, územný </a:t>
            </a:r>
            <a:r>
              <a:rPr lang="sk-SK" sz="1400" dirty="0" err="1"/>
              <a:t>generel</a:t>
            </a:r>
            <a:r>
              <a:rPr lang="sk-SK" sz="1400" dirty="0"/>
              <a:t>, územná prognóza, územno-technické podklady</a:t>
            </a:r>
          </a:p>
          <a:p>
            <a:pPr marR="0" algn="just" eaLnBrk="1" hangingPunct="1">
              <a:lnSpc>
                <a:spcPct val="80000"/>
              </a:lnSpc>
            </a:pPr>
            <a:endParaRPr lang="sk-SK" sz="1400" dirty="0" smtClean="0">
              <a:solidFill>
                <a:srgbClr val="FFC000"/>
              </a:solidFill>
            </a:endParaRPr>
          </a:p>
          <a:p>
            <a:pPr marR="0" algn="just" eaLnBrk="1" hangingPunct="1">
              <a:lnSpc>
                <a:spcPct val="80000"/>
              </a:lnSpc>
            </a:pPr>
            <a:r>
              <a:rPr lang="sk-SK" sz="1400" dirty="0" smtClean="0">
                <a:solidFill>
                  <a:srgbClr val="FFC000"/>
                </a:solidFill>
              </a:rPr>
              <a:t>územné </a:t>
            </a:r>
            <a:r>
              <a:rPr lang="sk-SK" sz="1400" dirty="0">
                <a:solidFill>
                  <a:srgbClr val="FFC000"/>
                </a:solidFill>
              </a:rPr>
              <a:t>konanie</a:t>
            </a:r>
            <a:r>
              <a:rPr lang="sk-SK" sz="1400" dirty="0"/>
              <a:t>: umiestňovanie stavieb, využívanie územia, ochrana dôležitých záujmov v území</a:t>
            </a:r>
          </a:p>
          <a:p>
            <a:pPr marR="0" algn="just" eaLnBrk="1" hangingPunct="1">
              <a:lnSpc>
                <a:spcPct val="80000"/>
              </a:lnSpc>
            </a:pPr>
            <a:r>
              <a:rPr lang="sk-SK" sz="1400" dirty="0"/>
              <a:t> </a:t>
            </a:r>
          </a:p>
        </p:txBody>
      </p:sp>
    </p:spTree>
    <p:extLst>
      <p:ext uri="{BB962C8B-B14F-4D97-AF65-F5344CB8AC3E}">
        <p14:creationId xmlns:p14="http://schemas.microsoft.com/office/powerpoint/2010/main" val="770883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14F93494-CFDE-431A-948F-FD01E074B68C}" type="slidenum">
              <a:rPr lang="sk-SK" smtClean="0"/>
              <a:pPr>
                <a:defRPr/>
              </a:pPr>
              <a:t>74</a:t>
            </a:fld>
            <a:endParaRPr lang="sk-SK"/>
          </a:p>
        </p:txBody>
      </p:sp>
      <p:sp>
        <p:nvSpPr>
          <p:cNvPr id="5" name="Obdĺžnik 4"/>
          <p:cNvSpPr/>
          <p:nvPr/>
        </p:nvSpPr>
        <p:spPr>
          <a:xfrm>
            <a:off x="179512" y="188640"/>
            <a:ext cx="8712968" cy="4650760"/>
          </a:xfrm>
          <a:prstGeom prst="rect">
            <a:avLst/>
          </a:prstGeom>
        </p:spPr>
        <p:txBody>
          <a:bodyPr wrap="square">
            <a:spAutoFit/>
          </a:bodyPr>
          <a:lstStyle/>
          <a:p>
            <a:pPr>
              <a:lnSpc>
                <a:spcPct val="107000"/>
              </a:lnSpc>
              <a:spcAft>
                <a:spcPts val="1800"/>
              </a:spcAft>
            </a:pPr>
            <a:r>
              <a:rPr lang="sk-SK"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sk-SK" b="1" dirty="0" smtClean="0">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800"/>
              </a:spcAft>
            </a:pPr>
            <a:r>
              <a:rPr lang="sk-SK" b="1" dirty="0" smtClean="0">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                                                      Stavebný zákon 50 /2025/</a:t>
            </a:r>
          </a:p>
          <a:p>
            <a:pPr marL="342900" lvl="0" indent="-342900">
              <a:lnSpc>
                <a:spcPct val="115000"/>
              </a:lnSpc>
              <a:spcAft>
                <a:spcPts val="0"/>
              </a:spcAft>
              <a:buFont typeface="Symbol" panose="05050102010706020507" pitchFamily="18" charset="2"/>
              <a:buChar char=""/>
            </a:pPr>
            <a:r>
              <a:rPr lang="sk-SK"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profesionalizácia</a:t>
            </a:r>
            <a:r>
              <a:rPr lang="sk-SK"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sk-SK" dirty="0">
                <a:latin typeface="Times New Roman" panose="02020603050405020304" pitchFamily="18" charset="0"/>
                <a:ea typeface="Times New Roman" panose="02020603050405020304" pitchFamily="18" charset="0"/>
                <a:cs typeface="Times New Roman" panose="02020603050405020304" pitchFamily="18" charset="0"/>
              </a:rPr>
              <a:t>štátnej správy v oblasti výstavby</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dirty="0">
                <a:latin typeface="Times New Roman" panose="02020603050405020304" pitchFamily="18" charset="0"/>
                <a:ea typeface="Times New Roman" panose="02020603050405020304" pitchFamily="18" charset="0"/>
                <a:cs typeface="Times New Roman" panose="02020603050405020304" pitchFamily="18" charset="0"/>
              </a:rPr>
              <a:t>znižovanie </a:t>
            </a: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administratívnej</a:t>
            </a:r>
            <a:r>
              <a:rPr lang="sk-SK"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dirty="0">
                <a:latin typeface="Times New Roman" panose="02020603050405020304" pitchFamily="18" charset="0"/>
                <a:ea typeface="Times New Roman" panose="02020603050405020304" pitchFamily="18" charset="0"/>
                <a:cs typeface="Times New Roman" panose="02020603050405020304" pitchFamily="18" charset="0"/>
              </a:rPr>
              <a:t>záťaže</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dirty="0">
                <a:latin typeface="Times New Roman" panose="02020603050405020304" pitchFamily="18" charset="0"/>
                <a:ea typeface="Times New Roman" panose="02020603050405020304" pitchFamily="18" charset="0"/>
                <a:cs typeface="Times New Roman" panose="02020603050405020304" pitchFamily="18" charset="0"/>
              </a:rPr>
              <a:t>zjednodušenie a </a:t>
            </a: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zrýchlenie</a:t>
            </a:r>
            <a:r>
              <a:rPr lang="sk-SK" dirty="0">
                <a:latin typeface="Times New Roman" panose="02020603050405020304" pitchFamily="18" charset="0"/>
                <a:ea typeface="Times New Roman" panose="02020603050405020304" pitchFamily="18" charset="0"/>
                <a:cs typeface="Times New Roman" panose="02020603050405020304" pitchFamily="18" charset="0"/>
              </a:rPr>
              <a:t> procesu povoľovania stavieb</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dirty="0">
                <a:latin typeface="Times New Roman" panose="02020603050405020304" pitchFamily="18" charset="0"/>
                <a:ea typeface="Times New Roman" panose="02020603050405020304" pitchFamily="18" charset="0"/>
                <a:cs typeface="Times New Roman" panose="02020603050405020304" pitchFamily="18" charset="0"/>
              </a:rPr>
              <a:t>elektronizácia a</a:t>
            </a:r>
            <a:r>
              <a:rPr lang="sk-SK" b="1" dirty="0">
                <a:latin typeface="Times New Roman" panose="02020603050405020304" pitchFamily="18" charset="0"/>
                <a:ea typeface="Times New Roman" panose="02020603050405020304" pitchFamily="18" charset="0"/>
                <a:cs typeface="Times New Roman" panose="02020603050405020304" pitchFamily="18" charset="0"/>
              </a:rPr>
              <a:t> </a:t>
            </a: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digitalizácia</a:t>
            </a:r>
            <a:r>
              <a:rPr lang="sk-SK" dirty="0">
                <a:latin typeface="Times New Roman" panose="02020603050405020304" pitchFamily="18" charset="0"/>
                <a:ea typeface="Times New Roman" panose="02020603050405020304" pitchFamily="18" charset="0"/>
                <a:cs typeface="Times New Roman" panose="02020603050405020304" pitchFamily="18" charset="0"/>
              </a:rPr>
              <a:t> dát súvisiaca s územným plánovaním a výstavbou</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prenos kompetencií</a:t>
            </a:r>
            <a:r>
              <a:rPr lang="sk-SK"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dirty="0">
                <a:latin typeface="Times New Roman" panose="02020603050405020304" pitchFamily="18" charset="0"/>
                <a:ea typeface="Times New Roman" panose="02020603050405020304" pitchFamily="18" charset="0"/>
                <a:cs typeface="Times New Roman" panose="02020603050405020304" pitchFamily="18" charset="0"/>
              </a:rPr>
              <a:t>obcami pri prenesenom výkone štátnej správy – obce  späť na štát.</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b="1" dirty="0" smtClean="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rozhodnutie </a:t>
            </a: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o stavebnom zámere</a:t>
            </a:r>
            <a:r>
              <a:rPr lang="sk-SK"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dirty="0">
                <a:latin typeface="Times New Roman" panose="02020603050405020304" pitchFamily="18" charset="0"/>
                <a:ea typeface="Times New Roman" panose="02020603050405020304" pitchFamily="18" charset="0"/>
                <a:cs typeface="Times New Roman" panose="02020603050405020304" pitchFamily="18" charset="0"/>
              </a:rPr>
              <a:t>Zruší sa </a:t>
            </a:r>
            <a:r>
              <a:rPr lang="sk-SK" dirty="0" err="1">
                <a:latin typeface="Times New Roman" panose="02020603050405020304" pitchFamily="18" charset="0"/>
                <a:ea typeface="Times New Roman" panose="02020603050405020304" pitchFamily="18" charset="0"/>
                <a:cs typeface="Times New Roman" panose="02020603050405020304" pitchFamily="18" charset="0"/>
              </a:rPr>
              <a:t>viacstupňovosť</a:t>
            </a:r>
            <a:r>
              <a:rPr lang="sk-SK" dirty="0">
                <a:latin typeface="Times New Roman" panose="02020603050405020304" pitchFamily="18" charset="0"/>
                <a:ea typeface="Times New Roman" panose="02020603050405020304" pitchFamily="18" charset="0"/>
                <a:cs typeface="Times New Roman" panose="02020603050405020304" pitchFamily="18" charset="0"/>
              </a:rPr>
              <a:t> stavebného konania, kedy územné a stavebné konanie a prípadne aj konanie o posudzovaní vplyvov na životné prostredie, nahradí jedno rozhodnutie . Rozhodnutie o </a:t>
            </a:r>
            <a:r>
              <a:rPr lang="sk-SK" dirty="0">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stavebnom zámere </a:t>
            </a:r>
            <a:r>
              <a:rPr lang="sk-SK" dirty="0">
                <a:latin typeface="Times New Roman" panose="02020603050405020304" pitchFamily="18" charset="0"/>
                <a:ea typeface="Times New Roman" panose="02020603050405020304" pitchFamily="18" charset="0"/>
                <a:cs typeface="Times New Roman" panose="02020603050405020304" pitchFamily="18" charset="0"/>
              </a:rPr>
              <a:t>bude zároveň aj overením projektu stavby, teda umožní stavebníkovi rovno začať proces výstavby.</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zavedenie informačného systému</a:t>
            </a:r>
            <a:r>
              <a:rPr lang="sk-SK" dirty="0">
                <a:latin typeface="Times New Roman" panose="02020603050405020304" pitchFamily="18" charset="0"/>
                <a:ea typeface="Times New Roman" panose="02020603050405020304" pitchFamily="18" charset="0"/>
                <a:cs typeface="Times New Roman" panose="02020603050405020304" pitchFamily="18" charset="0"/>
              </a:rPr>
              <a:t> . Projektant je najmä povinný vypracovať </a:t>
            </a:r>
            <a:r>
              <a:rPr lang="sk-SK"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návrh stavebného zámeru</a:t>
            </a:r>
            <a:r>
              <a:rPr lang="sk-SK"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dirty="0">
                <a:latin typeface="Times New Roman" panose="02020603050405020304" pitchFamily="18" charset="0"/>
                <a:ea typeface="Times New Roman" panose="02020603050405020304" pitchFamily="18" charset="0"/>
                <a:cs typeface="Times New Roman" panose="02020603050405020304" pitchFamily="18" charset="0"/>
              </a:rPr>
              <a:t>na základe pokynov stavebníka.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815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14F93494-CFDE-431A-948F-FD01E074B68C}" type="slidenum">
              <a:rPr lang="sk-SK" smtClean="0"/>
              <a:pPr>
                <a:defRPr/>
              </a:pPr>
              <a:t>75</a:t>
            </a:fld>
            <a:endParaRPr lang="sk-SK"/>
          </a:p>
        </p:txBody>
      </p:sp>
      <p:sp>
        <p:nvSpPr>
          <p:cNvPr id="5" name="Obdĺžnik 4"/>
          <p:cNvSpPr/>
          <p:nvPr/>
        </p:nvSpPr>
        <p:spPr>
          <a:xfrm>
            <a:off x="323528" y="548680"/>
            <a:ext cx="8640960" cy="4171911"/>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sk-SK" dirty="0">
                <a:latin typeface="+mn-lt"/>
                <a:ea typeface="Times New Roman" panose="02020603050405020304" pitchFamily="18" charset="0"/>
                <a:cs typeface="Times New Roman" panose="02020603050405020304" pitchFamily="18" charset="0"/>
              </a:rPr>
              <a:t>Vypracovaný návrh stavebného zámeru je stavebník alebo ním poverený projektant povinný zaznamenať s príslušnou dokumentáciou v informačnom systéme </a:t>
            </a:r>
            <a:r>
              <a:rPr lang="sk-SK" dirty="0" smtClean="0">
                <a:solidFill>
                  <a:srgbClr val="FFC000"/>
                </a:solidFill>
                <a:latin typeface="+mn-lt"/>
                <a:ea typeface="Times New Roman" panose="02020603050405020304" pitchFamily="18" charset="0"/>
                <a:cs typeface="Times New Roman" panose="02020603050405020304" pitchFamily="18" charset="0"/>
              </a:rPr>
              <a:t>ktorý </a:t>
            </a:r>
            <a:r>
              <a:rPr lang="sk-SK" dirty="0">
                <a:solidFill>
                  <a:srgbClr val="FFC000"/>
                </a:solidFill>
                <a:latin typeface="+mn-lt"/>
                <a:ea typeface="Times New Roman" panose="02020603050405020304" pitchFamily="18" charset="0"/>
                <a:cs typeface="Times New Roman" panose="02020603050405020304" pitchFamily="18" charset="0"/>
              </a:rPr>
              <a:t>ho automaticky posúdi a zverejní pre dotknuté strany na vyjadrenie</a:t>
            </a:r>
            <a:r>
              <a:rPr lang="sk-SK" dirty="0">
                <a:latin typeface="+mn-lt"/>
                <a:ea typeface="Times New Roman" panose="02020603050405020304" pitchFamily="18" charset="0"/>
                <a:cs typeface="Times New Roman" panose="02020603050405020304" pitchFamily="18" charset="0"/>
              </a:rPr>
              <a:t>. </a:t>
            </a:r>
            <a:endParaRPr lang="sk-SK" sz="16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dirty="0">
                <a:latin typeface="+mn-lt"/>
                <a:ea typeface="Times New Roman" panose="02020603050405020304" pitchFamily="18" charset="0"/>
                <a:cs typeface="Times New Roman" panose="02020603050405020304" pitchFamily="18" charset="0"/>
              </a:rPr>
              <a:t>Vydaniu rozhodnutia bude predchádzať </a:t>
            </a:r>
            <a:r>
              <a:rPr lang="sk-SK" dirty="0">
                <a:solidFill>
                  <a:srgbClr val="FFC000"/>
                </a:solidFill>
                <a:latin typeface="+mn-lt"/>
                <a:ea typeface="Times New Roman" panose="02020603050405020304" pitchFamily="18" charset="0"/>
                <a:cs typeface="Times New Roman" panose="02020603050405020304" pitchFamily="18" charset="0"/>
              </a:rPr>
              <a:t>prerokovanie</a:t>
            </a:r>
            <a:r>
              <a:rPr lang="sk-SK" dirty="0">
                <a:latin typeface="+mn-lt"/>
                <a:ea typeface="Times New Roman" panose="02020603050405020304" pitchFamily="18" charset="0"/>
                <a:cs typeface="Times New Roman" panose="02020603050405020304" pitchFamily="18" charset="0"/>
              </a:rPr>
              <a:t> návrhu stavebného zámeru so všetkými dotknutými orgánmi štátnej správy, dotknutými právnickými osobami, obcou, v ktorej území sa má stavať a vlastníkmi susedných stavieb a pozemkov. Všetky konania podľa Zákona o výstavbe sa budú viesť </a:t>
            </a:r>
            <a:r>
              <a:rPr lang="sk-SK" b="1" dirty="0">
                <a:solidFill>
                  <a:srgbClr val="FFC000"/>
                </a:solidFill>
                <a:latin typeface="+mn-lt"/>
                <a:ea typeface="Times New Roman" panose="02020603050405020304" pitchFamily="18" charset="0"/>
                <a:cs typeface="Times New Roman" panose="02020603050405020304" pitchFamily="18" charset="0"/>
              </a:rPr>
              <a:t>elektronicky v informačnom systéme</a:t>
            </a:r>
            <a:r>
              <a:rPr lang="sk-SK" dirty="0">
                <a:latin typeface="+mn-lt"/>
                <a:ea typeface="Times New Roman" panose="02020603050405020304" pitchFamily="18" charset="0"/>
                <a:cs typeface="Times New Roman" panose="02020603050405020304" pitchFamily="18" charset="0"/>
              </a:rPr>
              <a:t>.</a:t>
            </a:r>
            <a:endParaRPr lang="sk-SK" sz="16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dirty="0">
                <a:solidFill>
                  <a:srgbClr val="FFC000"/>
                </a:solidFill>
                <a:latin typeface="+mn-lt"/>
                <a:ea typeface="Times New Roman" panose="02020603050405020304" pitchFamily="18" charset="0"/>
                <a:cs typeface="Times New Roman" panose="02020603050405020304" pitchFamily="18" charset="0"/>
              </a:rPr>
              <a:t>nebude možné požiadať o dodatočné povolenie stavby</a:t>
            </a:r>
            <a:r>
              <a:rPr lang="sk-SK" dirty="0">
                <a:latin typeface="+mn-lt"/>
                <a:ea typeface="Times New Roman" panose="02020603050405020304" pitchFamily="18" charset="0"/>
                <a:cs typeface="Times New Roman" panose="02020603050405020304" pitchFamily="18" charset="0"/>
              </a:rPr>
              <a:t> -  nariadi jej </a:t>
            </a:r>
            <a:r>
              <a:rPr lang="sk-SK" b="1" dirty="0">
                <a:latin typeface="+mn-lt"/>
                <a:ea typeface="Times New Roman" panose="02020603050405020304" pitchFamily="18" charset="0"/>
                <a:cs typeface="Times New Roman" panose="02020603050405020304" pitchFamily="18" charset="0"/>
              </a:rPr>
              <a:t>odstránenie</a:t>
            </a:r>
            <a:endParaRPr lang="sk-SK" sz="16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k-SK" b="1" dirty="0">
                <a:solidFill>
                  <a:srgbClr val="FFC000"/>
                </a:solidFill>
                <a:latin typeface="+mn-lt"/>
                <a:ea typeface="Times New Roman" panose="02020603050405020304" pitchFamily="18" charset="0"/>
                <a:cs typeface="Times New Roman" panose="02020603050405020304" pitchFamily="18" charset="0"/>
              </a:rPr>
              <a:t>účinnosť</a:t>
            </a:r>
            <a:r>
              <a:rPr lang="sk-SK" dirty="0">
                <a:solidFill>
                  <a:srgbClr val="FFC000"/>
                </a:solidFill>
                <a:latin typeface="+mn-lt"/>
                <a:ea typeface="Times New Roman" panose="02020603050405020304" pitchFamily="18" charset="0"/>
                <a:cs typeface="Times New Roman" panose="02020603050405020304" pitchFamily="18" charset="0"/>
              </a:rPr>
              <a:t> </a:t>
            </a:r>
            <a:r>
              <a:rPr lang="sk-SK" b="1" dirty="0">
                <a:solidFill>
                  <a:srgbClr val="FFC000"/>
                </a:solidFill>
                <a:latin typeface="+mn-lt"/>
                <a:ea typeface="Times New Roman" panose="02020603050405020304" pitchFamily="18" charset="0"/>
                <a:cs typeface="Times New Roman" panose="02020603050405020304" pitchFamily="18" charset="0"/>
              </a:rPr>
              <a:t>1. apríla </a:t>
            </a:r>
            <a:r>
              <a:rPr lang="sk-SK" b="1" dirty="0" smtClean="0">
                <a:solidFill>
                  <a:srgbClr val="FFC000"/>
                </a:solidFill>
                <a:latin typeface="+mn-lt"/>
                <a:ea typeface="Times New Roman" panose="02020603050405020304" pitchFamily="18" charset="0"/>
                <a:cs typeface="Times New Roman" panose="02020603050405020304" pitchFamily="18" charset="0"/>
              </a:rPr>
              <a:t>2025 </a:t>
            </a:r>
          </a:p>
          <a:p>
            <a:pPr lvl="0">
              <a:lnSpc>
                <a:spcPct val="115000"/>
              </a:lnSpc>
              <a:spcAft>
                <a:spcPts val="0"/>
              </a:spcAft>
            </a:pPr>
            <a:r>
              <a:rPr lang="sk-SK" sz="1600" b="1" dirty="0">
                <a:latin typeface="Calibri" panose="020F0502020204030204" pitchFamily="34" charset="0"/>
                <a:ea typeface="Calibri" panose="020F0502020204030204" pitchFamily="34" charset="0"/>
                <a:cs typeface="Times New Roman" panose="02020603050405020304" pitchFamily="18" charset="0"/>
              </a:rPr>
              <a:t> </a:t>
            </a:r>
            <a:endParaRPr lang="sk-SK"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sk-SK" sz="1600" b="1" dirty="0" smtClean="0">
                <a:solidFill>
                  <a:srgbClr val="FFC000"/>
                </a:solidFill>
              </a:rPr>
              <a:t>Zákon </a:t>
            </a:r>
            <a:r>
              <a:rPr lang="sk-SK" sz="1600" b="1" dirty="0">
                <a:solidFill>
                  <a:srgbClr val="FFC000"/>
                </a:solidFill>
              </a:rPr>
              <a:t>o krajinnom plánovaní</a:t>
            </a:r>
          </a:p>
          <a:p>
            <a:endParaRPr lang="sk-SK" sz="1400" dirty="0" smtClean="0"/>
          </a:p>
          <a:p>
            <a:pPr marL="285750" indent="-285750">
              <a:buFont typeface="Arial" panose="020B0604020202020204" pitchFamily="34" charset="0"/>
              <a:buChar char="•"/>
            </a:pPr>
            <a:r>
              <a:rPr lang="sk-SK" sz="1400" dirty="0" smtClean="0">
                <a:solidFill>
                  <a:srgbClr val="FFC000"/>
                </a:solidFill>
              </a:rPr>
              <a:t>Dokumentácia</a:t>
            </a:r>
            <a:r>
              <a:rPr lang="sk-SK" sz="1400" dirty="0" smtClean="0"/>
              <a:t> krajinného plánovania –</a:t>
            </a:r>
          </a:p>
          <a:p>
            <a:pPr marL="285750" indent="-285750">
              <a:buFont typeface="Arial" panose="020B0604020202020204" pitchFamily="34" charset="0"/>
              <a:buChar char="•"/>
            </a:pPr>
            <a:r>
              <a:rPr lang="sk-SK" sz="1400" dirty="0" smtClean="0">
                <a:solidFill>
                  <a:srgbClr val="FFC000"/>
                </a:solidFill>
              </a:rPr>
              <a:t>Kompetencie</a:t>
            </a:r>
            <a:r>
              <a:rPr lang="sk-SK" sz="1400" dirty="0" smtClean="0"/>
              <a:t> </a:t>
            </a:r>
            <a:r>
              <a:rPr lang="sk-SK" sz="1400" dirty="0"/>
              <a:t>v </a:t>
            </a:r>
            <a:r>
              <a:rPr lang="sk-SK" sz="1400" dirty="0" smtClean="0"/>
              <a:t>oblasti krajinného plánovania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538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76</a:t>
            </a:fld>
            <a:endParaRPr lang="sk-SK"/>
          </a:p>
        </p:txBody>
      </p:sp>
      <p:sp>
        <p:nvSpPr>
          <p:cNvPr id="3" name="Obdĺžnik 2"/>
          <p:cNvSpPr/>
          <p:nvPr/>
        </p:nvSpPr>
        <p:spPr>
          <a:xfrm>
            <a:off x="251520" y="332656"/>
            <a:ext cx="6206430" cy="3214341"/>
          </a:xfrm>
          <a:prstGeom prst="rect">
            <a:avLst/>
          </a:prstGeom>
        </p:spPr>
        <p:txBody>
          <a:bodyPr wrap="square">
            <a:spAutoFit/>
          </a:bodyPr>
          <a:lstStyle/>
          <a:p>
            <a:pPr>
              <a:lnSpc>
                <a:spcPct val="107000"/>
              </a:lnSpc>
              <a:spcAft>
                <a:spcPts val="800"/>
              </a:spcAft>
            </a:pPr>
            <a:r>
              <a:rPr lang="sk-SK" sz="2000" b="1" dirty="0">
                <a:solidFill>
                  <a:srgbClr val="ED7D31"/>
                </a:solidFill>
                <a:latin typeface="Calibri" panose="020F0502020204030204" pitchFamily="34" charset="0"/>
                <a:ea typeface="Calibri" panose="020F0502020204030204" pitchFamily="34" charset="0"/>
                <a:cs typeface="Times New Roman" panose="02020603050405020304" pitchFamily="18" charset="0"/>
              </a:rPr>
              <a:t>Stavebný zákon 50/2025/</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Budovy a inžinierske stavby</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Budova: je priestorovo sústredená zastrešená stavba</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bytové budovy – nebytové </a:t>
            </a:r>
            <a:r>
              <a:rPr lang="sk-SK" dirty="0" smtClean="0">
                <a:latin typeface="Calibri" panose="020F0502020204030204" pitchFamily="34" charset="0"/>
                <a:ea typeface="Calibri" panose="020F0502020204030204" pitchFamily="34" charset="0"/>
                <a:cs typeface="Times New Roman" panose="02020603050405020304" pitchFamily="18" charset="0"/>
              </a:rPr>
              <a:t>budovy</a:t>
            </a:r>
          </a:p>
          <a:p>
            <a:pPr>
              <a:lnSpc>
                <a:spcPct val="107000"/>
              </a:lnSpc>
              <a:spcAft>
                <a:spcPts val="800"/>
              </a:spcAft>
            </a:pPr>
            <a:r>
              <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Inžinierska stavba: je stavba, ktorá nie je bodovou</a:t>
            </a:r>
            <a:endParaRPr lang="sk-SK"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Stavba </a:t>
            </a:r>
            <a:r>
              <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 -   drobná </a:t>
            </a: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stavba </a:t>
            </a:r>
            <a:endPar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r>
              <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               -  </a:t>
            </a: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jednoduchá </a:t>
            </a:r>
            <a:r>
              <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stavba</a:t>
            </a:r>
          </a:p>
          <a:p>
            <a:pPr>
              <a:lnSpc>
                <a:spcPct val="107000"/>
              </a:lnSpc>
              <a:spcAft>
                <a:spcPts val="800"/>
              </a:spcAft>
            </a:pPr>
            <a:r>
              <a:rPr lang="sk-SK" dirty="0" smtClean="0">
                <a:solidFill>
                  <a:srgbClr val="ED7D31"/>
                </a:solidFill>
                <a:latin typeface="Calibri" panose="020F0502020204030204" pitchFamily="34" charset="0"/>
                <a:ea typeface="Calibri" panose="020F0502020204030204" pitchFamily="34" charset="0"/>
                <a:cs typeface="Times New Roman" panose="02020603050405020304" pitchFamily="18" charset="0"/>
              </a:rPr>
              <a:t>                -  vyhradená </a:t>
            </a: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stavba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dĺžnik 3"/>
          <p:cNvSpPr/>
          <p:nvPr/>
        </p:nvSpPr>
        <p:spPr>
          <a:xfrm>
            <a:off x="251520" y="3546997"/>
            <a:ext cx="7848872" cy="3111942"/>
          </a:xfrm>
          <a:prstGeom prst="rect">
            <a:avLst/>
          </a:prstGeom>
        </p:spPr>
        <p:txBody>
          <a:bodyPr wrap="square">
            <a:spAutoFit/>
          </a:bodyPr>
          <a:lstStyle/>
          <a:p>
            <a:pPr algn="just">
              <a:lnSpc>
                <a:spcPct val="107000"/>
              </a:lnSpc>
              <a:spcAft>
                <a:spcPts val="800"/>
              </a:spcAft>
            </a:pPr>
            <a:r>
              <a:rPr lang="sk-SK" dirty="0" smtClean="0">
                <a:solidFill>
                  <a:schemeClr val="accent2"/>
                </a:solidFill>
                <a:latin typeface="+mn-lt"/>
                <a:ea typeface="Times New Roman" panose="02020603050405020304" pitchFamily="18" charset="0"/>
                <a:cs typeface="Times New Roman" panose="02020603050405020304" pitchFamily="18" charset="0"/>
              </a:rPr>
              <a:t>Stavba</a:t>
            </a:r>
            <a:r>
              <a:rPr lang="sk-SK" dirty="0" smtClean="0">
                <a:solidFill>
                  <a:srgbClr val="000000"/>
                </a:solidFill>
                <a:latin typeface="+mn-lt"/>
                <a:ea typeface="Times New Roman" panose="02020603050405020304" pitchFamily="18" charset="0"/>
                <a:cs typeface="Times New Roman" panose="02020603050405020304" pitchFamily="18" charset="0"/>
              </a:rPr>
              <a:t> </a:t>
            </a:r>
            <a:r>
              <a:rPr lang="sk-SK" dirty="0">
                <a:solidFill>
                  <a:srgbClr val="000000"/>
                </a:solidFill>
                <a:latin typeface="+mn-lt"/>
                <a:ea typeface="Times New Roman" panose="02020603050405020304" pitchFamily="18" charset="0"/>
                <a:cs typeface="Times New Roman" panose="02020603050405020304" pitchFamily="18" charset="0"/>
              </a:rPr>
              <a:t>je stavebná konštrukcia postavená stavebnými prácami, ktorá je pevne spojená so zemou alebo ktorej osadenie vyžaduje úpravu podkladu. Pevným spojením stavby so zemou sa </a:t>
            </a:r>
            <a:r>
              <a:rPr lang="sk-SK" dirty="0" smtClean="0">
                <a:solidFill>
                  <a:srgbClr val="000000"/>
                </a:solidFill>
                <a:latin typeface="+mn-lt"/>
                <a:ea typeface="Times New Roman" panose="02020603050405020304" pitchFamily="18" charset="0"/>
                <a:cs typeface="Times New Roman" panose="02020603050405020304" pitchFamily="18" charset="0"/>
              </a:rPr>
              <a:t>rozumie:</a:t>
            </a:r>
          </a:p>
          <a:p>
            <a:pPr algn="just">
              <a:lnSpc>
                <a:spcPct val="107000"/>
              </a:lnSpc>
              <a:spcAft>
                <a:spcPts val="800"/>
              </a:spcAft>
            </a:pPr>
            <a:r>
              <a:rPr lang="sk-SK" sz="1600" dirty="0" smtClean="0">
                <a:solidFill>
                  <a:srgbClr val="000000"/>
                </a:solidFill>
                <a:effectLst/>
                <a:latin typeface="+mn-lt"/>
                <a:ea typeface="Calibri" panose="020F0502020204030204" pitchFamily="34" charset="0"/>
                <a:cs typeface="Times New Roman" panose="02020603050405020304" pitchFamily="18" charset="0"/>
              </a:rPr>
              <a:t>-   spojenie pevným základom</a:t>
            </a:r>
          </a:p>
          <a:p>
            <a:pPr marL="171450" indent="-171450" algn="just">
              <a:lnSpc>
                <a:spcPct val="107000"/>
              </a:lnSpc>
              <a:spcAft>
                <a:spcPts val="800"/>
              </a:spcAft>
              <a:buFontTx/>
              <a:buChar char="-"/>
            </a:pPr>
            <a:r>
              <a:rPr lang="sk-SK" sz="1600" dirty="0" smtClean="0">
                <a:solidFill>
                  <a:srgbClr val="000000"/>
                </a:solidFill>
                <a:latin typeface="+mn-lt"/>
                <a:ea typeface="Calibri" panose="020F0502020204030204" pitchFamily="34" charset="0"/>
                <a:cs typeface="Times New Roman" panose="02020603050405020304" pitchFamily="18" charset="0"/>
              </a:rPr>
              <a:t>ukotvenie strojnými súčiastkami</a:t>
            </a:r>
          </a:p>
          <a:p>
            <a:pPr marL="171450" indent="-171450" algn="just">
              <a:lnSpc>
                <a:spcPct val="107000"/>
              </a:lnSpc>
              <a:spcAft>
                <a:spcPts val="800"/>
              </a:spcAft>
              <a:buFontTx/>
              <a:buChar char="-"/>
            </a:pPr>
            <a:r>
              <a:rPr lang="sk-SK" sz="1600" dirty="0" smtClean="0">
                <a:solidFill>
                  <a:srgbClr val="000000"/>
                </a:solidFill>
                <a:effectLst/>
                <a:latin typeface="+mn-lt"/>
                <a:ea typeface="Calibri" panose="020F0502020204030204" pitchFamily="34" charset="0"/>
                <a:cs typeface="Times New Roman" panose="02020603050405020304" pitchFamily="18" charset="0"/>
              </a:rPr>
              <a:t>ukotvenie </a:t>
            </a:r>
            <a:r>
              <a:rPr lang="sk-SK" sz="1600" dirty="0" err="1" smtClean="0">
                <a:solidFill>
                  <a:srgbClr val="000000"/>
                </a:solidFill>
                <a:effectLst/>
                <a:latin typeface="+mn-lt"/>
                <a:ea typeface="Calibri" panose="020F0502020204030204" pitchFamily="34" charset="0"/>
                <a:cs typeface="Times New Roman" panose="02020603050405020304" pitchFamily="18" charset="0"/>
              </a:rPr>
              <a:t>pilotami</a:t>
            </a:r>
            <a:r>
              <a:rPr lang="sk-SK" sz="1600" dirty="0" smtClean="0">
                <a:solidFill>
                  <a:srgbClr val="000000"/>
                </a:solidFill>
                <a:effectLst/>
                <a:latin typeface="+mn-lt"/>
                <a:ea typeface="Calibri" panose="020F0502020204030204" pitchFamily="34" charset="0"/>
                <a:cs typeface="Times New Roman" panose="02020603050405020304" pitchFamily="18" charset="0"/>
              </a:rPr>
              <a:t>, zemnými skrutkami, lanami</a:t>
            </a:r>
          </a:p>
          <a:p>
            <a:pPr marL="171450" indent="-171450" algn="just">
              <a:lnSpc>
                <a:spcPct val="107000"/>
              </a:lnSpc>
              <a:spcAft>
                <a:spcPts val="800"/>
              </a:spcAft>
              <a:buFontTx/>
              <a:buChar char="-"/>
            </a:pPr>
            <a:r>
              <a:rPr lang="sk-SK" sz="1600" dirty="0" smtClean="0">
                <a:solidFill>
                  <a:srgbClr val="000000"/>
                </a:solidFill>
                <a:latin typeface="+mn-lt"/>
                <a:ea typeface="Calibri" panose="020F0502020204030204" pitchFamily="34" charset="0"/>
                <a:cs typeface="Times New Roman" panose="02020603050405020304" pitchFamily="18" charset="0"/>
              </a:rPr>
              <a:t>pripojenie na siete technického vybavenia</a:t>
            </a:r>
          </a:p>
          <a:p>
            <a:pPr marL="171450" indent="-171450" algn="just">
              <a:lnSpc>
                <a:spcPct val="107000"/>
              </a:lnSpc>
              <a:spcAft>
                <a:spcPts val="800"/>
              </a:spcAft>
              <a:buFontTx/>
              <a:buChar char="-"/>
            </a:pPr>
            <a:r>
              <a:rPr lang="sk-SK" sz="1600" dirty="0" smtClean="0">
                <a:solidFill>
                  <a:srgbClr val="000000"/>
                </a:solidFill>
                <a:effectLst/>
                <a:latin typeface="+mn-lt"/>
                <a:ea typeface="Calibri" panose="020F0502020204030204" pitchFamily="34" charset="0"/>
                <a:cs typeface="Times New Roman" panose="02020603050405020304" pitchFamily="18" charset="0"/>
              </a:rPr>
              <a:t>umiestnenie  pod zemou</a:t>
            </a:r>
          </a:p>
          <a:p>
            <a:pPr algn="just">
              <a:lnSpc>
                <a:spcPct val="107000"/>
              </a:lnSpc>
              <a:spcAft>
                <a:spcPts val="800"/>
              </a:spcAft>
            </a:pPr>
            <a:r>
              <a:rPr lang="sk-SK" sz="1200" dirty="0" smtClean="0">
                <a:effectLst/>
                <a:latin typeface="+mn-lt"/>
                <a:ea typeface="Calibri" panose="020F0502020204030204" pitchFamily="34" charset="0"/>
                <a:cs typeface="Times New Roman" panose="02020603050405020304" pitchFamily="18" charset="0"/>
              </a:rPr>
              <a:t> </a:t>
            </a:r>
            <a:endParaRPr lang="sk-SK" sz="1200" dirty="0">
              <a:effectLst/>
              <a:latin typeface="+mn-lt"/>
              <a:ea typeface="Calibri" panose="020F0502020204030204" pitchFamily="34" charset="0"/>
              <a:cs typeface="Times New Roman" panose="02020603050405020304" pitchFamily="18" charset="0"/>
            </a:endParaRPr>
          </a:p>
        </p:txBody>
      </p:sp>
      <p:sp>
        <p:nvSpPr>
          <p:cNvPr id="5" name="Obdĺžnik 4" descr="Vytvoriť odkaz"/>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sk-SK"/>
          </a:p>
        </p:txBody>
      </p:sp>
      <p:sp>
        <p:nvSpPr>
          <p:cNvPr id="6" name="Obdĺžnik 5" descr="Odkaz bol skopírovaný do schránky"/>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sk-SK"/>
          </a:p>
        </p:txBody>
      </p:sp>
      <p:sp>
        <p:nvSpPr>
          <p:cNvPr id="8" name="Rectangle 4"/>
          <p:cNvSpPr>
            <a:spLocks noChangeArrowheads="1"/>
          </p:cNvSpPr>
          <p:nvPr/>
        </p:nvSpPr>
        <p:spPr bwMode="auto">
          <a:xfrm>
            <a:off x="0" y="-63787"/>
            <a:ext cx="2968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sk-SK" altLang="sk-S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0" y="1371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27186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77</a:t>
            </a:fld>
            <a:endParaRPr lang="sk-SK"/>
          </a:p>
        </p:txBody>
      </p:sp>
      <p:sp>
        <p:nvSpPr>
          <p:cNvPr id="3" name="Obdĺžnik 2"/>
          <p:cNvSpPr/>
          <p:nvPr/>
        </p:nvSpPr>
        <p:spPr>
          <a:xfrm>
            <a:off x="179512" y="332656"/>
            <a:ext cx="6678488" cy="2120709"/>
          </a:xfrm>
          <a:prstGeom prst="rect">
            <a:avLst/>
          </a:prstGeom>
        </p:spPr>
        <p:txBody>
          <a:bodyPr wrap="square">
            <a:spAutoFit/>
          </a:bodyPr>
          <a:lstStyle/>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Drobná stavba</a:t>
            </a:r>
            <a:r>
              <a:rPr lang="sk-SK" dirty="0">
                <a:latin typeface="Calibri" panose="020F0502020204030204" pitchFamily="34" charset="0"/>
                <a:ea typeface="Calibri" panose="020F0502020204030204" pitchFamily="34" charset="0"/>
                <a:cs typeface="Times New Roman" panose="02020603050405020304" pitchFamily="18" charset="0"/>
              </a:rPr>
              <a:t>: </a:t>
            </a:r>
            <a:r>
              <a:rPr lang="sk-SK" dirty="0" smtClean="0">
                <a:latin typeface="Calibri" panose="020F0502020204030204" pitchFamily="34" charset="0"/>
                <a:ea typeface="Calibri" panose="020F0502020204030204" pitchFamily="34" charset="0"/>
                <a:cs typeface="Times New Roman" panose="02020603050405020304" pitchFamily="18" charset="0"/>
              </a:rPr>
              <a:t>  prízemné stavby, </a:t>
            </a:r>
            <a:r>
              <a:rPr lang="sk-SK" dirty="0">
                <a:latin typeface="Calibri" panose="020F0502020204030204" pitchFamily="34" charset="0"/>
                <a:ea typeface="Calibri" panose="020F0502020204030204" pitchFamily="34" charset="0"/>
                <a:cs typeface="Times New Roman" panose="02020603050405020304" pitchFamily="18" charset="0"/>
              </a:rPr>
              <a:t>stavby do 50m</a:t>
            </a:r>
            <a:r>
              <a:rPr lang="sk-SK" baseline="30000" dirty="0">
                <a:latin typeface="Calibri" panose="020F0502020204030204" pitchFamily="34" charset="0"/>
                <a:ea typeface="Calibri" panose="020F0502020204030204" pitchFamily="34" charset="0"/>
                <a:cs typeface="Times New Roman" panose="02020603050405020304" pitchFamily="18" charset="0"/>
              </a:rPr>
              <a:t>2 </a:t>
            </a:r>
            <a:r>
              <a:rPr lang="sk-SK" dirty="0">
                <a:latin typeface="Calibri" panose="020F0502020204030204" pitchFamily="34" charset="0"/>
                <a:ea typeface="Calibri" panose="020F0502020204030204" pitchFamily="34" charset="0"/>
                <a:cs typeface="Times New Roman" panose="02020603050405020304" pitchFamily="18" charset="0"/>
              </a:rPr>
              <a:t>, do 5 m výšky</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Jednoduchá stavba</a:t>
            </a:r>
            <a:r>
              <a:rPr lang="sk-SK" dirty="0">
                <a:latin typeface="Calibri" panose="020F0502020204030204" pitchFamily="34" charset="0"/>
                <a:ea typeface="Calibri" panose="020F0502020204030204" pitchFamily="34" charset="0"/>
                <a:cs typeface="Times New Roman" panose="02020603050405020304" pitchFamily="18" charset="0"/>
              </a:rPr>
              <a:t>: stavby do 300m</a:t>
            </a:r>
            <a:r>
              <a:rPr lang="sk-SK" baseline="30000" dirty="0">
                <a:latin typeface="Calibri" panose="020F0502020204030204" pitchFamily="34" charset="0"/>
                <a:ea typeface="Calibri" panose="020F0502020204030204" pitchFamily="34" charset="0"/>
                <a:cs typeface="Times New Roman" panose="02020603050405020304" pitchFamily="18" charset="0"/>
              </a:rPr>
              <a:t>2</a:t>
            </a:r>
            <a:r>
              <a:rPr lang="sk-SK" dirty="0">
                <a:latin typeface="Calibri" panose="020F0502020204030204" pitchFamily="34" charset="0"/>
                <a:ea typeface="Calibri" panose="020F0502020204030204" pitchFamily="34" charset="0"/>
                <a:cs typeface="Times New Roman" panose="02020603050405020304" pitchFamily="18" charset="0"/>
              </a:rPr>
              <a:t>, do 6 m výšky</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Vyhradené stavby </a:t>
            </a:r>
            <a:r>
              <a:rPr lang="sk-SK" dirty="0">
                <a:latin typeface="Calibri" panose="020F0502020204030204" pitchFamily="34" charset="0"/>
                <a:ea typeface="Calibri" panose="020F0502020204030204" pitchFamily="34" charset="0"/>
                <a:cs typeface="Times New Roman" panose="02020603050405020304" pitchFamily="18" charset="0"/>
              </a:rPr>
              <a:t>– technologicky náročná, konštrukčne neobvyklá, budovy a inžinierske stavby. Budovy nad 30m rozpon, cesty I. triedy, diaľnice, mosty, tunely..</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150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78</a:t>
            </a:fld>
            <a:endParaRPr lang="sk-SK"/>
          </a:p>
        </p:txBody>
      </p:sp>
      <p:sp>
        <p:nvSpPr>
          <p:cNvPr id="3" name="Obdĺžnik 2"/>
          <p:cNvSpPr/>
          <p:nvPr/>
        </p:nvSpPr>
        <p:spPr>
          <a:xfrm>
            <a:off x="251520" y="260648"/>
            <a:ext cx="6606480" cy="5917902"/>
          </a:xfrm>
          <a:prstGeom prst="rect">
            <a:avLst/>
          </a:prstGeom>
        </p:spPr>
        <p:txBody>
          <a:bodyPr wrap="square">
            <a:spAutoFit/>
          </a:bodyPr>
          <a:lstStyle/>
          <a:p>
            <a:pPr algn="just">
              <a:lnSpc>
                <a:spcPct val="115000"/>
              </a:lnSpc>
              <a:spcAft>
                <a:spcPts val="800"/>
              </a:spcAft>
            </a:pPr>
            <a:r>
              <a:rPr lang="sk-SK" b="1" dirty="0">
                <a:solidFill>
                  <a:srgbClr val="ED7D31"/>
                </a:solidFill>
                <a:latin typeface="Calibri" panose="020F0502020204030204" pitchFamily="34" charset="0"/>
                <a:ea typeface="Calibri" panose="020F0502020204030204" pitchFamily="34" charset="0"/>
                <a:cs typeface="Times New Roman" panose="02020603050405020304" pitchFamily="18" charset="0"/>
              </a:rPr>
              <a:t>Dokumentácia stavby:</a:t>
            </a:r>
            <a:r>
              <a:rPr lang="sk-SK" b="1" dirty="0">
                <a:latin typeface="Calibri" panose="020F0502020204030204" pitchFamily="34" charset="0"/>
                <a:ea typeface="Calibri" panose="020F0502020204030204" pitchFamily="34" charset="0"/>
                <a:cs typeface="Times New Roman" panose="02020603050405020304" pitchFamily="18" charset="0"/>
              </a:rPr>
              <a:t>   </a:t>
            </a:r>
            <a:r>
              <a:rPr lang="sk-SK" dirty="0" smtClean="0">
                <a:latin typeface="Calibri" panose="020F0502020204030204" pitchFamily="34" charset="0"/>
                <a:ea typeface="Calibri" panose="020F0502020204030204" pitchFamily="34" charset="0"/>
                <a:cs typeface="Times New Roman" panose="02020603050405020304" pitchFamily="18" charset="0"/>
              </a:rPr>
              <a:t>-   </a:t>
            </a:r>
            <a:r>
              <a:rPr lang="sk-SK" dirty="0">
                <a:latin typeface="Calibri" panose="020F0502020204030204" pitchFamily="34" charset="0"/>
                <a:ea typeface="Calibri" panose="020F0502020204030204" pitchFamily="34" charset="0"/>
                <a:cs typeface="Times New Roman" panose="02020603050405020304" pitchFamily="18" charset="0"/>
              </a:rPr>
              <a:t>projektová</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sk-SK" dirty="0" smtClean="0">
                <a:latin typeface="Calibri" panose="020F0502020204030204" pitchFamily="34" charset="0"/>
                <a:ea typeface="Calibri" panose="020F0502020204030204" pitchFamily="34" charset="0"/>
                <a:cs typeface="Times New Roman" panose="02020603050405020304" pitchFamily="18" charset="0"/>
              </a:rPr>
              <a:t>                                          -   realizačná</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sk-SK" dirty="0" smtClean="0">
                <a:latin typeface="Calibri" panose="020F0502020204030204" pitchFamily="34" charset="0"/>
                <a:ea typeface="Calibri" panose="020F0502020204030204" pitchFamily="34" charset="0"/>
                <a:cs typeface="Times New Roman" panose="02020603050405020304" pitchFamily="18" charset="0"/>
              </a:rPr>
              <a:t>                                          -   prevádzková</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                    </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projektová dokumentácia /stupne/:</a:t>
            </a:r>
            <a:endParaRPr lang="sk-SK"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sk-SK" dirty="0">
                <a:latin typeface="Calibri" panose="020F0502020204030204" pitchFamily="34" charset="0"/>
                <a:ea typeface="Calibri" panose="020F0502020204030204" pitchFamily="34" charset="0"/>
                <a:cs typeface="Times New Roman" panose="02020603050405020304" pitchFamily="18" charset="0"/>
              </a:rPr>
              <a:t>stavebný zámer</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sk-SK" dirty="0">
                <a:latin typeface="Calibri" panose="020F0502020204030204" pitchFamily="34" charset="0"/>
                <a:ea typeface="Calibri" panose="020F0502020204030204" pitchFamily="34" charset="0"/>
                <a:cs typeface="Times New Roman" panose="02020603050405020304" pitchFamily="18" charset="0"/>
              </a:rPr>
              <a:t>projekt stavby</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sk-SK" dirty="0">
                <a:latin typeface="Calibri" panose="020F0502020204030204" pitchFamily="34" charset="0"/>
                <a:ea typeface="Calibri" panose="020F0502020204030204" pitchFamily="34" charset="0"/>
                <a:cs typeface="Times New Roman" panose="02020603050405020304" pitchFamily="18" charset="0"/>
              </a:rPr>
              <a:t>projekt stavby na ohlásenie</a:t>
            </a: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sk-SK" dirty="0">
                <a:latin typeface="Calibri" panose="020F0502020204030204" pitchFamily="34" charset="0"/>
                <a:ea typeface="Calibri" panose="020F0502020204030204" pitchFamily="34" charset="0"/>
                <a:cs typeface="Times New Roman" panose="02020603050405020304" pitchFamily="18" charset="0"/>
              </a:rPr>
              <a:t>vykonávací projekt – pre vyhradené </a:t>
            </a:r>
            <a:r>
              <a:rPr lang="sk-SK" dirty="0" smtClean="0">
                <a:latin typeface="Calibri" panose="020F0502020204030204" pitchFamily="34" charset="0"/>
                <a:ea typeface="Calibri" panose="020F0502020204030204" pitchFamily="34" charset="0"/>
                <a:cs typeface="Times New Roman" panose="02020603050405020304" pitchFamily="18" charset="0"/>
              </a:rPr>
              <a:t>stavby</a:t>
            </a:r>
          </a:p>
          <a:p>
            <a:pPr marL="285750" indent="-285750">
              <a:lnSpc>
                <a:spcPct val="107000"/>
              </a:lnSpc>
              <a:spcAft>
                <a:spcPts val="800"/>
              </a:spcAft>
              <a:buFont typeface="Wingdings" panose="05000000000000000000" pitchFamily="2" charset="2"/>
              <a:buChar char="§"/>
            </a:pPr>
            <a:endParaRPr lang="sk-SK" sz="1100" dirty="0">
              <a:latin typeface="Calibri" panose="020F0502020204030204" pitchFamily="34" charset="0"/>
              <a:ea typeface="Calibri" panose="020F0502020204030204" pitchFamily="34" charset="0"/>
              <a:cs typeface="Times New Roman" panose="02020603050405020304" pitchFamily="18" charset="0"/>
            </a:endParaRPr>
          </a:p>
          <a:p>
            <a:r>
              <a:rPr lang="sk-SK" dirty="0">
                <a:solidFill>
                  <a:schemeClr val="accent2"/>
                </a:solidFill>
                <a:latin typeface="+mn-lt"/>
              </a:rPr>
              <a:t>Stavebný zámer </a:t>
            </a:r>
            <a:r>
              <a:rPr lang="sk-SK" dirty="0">
                <a:latin typeface="+mn-lt"/>
              </a:rPr>
              <a:t>je textové a grafické vyjadrenie urbanistického, architektonického a základného stavebného riešenia  a jej prevádzky, jej umiestnenia do územia, napojenia na dopravnú infraštruktúru a na siete technického vybavenia územia.</a:t>
            </a:r>
          </a:p>
          <a:p>
            <a:r>
              <a:rPr lang="sk-SK" dirty="0">
                <a:latin typeface="+mn-lt"/>
              </a:rPr>
              <a:t>Je podkladom na </a:t>
            </a:r>
            <a:r>
              <a:rPr lang="sk-SK" dirty="0">
                <a:solidFill>
                  <a:schemeClr val="accent2"/>
                </a:solidFill>
                <a:latin typeface="+mn-lt"/>
              </a:rPr>
              <a:t>konanie o stavebnom </a:t>
            </a:r>
            <a:r>
              <a:rPr lang="sk-SK" dirty="0" smtClean="0">
                <a:solidFill>
                  <a:schemeClr val="accent2"/>
                </a:solidFill>
                <a:latin typeface="+mn-lt"/>
              </a:rPr>
              <a:t>zámere</a:t>
            </a:r>
            <a:endParaRPr lang="sk-SK" dirty="0">
              <a:latin typeface="+mn-lt"/>
            </a:endParaRPr>
          </a:p>
          <a:p>
            <a:pPr>
              <a:lnSpc>
                <a:spcPct val="107000"/>
              </a:lnSpc>
              <a:spcAft>
                <a:spcPts val="800"/>
              </a:spcAft>
            </a:pPr>
            <a:endParaRPr lang="sk-SK"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478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79</a:t>
            </a:fld>
            <a:endParaRPr lang="sk-SK"/>
          </a:p>
        </p:txBody>
      </p:sp>
      <p:sp>
        <p:nvSpPr>
          <p:cNvPr id="3" name="Obdĺžnik 2"/>
          <p:cNvSpPr/>
          <p:nvPr/>
        </p:nvSpPr>
        <p:spPr>
          <a:xfrm>
            <a:off x="251520" y="260648"/>
            <a:ext cx="8640960" cy="5920916"/>
          </a:xfrm>
          <a:prstGeom prst="rect">
            <a:avLst/>
          </a:prstGeom>
        </p:spPr>
        <p:txBody>
          <a:bodyPr wrap="square">
            <a:spAutoFit/>
          </a:bodyPr>
          <a:lstStyle/>
          <a:p>
            <a:pPr algn="just">
              <a:lnSpc>
                <a:spcPct val="107000"/>
              </a:lnSpc>
              <a:spcAft>
                <a:spcPts val="0"/>
              </a:spcAft>
            </a:pPr>
            <a:r>
              <a:rPr lang="sk-SK" dirty="0">
                <a:solidFill>
                  <a:srgbClr val="ED7D31"/>
                </a:solidFill>
                <a:latin typeface="+mn-lt"/>
                <a:ea typeface="Times New Roman" panose="02020603050405020304" pitchFamily="18" charset="0"/>
                <a:cs typeface="Times New Roman" panose="02020603050405020304" pitchFamily="18" charset="0"/>
              </a:rPr>
              <a:t>Projekt stavby </a:t>
            </a:r>
            <a:r>
              <a:rPr lang="sk-SK" dirty="0">
                <a:solidFill>
                  <a:srgbClr val="000000"/>
                </a:solidFill>
                <a:latin typeface="+mn-lt"/>
                <a:ea typeface="Times New Roman" panose="02020603050405020304" pitchFamily="18" charset="0"/>
                <a:cs typeface="Times New Roman" panose="02020603050405020304" pitchFamily="18" charset="0"/>
              </a:rPr>
              <a:t>je textové a grafické vyjadrenie architektonického a stavebno-technického riešenia stavby, jej technického, technologického a energetického vybavenia,  napojenia na dopravnú infraštruktúru a na siete technického vybavenia územia v území v súlade so stavebným zámerom.</a:t>
            </a:r>
            <a:endParaRPr lang="sk-SK" sz="2400" dirty="0">
              <a:latin typeface="+mn-lt"/>
              <a:ea typeface="Calibri" panose="020F0502020204030204" pitchFamily="34" charset="0"/>
              <a:cs typeface="Times New Roman" panose="02020603050405020304" pitchFamily="18" charset="0"/>
            </a:endParaRPr>
          </a:p>
          <a:p>
            <a:pPr algn="just">
              <a:lnSpc>
                <a:spcPct val="107000"/>
              </a:lnSpc>
              <a:spcAft>
                <a:spcPts val="0"/>
              </a:spcAft>
            </a:pPr>
            <a:r>
              <a:rPr lang="sk-SK" dirty="0">
                <a:solidFill>
                  <a:srgbClr val="000000"/>
                </a:solidFill>
                <a:latin typeface="+mn-lt"/>
                <a:ea typeface="Times New Roman" panose="02020603050405020304" pitchFamily="18" charset="0"/>
                <a:cs typeface="Times New Roman" panose="02020603050405020304" pitchFamily="18" charset="0"/>
              </a:rPr>
              <a:t>Projekt stavby je podkladom na </a:t>
            </a:r>
            <a:r>
              <a:rPr lang="sk-SK" dirty="0">
                <a:solidFill>
                  <a:srgbClr val="ED7D31"/>
                </a:solidFill>
                <a:latin typeface="+mn-lt"/>
                <a:ea typeface="Times New Roman" panose="02020603050405020304" pitchFamily="18" charset="0"/>
                <a:cs typeface="Times New Roman" panose="02020603050405020304" pitchFamily="18" charset="0"/>
              </a:rPr>
              <a:t>zhotovenie stavby </a:t>
            </a:r>
            <a:r>
              <a:rPr lang="sk-SK" dirty="0">
                <a:solidFill>
                  <a:srgbClr val="000000"/>
                </a:solidFill>
                <a:latin typeface="+mn-lt"/>
                <a:ea typeface="Times New Roman" panose="02020603050405020304" pitchFamily="18" charset="0"/>
                <a:cs typeface="Times New Roman" panose="02020603050405020304" pitchFamily="18" charset="0"/>
              </a:rPr>
              <a:t>a uskutočnenie stavebných prác, ak tento zákon neustanovuje ďalej inak</a:t>
            </a:r>
            <a:r>
              <a:rPr lang="sk-SK" dirty="0" smtClean="0">
                <a:solidFill>
                  <a:srgbClr val="000000"/>
                </a:solidFill>
                <a:latin typeface="+mn-lt"/>
                <a:ea typeface="Times New Roman" panose="02020603050405020304" pitchFamily="18" charset="0"/>
                <a:cs typeface="Times New Roman" panose="02020603050405020304" pitchFamily="18" charset="0"/>
              </a:rPr>
              <a:t>.</a:t>
            </a:r>
          </a:p>
          <a:p>
            <a:pPr algn="just">
              <a:lnSpc>
                <a:spcPct val="107000"/>
              </a:lnSpc>
              <a:spcAft>
                <a:spcPts val="0"/>
              </a:spcAft>
            </a:pPr>
            <a:endParaRPr lang="sk-SK" sz="24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sk-SK" dirty="0">
                <a:solidFill>
                  <a:schemeClr val="accent2"/>
                </a:solidFill>
                <a:latin typeface="+mn-lt"/>
              </a:rPr>
              <a:t>Projekt stavby na ohlásenie </a:t>
            </a:r>
            <a:r>
              <a:rPr lang="sk-SK" dirty="0">
                <a:latin typeface="+mn-lt"/>
              </a:rPr>
              <a:t>je textové a grafické vyjadrenie architektonického a stavebno-technického riešenia stavby, na ktorú sa vyžaduje ohlásenie. Projekt stavby na ohlásenie je </a:t>
            </a:r>
            <a:r>
              <a:rPr lang="sk-SK" dirty="0">
                <a:solidFill>
                  <a:schemeClr val="accent2"/>
                </a:solidFill>
                <a:latin typeface="+mn-lt"/>
              </a:rPr>
              <a:t>podkladom na zhotovenie stavby </a:t>
            </a:r>
            <a:r>
              <a:rPr lang="sk-SK" dirty="0">
                <a:latin typeface="+mn-lt"/>
              </a:rPr>
              <a:t>na ohlásenie a uskutočnenie stavebných prác</a:t>
            </a:r>
            <a:r>
              <a:rPr lang="sk-SK" dirty="0" smtClean="0">
                <a:latin typeface="+mn-lt"/>
              </a:rPr>
              <a:t>.</a:t>
            </a:r>
          </a:p>
          <a:p>
            <a:pPr algn="just">
              <a:lnSpc>
                <a:spcPct val="107000"/>
              </a:lnSpc>
              <a:spcAft>
                <a:spcPts val="0"/>
              </a:spcAft>
            </a:pPr>
            <a:endParaRPr lang="sk-SK" dirty="0">
              <a:latin typeface="+mn-lt"/>
            </a:endParaRPr>
          </a:p>
          <a:p>
            <a:pPr algn="just">
              <a:lnSpc>
                <a:spcPct val="107000"/>
              </a:lnSpc>
              <a:spcAft>
                <a:spcPts val="0"/>
              </a:spcAft>
            </a:pPr>
            <a:endParaRPr lang="sk-SK" dirty="0" smtClean="0">
              <a:latin typeface="+mn-lt"/>
            </a:endParaRPr>
          </a:p>
          <a:p>
            <a:pPr algn="just">
              <a:lnSpc>
                <a:spcPct val="107000"/>
              </a:lnSpc>
              <a:spcAft>
                <a:spcPts val="0"/>
              </a:spcAft>
            </a:pPr>
            <a:r>
              <a:rPr lang="sk-SK" dirty="0">
                <a:solidFill>
                  <a:schemeClr val="accent2"/>
                </a:solidFill>
                <a:latin typeface="+mn-lt"/>
              </a:rPr>
              <a:t>Vykonávací projekt </a:t>
            </a:r>
            <a:r>
              <a:rPr lang="sk-SK" dirty="0">
                <a:latin typeface="+mn-lt"/>
              </a:rPr>
              <a:t>je detailným rozpracovaním overeného projektu stavby na účely uskutočňovania stavebných prác a povinne sa spracováva pre vyhradenú stavbu.</a:t>
            </a:r>
          </a:p>
          <a:p>
            <a:pPr algn="just">
              <a:lnSpc>
                <a:spcPct val="107000"/>
              </a:lnSpc>
              <a:spcAft>
                <a:spcPts val="0"/>
              </a:spcAft>
            </a:pPr>
            <a:endParaRPr lang="sk-SK" dirty="0">
              <a:latin typeface="+mn-lt"/>
            </a:endParaRPr>
          </a:p>
          <a:p>
            <a:pPr algn="just">
              <a:lnSpc>
                <a:spcPct val="107000"/>
              </a:lnSpc>
              <a:spcAft>
                <a:spcPts val="0"/>
              </a:spcAft>
            </a:pPr>
            <a:endParaRPr lang="sk-SK" sz="2400" dirty="0" smtClean="0">
              <a:solidFill>
                <a:srgbClr val="000000"/>
              </a:solidFill>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sk-SK" sz="24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sk-SK"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94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16069" y="764704"/>
            <a:ext cx="7851648" cy="857256"/>
          </a:xfrm>
          <a:ln>
            <a:miter lim="800000"/>
            <a:headEnd/>
            <a:tailEnd/>
          </a:ln>
          <a:extLst/>
        </p:spPr>
        <p:txBody>
          <a:bodyPr>
            <a:noAutofit/>
          </a:bodyPr>
          <a:lstStyle/>
          <a:p>
            <a:pPr algn="l" eaLnBrk="1" fontAlgn="auto" hangingPunct="1">
              <a:spcAft>
                <a:spcPts val="0"/>
              </a:spcAft>
              <a:defRPr/>
            </a:pPr>
            <a:r>
              <a:rPr lang="sk-SK" sz="4400" dirty="0" err="1" smtClean="0">
                <a:solidFill>
                  <a:srgbClr val="FFC000"/>
                </a:solidFill>
              </a:rPr>
              <a:t>I.Riadenie</a:t>
            </a:r>
            <a:r>
              <a:rPr lang="sk-SK" sz="4400" dirty="0" smtClean="0">
                <a:solidFill>
                  <a:srgbClr val="FFC000"/>
                </a:solidFill>
              </a:rPr>
              <a:t> projektov</a:t>
            </a:r>
            <a:r>
              <a:rPr lang="sk-SK" sz="4400" dirty="0" smtClean="0">
                <a:solidFill>
                  <a:schemeClr val="tx1"/>
                </a:solidFill>
              </a:rPr>
              <a:t/>
            </a:r>
            <a:br>
              <a:rPr lang="sk-SK" sz="4400" dirty="0" smtClean="0">
                <a:solidFill>
                  <a:schemeClr val="tx1"/>
                </a:solidFill>
              </a:rPr>
            </a:br>
            <a:endParaRPr lang="sk-SK" sz="4400" dirty="0">
              <a:solidFill>
                <a:schemeClr val="tx1"/>
              </a:solidFill>
            </a:endParaRPr>
          </a:p>
        </p:txBody>
      </p:sp>
      <p:sp>
        <p:nvSpPr>
          <p:cNvPr id="14339" name="Podnadpis 4"/>
          <p:cNvSpPr>
            <a:spLocks noGrp="1"/>
          </p:cNvSpPr>
          <p:nvPr>
            <p:ph type="subTitle" idx="1"/>
          </p:nvPr>
        </p:nvSpPr>
        <p:spPr>
          <a:xfrm>
            <a:off x="357158" y="1000084"/>
            <a:ext cx="8143932" cy="5715064"/>
          </a:xfrm>
        </p:spPr>
        <p:txBody>
          <a:bodyPr>
            <a:normAutofit/>
          </a:bodyPr>
          <a:lstStyle/>
          <a:p>
            <a:pPr marR="0" algn="just" eaLnBrk="1" hangingPunct="1">
              <a:lnSpc>
                <a:spcPct val="80000"/>
              </a:lnSpc>
            </a:pPr>
            <a:r>
              <a:rPr lang="sk-SK" sz="2000" dirty="0" smtClean="0"/>
              <a:t>Staré formy líniového riadenia.....</a:t>
            </a:r>
            <a:r>
              <a:rPr lang="sk-SK" sz="2000" b="1" dirty="0" smtClean="0"/>
              <a:t> moderné maticové organizačné štruktúry..</a:t>
            </a:r>
            <a:r>
              <a:rPr lang="sk-SK" sz="2000" dirty="0" smtClean="0"/>
              <a:t>. k riadeniu procesov.</a:t>
            </a:r>
          </a:p>
          <a:p>
            <a:pPr marR="0" algn="just" eaLnBrk="1" hangingPunct="1">
              <a:lnSpc>
                <a:spcPct val="80000"/>
              </a:lnSpc>
            </a:pPr>
            <a:r>
              <a:rPr lang="sk-SK" sz="2000" dirty="0" smtClean="0"/>
              <a:t> </a:t>
            </a:r>
          </a:p>
          <a:p>
            <a:pPr marR="0" algn="just" eaLnBrk="1" hangingPunct="1">
              <a:lnSpc>
                <a:spcPct val="80000"/>
              </a:lnSpc>
            </a:pPr>
            <a:r>
              <a:rPr lang="sk-SK" sz="2000" dirty="0" smtClean="0"/>
              <a:t>Projektový manažment vo všeobecnosti obsahuje </a:t>
            </a:r>
            <a:r>
              <a:rPr lang="sk-SK" sz="2000" b="1" dirty="0" smtClean="0"/>
              <a:t>aktivity,</a:t>
            </a:r>
            <a:r>
              <a:rPr lang="sk-SK" sz="2000" dirty="0" smtClean="0"/>
              <a:t> ktoré súvisia </a:t>
            </a:r>
            <a:r>
              <a:rPr lang="sk-SK" sz="2000" b="1" dirty="0" smtClean="0"/>
              <a:t>s riadením</a:t>
            </a:r>
            <a:r>
              <a:rPr lang="sk-SK" sz="2000" dirty="0" smtClean="0"/>
              <a:t> predmetu, služby alebo ich kombinácie, ktorá  má uskutočnením projektu vzniknúť. Použijú sa pritom výrobné technológie a postupy s dôrazom na dosiahnutie požadovanej úrovne </a:t>
            </a:r>
            <a:r>
              <a:rPr lang="sk-SK" sz="2000" b="1" dirty="0" smtClean="0"/>
              <a:t>kvality výstupov</a:t>
            </a:r>
            <a:r>
              <a:rPr lang="sk-SK" sz="2000" dirty="0" smtClean="0"/>
              <a:t> projektu. PR súvisí s riadením </a:t>
            </a:r>
            <a:r>
              <a:rPr lang="sk-SK" sz="2000" b="1" dirty="0" smtClean="0"/>
              <a:t>nákladov a ekonomických</a:t>
            </a:r>
            <a:r>
              <a:rPr lang="sk-SK" sz="2000" dirty="0" smtClean="0"/>
              <a:t> požiadaviek na efektivitu...</a:t>
            </a:r>
            <a:r>
              <a:rPr lang="sk-SK" sz="2000" b="1" dirty="0" smtClean="0"/>
              <a:t>.rizikových vplyvov.</a:t>
            </a:r>
            <a:r>
              <a:rPr lang="sk-SK" sz="2000" dirty="0" smtClean="0"/>
              <a:t>....súvisiacich nárokov na komunikáciu medzi účastníkmi projektu.....budovanie </a:t>
            </a:r>
            <a:r>
              <a:rPr lang="sk-SK" sz="2000" b="1" dirty="0" smtClean="0"/>
              <a:t>medziľudských vzťahov.</a:t>
            </a:r>
            <a:endParaRPr lang="sk-SK" sz="2000" dirty="0" smtClean="0"/>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t>Filozofia: </a:t>
            </a:r>
            <a:r>
              <a:rPr lang="sk-SK" sz="2000" dirty="0" smtClean="0"/>
              <a:t>je hľadanie optimálnych postupov/ najvýhodnejších/ a prostriedkov na uskutočnenie cieľov všetkých účastníkov projektu.</a:t>
            </a:r>
          </a:p>
          <a:p>
            <a:pPr marR="0" algn="just" eaLnBrk="1" hangingPunct="1">
              <a:lnSpc>
                <a:spcPct val="80000"/>
              </a:lnSpc>
            </a:pPr>
            <a:r>
              <a:rPr lang="sk-SK" sz="2000" dirty="0" smtClean="0"/>
              <a:t> </a:t>
            </a:r>
          </a:p>
          <a:p>
            <a:pPr marR="0" algn="just" eaLnBrk="1" hangingPunct="1">
              <a:lnSpc>
                <a:spcPct val="80000"/>
              </a:lnSpc>
            </a:pPr>
            <a:r>
              <a:rPr lang="sk-SK" sz="2000" b="1" dirty="0" smtClean="0"/>
              <a:t>Projektový manažment sa líši od bežnej formy operatívneho riadenia .... dočasnosťou a v pridelením zdrojov pre jeho realizáciu. </a:t>
            </a:r>
            <a:r>
              <a:rPr lang="sk-SK" sz="2000" dirty="0" smtClean="0"/>
              <a:t>Pokiaľ sú dosiahnuté ciele projektu, projekt končí. Pre projekt sú plánované a pridelené pracovné, finančné alebo technologické zdroje podľa jeho plánovaných potrieb a po jeho skončení sú tieto zdroje spotrebované alebo prevedené do iných projektov.</a:t>
            </a:r>
          </a:p>
          <a:p>
            <a:pPr marR="0" algn="just" eaLnBrk="1" hangingPunct="1">
              <a:lnSpc>
                <a:spcPct val="80000"/>
              </a:lnSpc>
            </a:pPr>
            <a:endParaRPr lang="sk-SK" sz="16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8</a:t>
            </a:fld>
            <a:endParaRPr lang="sk-SK"/>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80</a:t>
            </a:fld>
            <a:endParaRPr lang="sk-SK"/>
          </a:p>
        </p:txBody>
      </p:sp>
      <p:sp>
        <p:nvSpPr>
          <p:cNvPr id="3" name="Obdĺžnik 2"/>
          <p:cNvSpPr/>
          <p:nvPr/>
        </p:nvSpPr>
        <p:spPr>
          <a:xfrm>
            <a:off x="251520" y="260648"/>
            <a:ext cx="6606480" cy="2862322"/>
          </a:xfrm>
          <a:prstGeom prst="rect">
            <a:avLst/>
          </a:prstGeom>
        </p:spPr>
        <p:txBody>
          <a:bodyPr wrap="square">
            <a:spAutoFit/>
          </a:bodyPr>
          <a:lstStyle/>
          <a:p>
            <a:r>
              <a:rPr lang="sk-SK" dirty="0">
                <a:solidFill>
                  <a:schemeClr val="accent2"/>
                </a:solidFill>
                <a:latin typeface="+mn-lt"/>
              </a:rPr>
              <a:t>Realizačnou dokumentáciou </a:t>
            </a:r>
            <a:r>
              <a:rPr lang="sk-SK" dirty="0">
                <a:solidFill>
                  <a:srgbClr val="000000"/>
                </a:solidFill>
                <a:latin typeface="+mn-lt"/>
              </a:rPr>
              <a:t>je súbor dokumentov o výrobnej príprave zhotoviteľa stavby, stavebný denník, dokumentácia skutočného zhotovenia stavby a záverečné stanovisko stavbyvedúceho</a:t>
            </a:r>
            <a:r>
              <a:rPr lang="sk-SK" dirty="0" smtClean="0">
                <a:solidFill>
                  <a:srgbClr val="000000"/>
                </a:solidFill>
                <a:latin typeface="+mn-lt"/>
              </a:rPr>
              <a:t>.</a:t>
            </a:r>
          </a:p>
          <a:p>
            <a:endParaRPr lang="sk-SK" dirty="0">
              <a:solidFill>
                <a:srgbClr val="000000"/>
              </a:solidFill>
              <a:latin typeface="+mn-lt"/>
            </a:endParaRPr>
          </a:p>
          <a:p>
            <a:endParaRPr lang="sk-SK" dirty="0" smtClean="0">
              <a:solidFill>
                <a:srgbClr val="000000"/>
              </a:solidFill>
              <a:latin typeface="+mn-lt"/>
            </a:endParaRPr>
          </a:p>
          <a:p>
            <a:r>
              <a:rPr lang="sk-SK" dirty="0">
                <a:solidFill>
                  <a:schemeClr val="accent2"/>
                </a:solidFill>
                <a:latin typeface="+mn-lt"/>
              </a:rPr>
              <a:t>Prevádzkovou dokumentáciou </a:t>
            </a:r>
            <a:r>
              <a:rPr lang="sk-SK" dirty="0">
                <a:latin typeface="+mn-lt"/>
              </a:rPr>
              <a:t>je súbor dokumentov o skutočnom stavebno-technickom stave a o spôsobe užívania stavby počas jej prevádzky. Prevádzkovú dokumentáciu tvoria najmä dokumenty o stavebných úpravách a o údržbe stavby a jej vnútorného vybavenia.</a:t>
            </a:r>
          </a:p>
        </p:txBody>
      </p:sp>
    </p:spTree>
    <p:extLst>
      <p:ext uri="{BB962C8B-B14F-4D97-AF65-F5344CB8AC3E}">
        <p14:creationId xmlns:p14="http://schemas.microsoft.com/office/powerpoint/2010/main" val="1560820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odnadpis 4"/>
          <p:cNvSpPr>
            <a:spLocks noGrp="1"/>
          </p:cNvSpPr>
          <p:nvPr>
            <p:ph type="subTitle" idx="1"/>
          </p:nvPr>
        </p:nvSpPr>
        <p:spPr>
          <a:xfrm>
            <a:off x="500063" y="332657"/>
            <a:ext cx="8181975" cy="6311032"/>
          </a:xfrm>
        </p:spPr>
        <p:txBody>
          <a:bodyPr>
            <a:normAutofit lnSpcReduction="10000"/>
          </a:bodyPr>
          <a:lstStyle/>
          <a:p>
            <a:pPr marR="0" algn="just" eaLnBrk="1" hangingPunct="1">
              <a:lnSpc>
                <a:spcPct val="80000"/>
              </a:lnSpc>
            </a:pPr>
            <a:r>
              <a:rPr lang="sk-SK" sz="2000" b="1" dirty="0" smtClean="0">
                <a:solidFill>
                  <a:srgbClr val="FFC000"/>
                </a:solidFill>
              </a:rPr>
              <a:t>Zákon č. 254/1998 o verejných prácach</a:t>
            </a:r>
            <a:r>
              <a:rPr lang="sk-SK" sz="2000" dirty="0" smtClean="0">
                <a:solidFill>
                  <a:srgbClr val="FFC000"/>
                </a:solidFill>
              </a:rPr>
              <a:t>:</a:t>
            </a:r>
            <a:r>
              <a:rPr lang="sk-SK" sz="2000" dirty="0" smtClean="0"/>
              <a:t> </a:t>
            </a:r>
          </a:p>
          <a:p>
            <a:pPr marR="0" algn="just" eaLnBrk="1" hangingPunct="1">
              <a:lnSpc>
                <a:spcPct val="80000"/>
              </a:lnSpc>
            </a:pPr>
            <a:endParaRPr lang="sk-SK" sz="2000" dirty="0"/>
          </a:p>
          <a:p>
            <a:pPr marR="0" algn="just" eaLnBrk="1" hangingPunct="1">
              <a:lnSpc>
                <a:spcPct val="80000"/>
              </a:lnSpc>
            </a:pPr>
            <a:r>
              <a:rPr lang="sk-SK" sz="2000" dirty="0" smtClean="0"/>
              <a:t>Zákon upravuje podmienky na prípravu verejných prác</a:t>
            </a:r>
            <a:r>
              <a:rPr lang="sk-SK" sz="2000" b="1" dirty="0" smtClean="0"/>
              <a:t>,</a:t>
            </a:r>
            <a:r>
              <a:rPr lang="sk-SK" sz="2000" dirty="0" smtClean="0"/>
              <a:t> ich posudzovanie, kvalitu, hodnotenie a vykonávanie.</a:t>
            </a:r>
          </a:p>
          <a:p>
            <a:pPr marR="0" algn="just" eaLnBrk="1" hangingPunct="1">
              <a:lnSpc>
                <a:spcPct val="80000"/>
              </a:lnSpc>
            </a:pPr>
            <a:endParaRPr lang="sk-SK" sz="2000" b="1" dirty="0" smtClean="0"/>
          </a:p>
          <a:p>
            <a:pPr marR="0" algn="just" eaLnBrk="1" hangingPunct="1">
              <a:lnSpc>
                <a:spcPct val="80000"/>
              </a:lnSpc>
            </a:pPr>
            <a:r>
              <a:rPr lang="sk-SK" sz="2000" dirty="0" smtClean="0">
                <a:solidFill>
                  <a:srgbClr val="FFC000"/>
                </a:solidFill>
              </a:rPr>
              <a:t>Verejnou prácou </a:t>
            </a:r>
            <a:r>
              <a:rPr lang="sk-SK" sz="2000" dirty="0" smtClean="0"/>
              <a:t>je činnosť na prípravu a uskutočňovanie stavby financovanej celkom alebo sčasti z verejných investícií./</a:t>
            </a:r>
            <a:r>
              <a:rPr lang="sk-SK" sz="2000" dirty="0" err="1" smtClean="0"/>
              <a:t>št.rozpočet</a:t>
            </a:r>
            <a:r>
              <a:rPr lang="sk-SK" sz="2000" dirty="0" smtClean="0"/>
              <a:t>, VUC –rozpočet, EU fondy...</a:t>
            </a:r>
          </a:p>
          <a:p>
            <a:pPr marR="0" algn="just" eaLnBrk="1" hangingPunct="1">
              <a:lnSpc>
                <a:spcPct val="80000"/>
              </a:lnSpc>
            </a:pPr>
            <a:endParaRPr lang="sk-SK" sz="2000" dirty="0" smtClean="0"/>
          </a:p>
          <a:p>
            <a:pPr marR="0" algn="just" eaLnBrk="1" hangingPunct="1">
              <a:lnSpc>
                <a:spcPct val="80000"/>
              </a:lnSpc>
            </a:pPr>
            <a:r>
              <a:rPr lang="sk-SK" sz="2000" dirty="0" smtClean="0">
                <a:solidFill>
                  <a:srgbClr val="FFC000"/>
                </a:solidFill>
              </a:rPr>
              <a:t>Sústava </a:t>
            </a:r>
            <a:r>
              <a:rPr lang="sk-SK" sz="2000" b="1" dirty="0" smtClean="0">
                <a:solidFill>
                  <a:srgbClr val="FFC000"/>
                </a:solidFill>
              </a:rPr>
              <a:t>programov</a:t>
            </a:r>
            <a:r>
              <a:rPr lang="sk-SK" sz="2000" dirty="0" smtClean="0">
                <a:solidFill>
                  <a:srgbClr val="FFC000"/>
                </a:solidFill>
              </a:rPr>
              <a:t> verejných prác: </a:t>
            </a:r>
          </a:p>
          <a:p>
            <a:pPr marR="0" algn="just" eaLnBrk="1" hangingPunct="1">
              <a:lnSpc>
                <a:spcPct val="80000"/>
              </a:lnSpc>
            </a:pPr>
            <a:r>
              <a:rPr lang="sk-SK" sz="2000" b="1" dirty="0" smtClean="0">
                <a:solidFill>
                  <a:srgbClr val="FFC000"/>
                </a:solidFill>
              </a:rPr>
              <a:t> - rezortný</a:t>
            </a:r>
            <a:r>
              <a:rPr lang="sk-SK" sz="2000" dirty="0" smtClean="0">
                <a:solidFill>
                  <a:srgbClr val="FFC000"/>
                </a:solidFill>
              </a:rPr>
              <a:t> </a:t>
            </a:r>
            <a:r>
              <a:rPr lang="sk-SK" sz="2000" dirty="0" smtClean="0"/>
              <a:t>rozvojový program verejných prác /ministerstvá, vláda-3 roky/</a:t>
            </a:r>
          </a:p>
          <a:p>
            <a:pPr marR="0" algn="just" eaLnBrk="1" hangingPunct="1">
              <a:lnSpc>
                <a:spcPct val="80000"/>
              </a:lnSpc>
            </a:pPr>
            <a:r>
              <a:rPr lang="sk-SK" sz="2000" b="1" dirty="0" smtClean="0"/>
              <a:t> - rozvojový</a:t>
            </a:r>
            <a:r>
              <a:rPr lang="sk-SK" sz="2000" b="1" dirty="0" smtClean="0">
                <a:solidFill>
                  <a:srgbClr val="FFC000"/>
                </a:solidFill>
              </a:rPr>
              <a:t> program samosprávneho  kraja</a:t>
            </a:r>
          </a:p>
          <a:p>
            <a:pPr marR="0" algn="just" eaLnBrk="1" hangingPunct="1">
              <a:lnSpc>
                <a:spcPct val="80000"/>
              </a:lnSpc>
            </a:pPr>
            <a:r>
              <a:rPr lang="sk-SK" sz="2000" b="1" dirty="0" smtClean="0">
                <a:solidFill>
                  <a:srgbClr val="FFC000"/>
                </a:solidFill>
              </a:rPr>
              <a:t> -súhrnný</a:t>
            </a:r>
            <a:r>
              <a:rPr lang="sk-SK" sz="2000" b="1" dirty="0" smtClean="0"/>
              <a:t> </a:t>
            </a:r>
            <a:r>
              <a:rPr lang="sk-SK" sz="2000" dirty="0" smtClean="0">
                <a:solidFill>
                  <a:srgbClr val="FFC000"/>
                </a:solidFill>
              </a:rPr>
              <a:t>program verejných prác </a:t>
            </a:r>
            <a:r>
              <a:rPr lang="sk-SK" sz="2000" dirty="0" smtClean="0"/>
              <a:t>/ ministerstvo MDVRR -z rezortov a krajov/</a:t>
            </a:r>
          </a:p>
          <a:p>
            <a:pPr marR="0" algn="just" eaLnBrk="1" hangingPunct="1">
              <a:lnSpc>
                <a:spcPct val="80000"/>
              </a:lnSpc>
            </a:pPr>
            <a:r>
              <a:rPr lang="sk-SK" sz="2000" dirty="0" smtClean="0"/>
              <a:t> -rozvojový program</a:t>
            </a:r>
            <a:r>
              <a:rPr lang="sk-SK" sz="2000" b="1" dirty="0" smtClean="0"/>
              <a:t> </a:t>
            </a:r>
            <a:r>
              <a:rPr lang="sk-SK" sz="2000" b="1" dirty="0" smtClean="0">
                <a:solidFill>
                  <a:srgbClr val="FFC000"/>
                </a:solidFill>
              </a:rPr>
              <a:t>priorít </a:t>
            </a:r>
            <a:r>
              <a:rPr lang="sk-SK" sz="2000" dirty="0" smtClean="0"/>
              <a:t>/ </a:t>
            </a:r>
            <a:r>
              <a:rPr lang="sk-SK" sz="2000" dirty="0" err="1" smtClean="0"/>
              <a:t>min.výst</a:t>
            </a:r>
            <a:r>
              <a:rPr lang="sk-SK" sz="2000" dirty="0" smtClean="0"/>
              <a:t>. zo súhrnného – vláda na 3 roky/</a:t>
            </a:r>
          </a:p>
          <a:p>
            <a:pPr marR="0" algn="just" eaLnBrk="1" hangingPunct="1">
              <a:lnSpc>
                <a:spcPct val="80000"/>
              </a:lnSpc>
            </a:pPr>
            <a:endParaRPr lang="sk-SK" sz="2000" b="1" dirty="0" smtClean="0">
              <a:solidFill>
                <a:srgbClr val="FFC000"/>
              </a:solidFill>
            </a:endParaRPr>
          </a:p>
          <a:p>
            <a:pPr marR="0" algn="just" eaLnBrk="1" hangingPunct="1">
              <a:lnSpc>
                <a:spcPct val="80000"/>
              </a:lnSpc>
            </a:pPr>
            <a:r>
              <a:rPr lang="sk-SK" sz="2000" b="1" dirty="0" smtClean="0">
                <a:solidFill>
                  <a:srgbClr val="FFC000"/>
                </a:solidFill>
              </a:rPr>
              <a:t>stavebný zámer – </a:t>
            </a:r>
            <a:r>
              <a:rPr lang="sk-SK" sz="2000" dirty="0" smtClean="0">
                <a:solidFill>
                  <a:srgbClr val="FFC000"/>
                </a:solidFill>
              </a:rPr>
              <a:t>5 </a:t>
            </a:r>
            <a:r>
              <a:rPr lang="sk-SK" sz="2000" dirty="0" err="1" smtClean="0">
                <a:solidFill>
                  <a:srgbClr val="FFC000"/>
                </a:solidFill>
              </a:rPr>
              <a:t>mil.EUR</a:t>
            </a:r>
            <a:endParaRPr lang="sk-SK" sz="2000" dirty="0" smtClean="0">
              <a:solidFill>
                <a:srgbClr val="FFC000"/>
              </a:solidFill>
            </a:endParaRPr>
          </a:p>
          <a:p>
            <a:pPr marR="0" algn="just" eaLnBrk="1" hangingPunct="1">
              <a:lnSpc>
                <a:spcPct val="80000"/>
              </a:lnSpc>
            </a:pPr>
            <a:r>
              <a:rPr lang="sk-SK" sz="2000" b="1" dirty="0" smtClean="0">
                <a:solidFill>
                  <a:srgbClr val="FFC000"/>
                </a:solidFill>
              </a:rPr>
              <a:t>-štátna expertíza  </a:t>
            </a:r>
            <a:r>
              <a:rPr lang="sk-SK" sz="2000" dirty="0" smtClean="0"/>
              <a:t>stav. zámerov - </a:t>
            </a:r>
            <a:r>
              <a:rPr lang="sk-SK" sz="2000" dirty="0" smtClean="0">
                <a:solidFill>
                  <a:srgbClr val="FFC000"/>
                </a:solidFill>
              </a:rPr>
              <a:t>20 </a:t>
            </a:r>
            <a:r>
              <a:rPr lang="sk-SK" sz="2000" dirty="0" err="1" smtClean="0">
                <a:solidFill>
                  <a:srgbClr val="FFC000"/>
                </a:solidFill>
              </a:rPr>
              <a:t>mil.EUR</a:t>
            </a:r>
            <a:r>
              <a:rPr lang="sk-SK" sz="2000" dirty="0" smtClean="0"/>
              <a:t>, zabezpečenie kvality, </a:t>
            </a:r>
            <a:r>
              <a:rPr lang="sk-SK" sz="2000" dirty="0" smtClean="0">
                <a:solidFill>
                  <a:srgbClr val="FFC000"/>
                </a:solidFill>
              </a:rPr>
              <a:t>záverečné</a:t>
            </a:r>
            <a:r>
              <a:rPr lang="sk-SK" sz="2000" dirty="0" smtClean="0"/>
              <a:t> </a:t>
            </a:r>
            <a:r>
              <a:rPr lang="sk-SK" sz="2000" dirty="0" err="1" smtClean="0"/>
              <a:t>technicko</a:t>
            </a:r>
            <a:r>
              <a:rPr lang="sk-SK" sz="2000" dirty="0" smtClean="0"/>
              <a:t> ekonomické hodnotenie, štátny dozor</a:t>
            </a:r>
          </a:p>
          <a:p>
            <a:pPr marR="0" algn="just" eaLnBrk="1" hangingPunct="1">
              <a:lnSpc>
                <a:spcPct val="80000"/>
              </a:lnSpc>
            </a:pPr>
            <a:r>
              <a:rPr lang="sk-SK" sz="2000" dirty="0" smtClean="0"/>
              <a:t> </a:t>
            </a:r>
          </a:p>
          <a:p>
            <a:pPr marR="0" algn="just" eaLnBrk="1" hangingPunct="1">
              <a:lnSpc>
                <a:spcPct val="80000"/>
              </a:lnSpc>
            </a:pPr>
            <a:r>
              <a:rPr lang="sk-SK" sz="2000" dirty="0" smtClean="0">
                <a:solidFill>
                  <a:srgbClr val="FFC000"/>
                </a:solidFill>
              </a:rPr>
              <a:t>vyhláška  392/1998 , 83/2008 </a:t>
            </a:r>
            <a:r>
              <a:rPr lang="sk-SK" sz="2000" dirty="0" smtClean="0"/>
              <a:t>– vykonávaní  z. o verejných prácach-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81</a:t>
            </a:fld>
            <a:endParaRPr lang="sk-SK"/>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82</a:t>
            </a:fld>
            <a:endParaRPr lang="sk-SK"/>
          </a:p>
        </p:txBody>
      </p:sp>
      <p:sp>
        <p:nvSpPr>
          <p:cNvPr id="3" name="Obdĺžnik 2"/>
          <p:cNvSpPr/>
          <p:nvPr/>
        </p:nvSpPr>
        <p:spPr>
          <a:xfrm>
            <a:off x="467544" y="1196752"/>
            <a:ext cx="8352928" cy="2899255"/>
          </a:xfrm>
          <a:prstGeom prst="rect">
            <a:avLst/>
          </a:prstGeom>
        </p:spPr>
        <p:txBody>
          <a:bodyPr wrap="square">
            <a:spAutoFit/>
          </a:bodyPr>
          <a:lstStyle/>
          <a:p>
            <a:pPr marR="0" algn="just" eaLnBrk="1" hangingPunct="1">
              <a:lnSpc>
                <a:spcPct val="80000"/>
              </a:lnSpc>
            </a:pPr>
            <a:r>
              <a:rPr lang="sk-SK" sz="2400" b="1" dirty="0" smtClean="0">
                <a:solidFill>
                  <a:srgbClr val="FFC000"/>
                </a:solidFill>
                <a:latin typeface="+mn-lt"/>
              </a:rPr>
              <a:t>Zákon č. 127/1994 </a:t>
            </a:r>
            <a:r>
              <a:rPr lang="sk-SK" sz="2400" b="1" dirty="0" err="1" smtClean="0">
                <a:solidFill>
                  <a:srgbClr val="FFC000"/>
                </a:solidFill>
                <a:latin typeface="+mn-lt"/>
              </a:rPr>
              <a:t>Z.z</a:t>
            </a:r>
            <a:r>
              <a:rPr lang="sk-SK" sz="2400" b="1" dirty="0" smtClean="0">
                <a:solidFill>
                  <a:srgbClr val="FFC000"/>
                </a:solidFill>
                <a:latin typeface="+mn-lt"/>
              </a:rPr>
              <a:t>. o posudzovaní vplyvov na životné prostredie /24/2006/</a:t>
            </a:r>
          </a:p>
          <a:p>
            <a:pPr marR="0" algn="just" eaLnBrk="1" hangingPunct="1">
              <a:lnSpc>
                <a:spcPct val="80000"/>
              </a:lnSpc>
            </a:pPr>
            <a:r>
              <a:rPr lang="sk-SK" sz="2000" dirty="0" smtClean="0">
                <a:latin typeface="+mn-lt"/>
              </a:rPr>
              <a:t> </a:t>
            </a:r>
          </a:p>
          <a:p>
            <a:pPr marR="0" algn="just" eaLnBrk="1" hangingPunct="1">
              <a:lnSpc>
                <a:spcPct val="80000"/>
              </a:lnSpc>
            </a:pPr>
            <a:r>
              <a:rPr lang="sk-SK" sz="2000" dirty="0" smtClean="0">
                <a:latin typeface="+mn-lt"/>
              </a:rPr>
              <a:t>definuje činnosti podliehajúce povinnému posudzovaniu etapy:</a:t>
            </a:r>
          </a:p>
          <a:p>
            <a:pPr marR="0" algn="just" eaLnBrk="1" hangingPunct="1">
              <a:lnSpc>
                <a:spcPct val="80000"/>
              </a:lnSpc>
            </a:pPr>
            <a:endParaRPr lang="sk-SK" sz="2000" dirty="0" smtClean="0">
              <a:latin typeface="+mn-lt"/>
            </a:endParaRPr>
          </a:p>
          <a:p>
            <a:pPr marR="0" algn="just" eaLnBrk="1" hangingPunct="1">
              <a:lnSpc>
                <a:spcPct val="80000"/>
              </a:lnSpc>
              <a:buFont typeface="Wingdings" pitchFamily="2" charset="2"/>
              <a:buChar char="Ø"/>
            </a:pPr>
            <a:r>
              <a:rPr lang="sk-SK" sz="2000" dirty="0" smtClean="0">
                <a:latin typeface="+mn-lt"/>
              </a:rPr>
              <a:t> zámer</a:t>
            </a:r>
          </a:p>
          <a:p>
            <a:pPr marR="0" algn="just" eaLnBrk="1" hangingPunct="1">
              <a:lnSpc>
                <a:spcPct val="80000"/>
              </a:lnSpc>
              <a:buFont typeface="Wingdings" pitchFamily="2" charset="2"/>
              <a:buChar char="Ø"/>
            </a:pPr>
            <a:r>
              <a:rPr lang="sk-SK" sz="2000" dirty="0" smtClean="0">
                <a:latin typeface="+mn-lt"/>
              </a:rPr>
              <a:t> rozsah hodnotenia</a:t>
            </a:r>
          </a:p>
          <a:p>
            <a:pPr marR="0" algn="just" eaLnBrk="1" hangingPunct="1">
              <a:lnSpc>
                <a:spcPct val="80000"/>
              </a:lnSpc>
              <a:buFont typeface="Wingdings" pitchFamily="2" charset="2"/>
              <a:buChar char="Ø"/>
            </a:pPr>
            <a:r>
              <a:rPr lang="sk-SK" sz="2000" dirty="0" smtClean="0">
                <a:latin typeface="+mn-lt"/>
              </a:rPr>
              <a:t> správa o hodnotení</a:t>
            </a:r>
          </a:p>
          <a:p>
            <a:pPr marR="0" algn="just" eaLnBrk="1" hangingPunct="1">
              <a:lnSpc>
                <a:spcPct val="80000"/>
              </a:lnSpc>
              <a:buFont typeface="Wingdings" pitchFamily="2" charset="2"/>
              <a:buChar char="Ø"/>
            </a:pPr>
            <a:r>
              <a:rPr lang="sk-SK" sz="2000" dirty="0" smtClean="0">
                <a:latin typeface="+mn-lt"/>
              </a:rPr>
              <a:t> verejné prerokovanie</a:t>
            </a:r>
          </a:p>
          <a:p>
            <a:pPr marR="0" algn="just" eaLnBrk="1" hangingPunct="1">
              <a:lnSpc>
                <a:spcPct val="80000"/>
              </a:lnSpc>
              <a:buFont typeface="Wingdings" pitchFamily="2" charset="2"/>
              <a:buChar char="Ø"/>
            </a:pPr>
            <a:r>
              <a:rPr lang="sk-SK" sz="2000" dirty="0" smtClean="0">
                <a:latin typeface="+mn-lt"/>
              </a:rPr>
              <a:t> posudok</a:t>
            </a:r>
          </a:p>
          <a:p>
            <a:pPr marR="0" algn="just" eaLnBrk="1" hangingPunct="1">
              <a:lnSpc>
                <a:spcPct val="80000"/>
              </a:lnSpc>
              <a:buFont typeface="Wingdings" pitchFamily="2" charset="2"/>
              <a:buChar char="Ø"/>
            </a:pPr>
            <a:r>
              <a:rPr lang="sk-SK" sz="2000" dirty="0" smtClean="0">
                <a:latin typeface="+mn-lt"/>
              </a:rPr>
              <a:t> záverečné stanovisko</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83</a:t>
            </a:fld>
            <a:endParaRPr lang="sk-SK"/>
          </a:p>
        </p:txBody>
      </p:sp>
      <p:sp>
        <p:nvSpPr>
          <p:cNvPr id="1025" name="Rectangle 1"/>
          <p:cNvSpPr>
            <a:spLocks noChangeArrowheads="1"/>
          </p:cNvSpPr>
          <p:nvPr/>
        </p:nvSpPr>
        <p:spPr bwMode="auto">
          <a:xfrm>
            <a:off x="179512" y="-45222"/>
            <a:ext cx="896448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k-SK"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1" i="0" u="none" strike="noStrike" cap="none" normalizeH="0" baseline="0" dirty="0" smtClean="0">
                <a:ln>
                  <a:noFill/>
                </a:ln>
                <a:solidFill>
                  <a:schemeClr val="tx1"/>
                </a:solidFill>
                <a:effectLst/>
                <a:latin typeface="+mn-lt"/>
                <a:ea typeface="Calibri" pitchFamily="34" charset="0"/>
                <a:cs typeface="Times New Roman" pitchFamily="18" charset="0"/>
              </a:rPr>
              <a:t>EIA  hodnotenie</a:t>
            </a:r>
            <a:endParaRPr kumimoji="0" lang="sk-SK"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sz="2400"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k-SK" sz="2400" b="1" dirty="0" smtClean="0">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sz="2400"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Byty                                         20 000 m2</a:t>
            </a:r>
            <a:endParaRPr kumimoji="0" lang="sk-SK"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Obchodné, </a:t>
            </a:r>
            <a:r>
              <a:rPr kumimoji="0" lang="sk-SK" sz="2000" b="1" i="0" u="none" strike="noStrike" cap="none" normalizeH="0" baseline="0" dirty="0" err="1" smtClean="0">
                <a:ln>
                  <a:noFill/>
                </a:ln>
                <a:solidFill>
                  <a:schemeClr val="tx1"/>
                </a:solidFill>
                <a:effectLst/>
                <a:latin typeface="+mn-lt"/>
                <a:ea typeface="Calibri" pitchFamily="34" charset="0"/>
                <a:cs typeface="Times New Roman" pitchFamily="18" charset="0"/>
              </a:rPr>
              <a:t>administrat</a:t>
            </a: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    2 000 m2</a:t>
            </a:r>
            <a:endParaRPr kumimoji="0" lang="sk-SK"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Školy                                         5 000 m2</a:t>
            </a:r>
            <a:endParaRPr kumimoji="0" lang="sk-SK"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Cesty                                         5 km</a:t>
            </a:r>
            <a:endParaRPr kumimoji="0" lang="sk-SK"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Mosty                                        všetky</a:t>
            </a:r>
            <a:endParaRPr kumimoji="0" lang="sk-SK"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chemeClr val="tx1"/>
                </a:solidFill>
                <a:effectLst/>
                <a:latin typeface="+mn-lt"/>
                <a:ea typeface="Calibri" pitchFamily="34" charset="0"/>
                <a:cs typeface="Times New Roman" pitchFamily="18" charset="0"/>
              </a:rPr>
              <a:t>Diaľnice a rýchlostné k.     všetky </a:t>
            </a:r>
            <a:endParaRPr kumimoji="0" lang="sk-SK" sz="20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84</a:t>
            </a:fld>
            <a:endParaRPr lang="sk-SK"/>
          </a:p>
        </p:txBody>
      </p:sp>
      <p:sp>
        <p:nvSpPr>
          <p:cNvPr id="3" name="Obdĺžnik 2"/>
          <p:cNvSpPr/>
          <p:nvPr/>
        </p:nvSpPr>
        <p:spPr>
          <a:xfrm>
            <a:off x="323528" y="1028342"/>
            <a:ext cx="8640960" cy="4524315"/>
          </a:xfrm>
          <a:prstGeom prst="rect">
            <a:avLst/>
          </a:prstGeom>
        </p:spPr>
        <p:txBody>
          <a:bodyPr wrap="square">
            <a:spAutoFit/>
          </a:bodyPr>
          <a:lstStyle/>
          <a:p>
            <a:r>
              <a:rPr lang="sk-SK" dirty="0"/>
              <a:t>Dopravná záťaž , cena stavby, výnosná analýza</a:t>
            </a:r>
          </a:p>
          <a:p>
            <a:pPr lvl="0"/>
            <a:r>
              <a:rPr lang="sk-SK" dirty="0"/>
              <a:t>regionálny rozvoj, prísun disponibilnej klientely, turizmus, obchod, bankovníctvo</a:t>
            </a:r>
          </a:p>
          <a:p>
            <a:pPr lvl="0"/>
            <a:r>
              <a:rPr lang="sk-SK" dirty="0"/>
              <a:t>nehodovosť, životy</a:t>
            </a:r>
          </a:p>
          <a:p>
            <a:endParaRPr lang="sk-SK" b="1" dirty="0" smtClean="0"/>
          </a:p>
          <a:p>
            <a:r>
              <a:rPr lang="sk-SK" dirty="0" smtClean="0"/>
              <a:t>Príprava</a:t>
            </a:r>
            <a:r>
              <a:rPr lang="sk-SK" dirty="0"/>
              <a:t>; ekologická </a:t>
            </a:r>
            <a:r>
              <a:rPr lang="sk-SK" dirty="0" smtClean="0"/>
              <a:t>stavba</a:t>
            </a:r>
          </a:p>
          <a:p>
            <a:endParaRPr lang="sk-SK" dirty="0"/>
          </a:p>
          <a:p>
            <a:pPr lvl="0"/>
            <a:r>
              <a:rPr lang="sk-SK" dirty="0"/>
              <a:t> záber pôda - poľnohospodárska</a:t>
            </a:r>
          </a:p>
          <a:p>
            <a:r>
              <a:rPr lang="sk-SK" dirty="0"/>
              <a:t>	</a:t>
            </a:r>
            <a:r>
              <a:rPr lang="sk-SK" dirty="0" smtClean="0"/>
              <a:t>      </a:t>
            </a:r>
            <a:r>
              <a:rPr lang="sk-SK"/>
              <a:t>- </a:t>
            </a:r>
            <a:r>
              <a:rPr lang="sk-SK" smtClean="0"/>
              <a:t>lesná</a:t>
            </a:r>
          </a:p>
          <a:p>
            <a:endParaRPr lang="sk-SK" dirty="0"/>
          </a:p>
          <a:p>
            <a:pPr lvl="0"/>
            <a:r>
              <a:rPr lang="sk-SK" dirty="0"/>
              <a:t> chránené územia</a:t>
            </a:r>
          </a:p>
          <a:p>
            <a:pPr lvl="0"/>
            <a:r>
              <a:rPr lang="sk-SK" dirty="0"/>
              <a:t> pamiatky</a:t>
            </a:r>
          </a:p>
          <a:p>
            <a:pPr lvl="0"/>
            <a:r>
              <a:rPr lang="sk-SK" dirty="0"/>
              <a:t> odpady, ovzdušie</a:t>
            </a:r>
          </a:p>
          <a:p>
            <a:pPr lvl="0"/>
            <a:r>
              <a:rPr lang="sk-SK" dirty="0"/>
              <a:t> vplyv na obyvateľstvo - hluk</a:t>
            </a:r>
          </a:p>
          <a:p>
            <a:r>
              <a:rPr lang="sk-SK" dirty="0"/>
              <a:t>				       - vibrácie</a:t>
            </a:r>
          </a:p>
          <a:p>
            <a:r>
              <a:rPr lang="sk-SK" dirty="0"/>
              <a:t>				       - emisie</a:t>
            </a:r>
          </a:p>
          <a:p>
            <a:r>
              <a:rPr lang="sk-SK" dirty="0"/>
              <a:t> </a:t>
            </a:r>
          </a:p>
        </p:txBody>
      </p:sp>
    </p:spTree>
    <p:extLst>
      <p:ext uri="{BB962C8B-B14F-4D97-AF65-F5344CB8AC3E}">
        <p14:creationId xmlns:p14="http://schemas.microsoft.com/office/powerpoint/2010/main" val="2664454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85</a:t>
            </a:fld>
            <a:endParaRPr lang="sk-SK"/>
          </a:p>
        </p:txBody>
      </p:sp>
      <p:sp>
        <p:nvSpPr>
          <p:cNvPr id="3" name="Obdĺžnik 2"/>
          <p:cNvSpPr/>
          <p:nvPr/>
        </p:nvSpPr>
        <p:spPr>
          <a:xfrm>
            <a:off x="827584" y="1305342"/>
            <a:ext cx="7992888" cy="2862322"/>
          </a:xfrm>
          <a:prstGeom prst="rect">
            <a:avLst/>
          </a:prstGeom>
        </p:spPr>
        <p:txBody>
          <a:bodyPr wrap="square">
            <a:spAutoFit/>
          </a:bodyPr>
          <a:lstStyle/>
          <a:p>
            <a:pPr>
              <a:defRPr/>
            </a:pPr>
            <a:r>
              <a:rPr lang="sk-SK" dirty="0">
                <a:effectLst>
                  <a:outerShdw blurRad="38100" dist="38100" dir="2700000" algn="tl">
                    <a:srgbClr val="000000">
                      <a:alpha val="43137"/>
                    </a:srgbClr>
                  </a:outerShdw>
                </a:effectLst>
              </a:rPr>
              <a:t>prírodné prostredie   - geologická </a:t>
            </a:r>
            <a:r>
              <a:rPr lang="sk-SK" dirty="0" smtClean="0">
                <a:effectLst>
                  <a:outerShdw blurRad="38100" dist="38100" dir="2700000" algn="tl">
                    <a:srgbClr val="000000">
                      <a:alpha val="43137"/>
                    </a:srgbClr>
                  </a:outerShdw>
                </a:effectLst>
              </a:rPr>
              <a:t>stavba</a:t>
            </a:r>
          </a:p>
          <a:p>
            <a:pPr>
              <a:buFont typeface="Wingdings" pitchFamily="2" charset="2"/>
              <a:buNone/>
              <a:defRPr/>
            </a:pPr>
            <a:endParaRPr lang="sk-SK" dirty="0" smtClean="0">
              <a:effectLst>
                <a:outerShdw blurRad="38100" dist="38100" dir="2700000" algn="tl">
                  <a:srgbClr val="000000">
                    <a:alpha val="43137"/>
                  </a:srgbClr>
                </a:outerShdw>
              </a:effectLst>
            </a:endParaRPr>
          </a:p>
          <a:p>
            <a:pPr marL="285750" indent="-285750">
              <a:buFontTx/>
              <a:buChar char="-"/>
              <a:defRPr/>
            </a:pPr>
            <a:r>
              <a:rPr lang="sk-SK" dirty="0" err="1" smtClean="0">
                <a:effectLst>
                  <a:outerShdw blurRad="38100" dist="38100" dir="2700000" algn="tl">
                    <a:srgbClr val="000000">
                      <a:alpha val="43137"/>
                    </a:srgbClr>
                  </a:outerShdw>
                </a:effectLst>
              </a:rPr>
              <a:t>geodynamické</a:t>
            </a:r>
            <a:r>
              <a:rPr lang="sk-SK" dirty="0" smtClean="0">
                <a:effectLst>
                  <a:outerShdw blurRad="38100" dist="38100" dir="2700000" algn="tl">
                    <a:srgbClr val="000000">
                      <a:alpha val="43137"/>
                    </a:srgbClr>
                  </a:outerShdw>
                </a:effectLst>
              </a:rPr>
              <a:t> </a:t>
            </a:r>
            <a:r>
              <a:rPr lang="sk-SK" dirty="0">
                <a:effectLst>
                  <a:outerShdw blurRad="38100" dist="38100" dir="2700000" algn="tl">
                    <a:srgbClr val="000000">
                      <a:alpha val="43137"/>
                    </a:srgbClr>
                  </a:outerShdw>
                </a:effectLst>
              </a:rPr>
              <a:t>javy			    		   </a:t>
            </a:r>
            <a:endParaRPr lang="sk-SK" dirty="0" smtClean="0">
              <a:effectLst>
                <a:outerShdw blurRad="38100" dist="38100" dir="2700000" algn="tl">
                  <a:srgbClr val="000000">
                    <a:alpha val="43137"/>
                  </a:srgbClr>
                </a:outerShdw>
              </a:effectLst>
            </a:endParaRPr>
          </a:p>
          <a:p>
            <a:pPr marL="285750" indent="-285750">
              <a:buFontTx/>
              <a:buChar char="-"/>
              <a:defRPr/>
            </a:pPr>
            <a:r>
              <a:rPr lang="sk-SK" dirty="0" smtClean="0">
                <a:effectLst>
                  <a:outerShdw blurRad="38100" dist="38100" dir="2700000" algn="tl">
                    <a:srgbClr val="000000">
                      <a:alpha val="43137"/>
                    </a:srgbClr>
                  </a:outerShdw>
                </a:effectLst>
              </a:rPr>
              <a:t>geomorfologické </a:t>
            </a:r>
            <a:r>
              <a:rPr lang="sk-SK" dirty="0">
                <a:effectLst>
                  <a:outerShdw blurRad="38100" dist="38100" dir="2700000" algn="tl">
                    <a:srgbClr val="000000">
                      <a:alpha val="43137"/>
                    </a:srgbClr>
                  </a:outerShdw>
                </a:effectLst>
              </a:rPr>
              <a:t>pomery</a:t>
            </a:r>
          </a:p>
          <a:p>
            <a:pPr>
              <a:buFont typeface="Wingdings" pitchFamily="2" charset="2"/>
              <a:buNone/>
              <a:defRPr/>
            </a:pPr>
            <a:r>
              <a:rPr lang="sk-SK" dirty="0">
                <a:effectLst>
                  <a:outerShdw blurRad="38100" dist="38100" dir="2700000" algn="tl">
                    <a:srgbClr val="000000">
                      <a:alpha val="43137"/>
                    </a:srgbClr>
                  </a:outerShdw>
                </a:effectLst>
              </a:rPr>
              <a:t>		    - klimatologické pomery</a:t>
            </a:r>
          </a:p>
          <a:p>
            <a:pPr>
              <a:buFont typeface="Wingdings" pitchFamily="2" charset="2"/>
              <a:buNone/>
              <a:defRPr/>
            </a:pP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    </a:t>
            </a:r>
            <a:r>
              <a:rPr lang="sk-SK" dirty="0">
                <a:effectLst>
                  <a:outerShdw blurRad="38100" dist="38100" dir="2700000" algn="tl">
                    <a:srgbClr val="000000">
                      <a:alpha val="43137"/>
                    </a:srgbClr>
                  </a:outerShdw>
                </a:effectLst>
              </a:rPr>
              <a:t>- voda	- povrchová</a:t>
            </a:r>
          </a:p>
          <a:p>
            <a:pPr>
              <a:buFont typeface="Wingdings" pitchFamily="2" charset="2"/>
              <a:buNone/>
              <a:defRPr/>
            </a:pP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    - podzemná</a:t>
            </a:r>
          </a:p>
          <a:p>
            <a:pPr>
              <a:buFont typeface="Wingdings" pitchFamily="2" charset="2"/>
              <a:buNone/>
              <a:defRPr/>
            </a:pPr>
            <a:endParaRPr lang="sk-SK" dirty="0">
              <a:effectLst>
                <a:outerShdw blurRad="38100" dist="38100" dir="2700000" algn="tl">
                  <a:srgbClr val="000000">
                    <a:alpha val="43137"/>
                  </a:srgbClr>
                </a:outerShdw>
              </a:effectLst>
            </a:endParaRPr>
          </a:p>
          <a:p>
            <a:pPr>
              <a:buFont typeface="Wingdings" pitchFamily="2" charset="2"/>
              <a:buNone/>
              <a:defRPr/>
            </a:pP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    </a:t>
            </a:r>
            <a:r>
              <a:rPr lang="sk-SK" dirty="0">
                <a:effectLst>
                  <a:outerShdw blurRad="38100" dist="38100" dir="2700000" algn="tl">
                    <a:srgbClr val="000000">
                      <a:alpha val="43137"/>
                    </a:srgbClr>
                  </a:outerShdw>
                </a:effectLst>
              </a:rPr>
              <a:t>- fauna, flóra</a:t>
            </a:r>
          </a:p>
          <a:p>
            <a:pPr>
              <a:buFont typeface="Wingdings" pitchFamily="2" charset="2"/>
              <a:buNone/>
              <a:defRPr/>
            </a:pP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    </a:t>
            </a:r>
            <a:r>
              <a:rPr lang="sk-SK" dirty="0">
                <a:effectLst>
                  <a:outerShdw blurRad="38100" dist="38100" dir="2700000" algn="tl">
                    <a:srgbClr val="000000">
                      <a:alpha val="43137"/>
                    </a:srgbClr>
                  </a:outerShdw>
                </a:effectLst>
              </a:rPr>
              <a:t>- biotopy</a:t>
            </a:r>
          </a:p>
        </p:txBody>
      </p:sp>
    </p:spTree>
    <p:extLst>
      <p:ext uri="{BB962C8B-B14F-4D97-AF65-F5344CB8AC3E}">
        <p14:creationId xmlns:p14="http://schemas.microsoft.com/office/powerpoint/2010/main" val="3821794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86</a:t>
            </a:fld>
            <a:endParaRPr lang="sk-SK"/>
          </a:p>
        </p:txBody>
      </p:sp>
      <p:pic>
        <p:nvPicPr>
          <p:cNvPr id="3" name="Picture 2" descr="C:\Users\Mikolaj\Desktop\2564205_1200x.jpeg"/>
          <p:cNvPicPr>
            <a:picLocks noChangeAspect="1" noChangeArrowheads="1"/>
          </p:cNvPicPr>
          <p:nvPr/>
        </p:nvPicPr>
        <p:blipFill>
          <a:blip r:embed="rId2" cstate="print"/>
          <a:srcRect/>
          <a:stretch>
            <a:fillRect/>
          </a:stretch>
        </p:blipFill>
        <p:spPr bwMode="auto">
          <a:xfrm>
            <a:off x="0" y="1016793"/>
            <a:ext cx="9144000" cy="4824413"/>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87</a:t>
            </a:fld>
            <a:endParaRPr lang="sk-SK"/>
          </a:p>
        </p:txBody>
      </p:sp>
      <p:pic>
        <p:nvPicPr>
          <p:cNvPr id="3" name="Picture 2" descr="C:\Users\Mikolaj\Desktop\20.jpg"/>
          <p:cNvPicPr>
            <a:picLocks noChangeAspect="1" noChangeArrowheads="1"/>
          </p:cNvPicPr>
          <p:nvPr/>
        </p:nvPicPr>
        <p:blipFill>
          <a:blip r:embed="rId2" cstate="print"/>
          <a:srcRect/>
          <a:stretch>
            <a:fillRect/>
          </a:stretch>
        </p:blipFill>
        <p:spPr bwMode="auto">
          <a:xfrm>
            <a:off x="0" y="387350"/>
            <a:ext cx="9144000" cy="60833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95536" y="404664"/>
            <a:ext cx="7851648" cy="1143008"/>
          </a:xfrm>
          <a:ln>
            <a:miter lim="800000"/>
            <a:headEnd/>
            <a:tailEnd/>
          </a:ln>
          <a:extLst/>
        </p:spPr>
        <p:txBody>
          <a:bodyPr>
            <a:normAutofit/>
          </a:bodyPr>
          <a:lstStyle/>
          <a:p>
            <a:pPr algn="l" eaLnBrk="1" fontAlgn="auto" hangingPunct="1">
              <a:spcAft>
                <a:spcPts val="0"/>
              </a:spcAft>
              <a:defRPr/>
            </a:pPr>
            <a:r>
              <a:rPr lang="sk-SK" sz="3200" b="0" dirty="0" smtClean="0">
                <a:solidFill>
                  <a:srgbClr val="FFC000"/>
                </a:solidFill>
              </a:rPr>
              <a:t>Vyhradená činnosť:</a:t>
            </a:r>
            <a:r>
              <a:rPr lang="sk-SK" sz="2800" dirty="0" smtClean="0"/>
              <a:t/>
            </a:r>
            <a:br>
              <a:rPr lang="sk-SK" sz="2800" dirty="0" smtClean="0"/>
            </a:br>
            <a:endParaRPr lang="sk-SK" sz="2800" dirty="0"/>
          </a:p>
        </p:txBody>
      </p:sp>
      <p:sp>
        <p:nvSpPr>
          <p:cNvPr id="65539" name="Podnadpis 4"/>
          <p:cNvSpPr>
            <a:spLocks noGrp="1"/>
          </p:cNvSpPr>
          <p:nvPr>
            <p:ph type="subTitle" idx="1"/>
          </p:nvPr>
        </p:nvSpPr>
        <p:spPr>
          <a:xfrm>
            <a:off x="500063" y="1500174"/>
            <a:ext cx="7854950" cy="4665129"/>
          </a:xfrm>
        </p:spPr>
        <p:txBody>
          <a:bodyPr>
            <a:normAutofit fontScale="92500" lnSpcReduction="10000"/>
          </a:bodyPr>
          <a:lstStyle/>
          <a:p>
            <a:pPr marR="0" algn="just" eaLnBrk="1" hangingPunct="1">
              <a:lnSpc>
                <a:spcPct val="80000"/>
              </a:lnSpc>
            </a:pPr>
            <a:r>
              <a:rPr lang="sk-SK" sz="2000" dirty="0" smtClean="0"/>
              <a:t>Je vykonávanie prác pre investora na zabezpečenie prípravy a realizácie investičných projektov. Organizácie vykonávajúce inžiniersku činnosť poskytujú odbornú činnosť /pomoc/ investorovi.</a:t>
            </a:r>
          </a:p>
          <a:p>
            <a:pPr marR="0" algn="just" eaLnBrk="1" hangingPunct="1">
              <a:lnSpc>
                <a:spcPct val="80000"/>
              </a:lnSpc>
            </a:pPr>
            <a:r>
              <a:rPr lang="sk-SK" sz="2000" dirty="0" smtClean="0"/>
              <a:t> </a:t>
            </a:r>
          </a:p>
          <a:p>
            <a:pPr marR="0" algn="just" eaLnBrk="1" hangingPunct="1">
              <a:lnSpc>
                <a:spcPct val="80000"/>
              </a:lnSpc>
            </a:pPr>
            <a:r>
              <a:rPr lang="sk-SK" sz="2000" dirty="0" smtClean="0">
                <a:solidFill>
                  <a:schemeClr val="accent4"/>
                </a:solidFill>
              </a:rPr>
              <a:t>Vyhradená</a:t>
            </a:r>
            <a:r>
              <a:rPr lang="sk-SK" sz="2000" dirty="0" smtClean="0"/>
              <a:t>  činnosť vo výstavbe </a:t>
            </a:r>
            <a:r>
              <a:rPr lang="sk-SK" sz="2000" dirty="0" smtClean="0">
                <a:solidFill>
                  <a:srgbClr val="FFC000"/>
                </a:solidFill>
              </a:rPr>
              <a:t>je vecne a legislatívne upravená.</a:t>
            </a:r>
          </a:p>
          <a:p>
            <a:pPr marR="0" algn="just" eaLnBrk="1" hangingPunct="1">
              <a:lnSpc>
                <a:spcPct val="80000"/>
              </a:lnSpc>
            </a:pPr>
            <a:r>
              <a:rPr lang="sk-SK" sz="2000" dirty="0" smtClean="0"/>
              <a:t>Fyzické resp. právnické </a:t>
            </a:r>
            <a:r>
              <a:rPr lang="sk-SK" sz="2000" dirty="0" smtClean="0">
                <a:solidFill>
                  <a:schemeClr val="tx1">
                    <a:lumMod val="95000"/>
                  </a:schemeClr>
                </a:solidFill>
              </a:rPr>
              <a:t>osoby, ktoré chcú vykonávať inžiniersku činnosť, musia mať na to</a:t>
            </a:r>
            <a:r>
              <a:rPr lang="sk-SK" sz="2000" dirty="0" smtClean="0">
                <a:solidFill>
                  <a:srgbClr val="FFC000"/>
                </a:solidFill>
              </a:rPr>
              <a:t> oprávnenie</a:t>
            </a:r>
          </a:p>
          <a:p>
            <a:pPr marR="0" algn="just" eaLnBrk="1" hangingPunct="1">
              <a:lnSpc>
                <a:spcPct val="80000"/>
              </a:lnSpc>
            </a:pPr>
            <a:endParaRPr lang="sk-SK" sz="2000" dirty="0" smtClean="0">
              <a:solidFill>
                <a:srgbClr val="FFC000"/>
              </a:solidFill>
            </a:endParaRPr>
          </a:p>
          <a:p>
            <a:pPr marR="0" algn="just" eaLnBrk="1" hangingPunct="1">
              <a:lnSpc>
                <a:spcPct val="80000"/>
              </a:lnSpc>
            </a:pPr>
            <a:r>
              <a:rPr lang="sk-SK" sz="2000" dirty="0" smtClean="0">
                <a:solidFill>
                  <a:srgbClr val="FFC000"/>
                </a:solidFill>
              </a:rPr>
              <a:t>Zákon č. 138/1992 </a:t>
            </a:r>
            <a:r>
              <a:rPr lang="sk-SK" sz="2000" dirty="0" err="1" smtClean="0">
                <a:solidFill>
                  <a:srgbClr val="FFC000"/>
                </a:solidFill>
              </a:rPr>
              <a:t>z.z</a:t>
            </a:r>
            <a:r>
              <a:rPr lang="sk-SK" sz="2000" dirty="0" smtClean="0">
                <a:solidFill>
                  <a:srgbClr val="FFC000"/>
                </a:solidFill>
              </a:rPr>
              <a:t>. o autorizovaných architektoch a autorizovaných inžinieroch.</a:t>
            </a:r>
          </a:p>
          <a:p>
            <a:pPr marR="0" algn="just" eaLnBrk="1" hangingPunct="1">
              <a:lnSpc>
                <a:spcPct val="80000"/>
              </a:lnSpc>
            </a:pPr>
            <a:endParaRPr lang="sk-SK" sz="2000" dirty="0" smtClean="0">
              <a:solidFill>
                <a:srgbClr val="FFC000"/>
              </a:solidFill>
            </a:endParaRPr>
          </a:p>
          <a:p>
            <a:pPr marL="457200" marR="0" indent="-457200" algn="just" eaLnBrk="1" hangingPunct="1">
              <a:lnSpc>
                <a:spcPct val="80000"/>
              </a:lnSpc>
              <a:buAutoNum type="arabicPeriod"/>
            </a:pPr>
            <a:r>
              <a:rPr lang="sk-SK" sz="2000" dirty="0" smtClean="0">
                <a:solidFill>
                  <a:srgbClr val="FFC000"/>
                </a:solidFill>
              </a:rPr>
              <a:t>odborná spôsobilosť  </a:t>
            </a:r>
          </a:p>
          <a:p>
            <a:pPr marL="457200" marR="0" indent="-457200" algn="just" eaLnBrk="1" hangingPunct="1">
              <a:lnSpc>
                <a:spcPct val="80000"/>
              </a:lnSpc>
              <a:buAutoNum type="arabicPeriod"/>
            </a:pPr>
            <a:r>
              <a:rPr lang="sk-SK" sz="2000" dirty="0" smtClean="0">
                <a:solidFill>
                  <a:srgbClr val="FFC000"/>
                </a:solidFill>
              </a:rPr>
              <a:t>autorizácia</a:t>
            </a:r>
          </a:p>
          <a:p>
            <a:pPr marR="0" algn="just" eaLnBrk="1" hangingPunct="1">
              <a:lnSpc>
                <a:spcPct val="80000"/>
              </a:lnSpc>
            </a:pPr>
            <a:endParaRPr lang="sk-SK" sz="2000" dirty="0" smtClean="0"/>
          </a:p>
          <a:p>
            <a:pPr marR="0" algn="just" eaLnBrk="1" hangingPunct="1">
              <a:lnSpc>
                <a:spcPct val="80000"/>
              </a:lnSpc>
            </a:pPr>
            <a:endParaRPr lang="sk-SK" sz="2000" dirty="0" smtClean="0">
              <a:solidFill>
                <a:srgbClr val="FFC000"/>
              </a:solidFill>
            </a:endParaRPr>
          </a:p>
          <a:p>
            <a:pPr marR="0" algn="just" eaLnBrk="1" hangingPunct="1">
              <a:lnSpc>
                <a:spcPct val="80000"/>
              </a:lnSpc>
            </a:pPr>
            <a:r>
              <a:rPr lang="sk-SK" sz="2000" dirty="0" smtClean="0">
                <a:solidFill>
                  <a:srgbClr val="FFC000"/>
                </a:solidFill>
              </a:rPr>
              <a:t>.</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88</a:t>
            </a:fld>
            <a:endParaRPr lang="sk-SK"/>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dnadpis 4"/>
          <p:cNvSpPr>
            <a:spLocks noGrp="1"/>
          </p:cNvSpPr>
          <p:nvPr>
            <p:ph type="subTitle" idx="1"/>
          </p:nvPr>
        </p:nvSpPr>
        <p:spPr>
          <a:xfrm>
            <a:off x="467544" y="22378639"/>
            <a:ext cx="7848674" cy="69106091"/>
          </a:xfrm>
        </p:spPr>
        <p:txBody>
          <a:bodyPr/>
          <a:lstStyle/>
          <a:p>
            <a:pPr marR="0" algn="just" eaLnBrk="1" hangingPunct="1">
              <a:lnSpc>
                <a:spcPct val="80000"/>
              </a:lnSpc>
              <a:defRPr/>
            </a:pPr>
            <a:endParaRPr lang="sk-SK" sz="2000" dirty="0" smtClean="0"/>
          </a:p>
          <a:p>
            <a:pPr marR="0" algn="just" eaLnBrk="1" hangingPunct="1">
              <a:lnSpc>
                <a:spcPct val="80000"/>
              </a:lnSpc>
              <a:defRPr/>
            </a:pPr>
            <a:r>
              <a:rPr lang="sk-SK" sz="2000" b="1" dirty="0" smtClean="0">
                <a:solidFill>
                  <a:srgbClr val="FFC000"/>
                </a:solidFill>
              </a:rPr>
              <a:t>Vybrané činnosti vo výstavbe:</a:t>
            </a:r>
          </a:p>
          <a:p>
            <a:pPr marR="0" algn="just" eaLnBrk="1" hangingPunct="1">
              <a:lnSpc>
                <a:spcPct val="80000"/>
              </a:lnSpc>
              <a:defRPr/>
            </a:pPr>
            <a:endParaRPr lang="sk-SK" sz="2000" b="1" dirty="0" smtClean="0">
              <a:solidFill>
                <a:srgbClr val="FFC000"/>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89</a:t>
            </a:fld>
            <a:endParaRPr lang="sk-SK"/>
          </a:p>
        </p:txBody>
      </p:sp>
      <p:sp>
        <p:nvSpPr>
          <p:cNvPr id="4" name="Obdĺžnik 3" descr="Vytvoriť odkaz"/>
          <p:cNvSpPr>
            <a:spLocks noChangeAspect="1" noChangeArrowheads="1"/>
          </p:cNvSpPr>
          <p:nvPr/>
        </p:nvSpPr>
        <p:spPr bwMode="auto">
          <a:xfrm>
            <a:off x="0" y="1037859"/>
            <a:ext cx="304800" cy="32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sk-SK"/>
          </a:p>
        </p:txBody>
      </p:sp>
      <p:sp>
        <p:nvSpPr>
          <p:cNvPr id="5" name="Obdĺžnik 4" descr="Odkaz bol skopírovaný do schránky"/>
          <p:cNvSpPr>
            <a:spLocks noChangeAspect="1" noChangeArrowheads="1"/>
          </p:cNvSpPr>
          <p:nvPr/>
        </p:nvSpPr>
        <p:spPr bwMode="auto">
          <a:xfrm>
            <a:off x="0" y="1037859"/>
            <a:ext cx="304800" cy="32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sk-SK"/>
          </a:p>
        </p:txBody>
      </p:sp>
      <p:sp>
        <p:nvSpPr>
          <p:cNvPr id="6" name="Obdĺžnik 5" descr="Kopírovať"/>
          <p:cNvSpPr>
            <a:spLocks noChangeAspect="1" noChangeArrowheads="1"/>
          </p:cNvSpPr>
          <p:nvPr/>
        </p:nvSpPr>
        <p:spPr bwMode="auto">
          <a:xfrm>
            <a:off x="0" y="1037859"/>
            <a:ext cx="304800" cy="32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sk-SK"/>
          </a:p>
        </p:txBody>
      </p:sp>
      <p:sp>
        <p:nvSpPr>
          <p:cNvPr id="3" name="Rectangle 4"/>
          <p:cNvSpPr>
            <a:spLocks noChangeArrowheads="1"/>
          </p:cNvSpPr>
          <p:nvPr/>
        </p:nvSpPr>
        <p:spPr bwMode="auto">
          <a:xfrm>
            <a:off x="0" y="326192"/>
            <a:ext cx="810039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b="0" i="0" u="none" strike="noStrike" cap="none" normalizeH="0" baseline="0" dirty="0" smtClean="0">
                <a:ln>
                  <a:noFill/>
                </a:ln>
                <a:solidFill>
                  <a:schemeClr val="accent4"/>
                </a:solidFill>
                <a:effectLst/>
                <a:latin typeface="+mn-lt"/>
                <a:ea typeface="Times New Roman" panose="02020603050405020304" pitchFamily="18" charset="0"/>
                <a:cs typeface="Arial" panose="020B0604020202020204" pitchFamily="34" charset="0"/>
              </a:rPr>
              <a:t>Vyhradenými činnosťami </a:t>
            </a:r>
            <a:r>
              <a:rPr kumimoji="0" lang="sk-SK" altLang="sk-SK" sz="1400" b="0" i="0" u="none" strike="noStrike" cap="none" normalizeH="0" baseline="0" dirty="0" smtClean="0">
                <a:ln>
                  <a:noFill/>
                </a:ln>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vo výstavbe sú</a:t>
            </a:r>
            <a:r>
              <a:rPr kumimoji="0" lang="sk-SK" altLang="sk-SK" sz="1400" b="0" i="0" u="none" strike="noStrike" cap="none" normalizeH="0" baseline="0" dirty="0" smtClean="0">
                <a:ln>
                  <a:noFill/>
                </a:ln>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400" b="0" i="0" u="none" strike="noStrike" cap="none" normalizeH="0" baseline="0" dirty="0" smtClean="0">
              <a:ln>
                <a:noFill/>
              </a:ln>
              <a:solidFill>
                <a:schemeClr val="accent2"/>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6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sk-SK" altLang="sk-SK"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projektov</a:t>
            </a:r>
            <a:r>
              <a:rPr kumimoji="0" lang="sk-SK" altLang="sk-SK"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sk-SK" altLang="sk-SK"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činnosť,</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sk-SK" altLang="sk-SK"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sk-SK" altLang="sk-SK"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stavebný dozor</a:t>
            </a:r>
            <a:endParaRPr kumimoji="0" lang="sk-SK" altLang="sk-SK"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sk-SK" altLang="sk-SK" sz="1400" dirty="0" smtClean="0">
                <a:solidFill>
                  <a:srgbClr val="000000"/>
                </a:solidFill>
                <a:latin typeface="Arial" panose="020B0604020202020204" pitchFamily="34" charset="0"/>
                <a:cs typeface="Arial" panose="020B0604020202020204" pitchFamily="34" charset="0"/>
              </a:rPr>
              <a:t>vedenie a uskutočňovania  stavebných prác</a:t>
            </a: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sk-SK" altLang="sk-SK" sz="1400" dirty="0" smtClean="0">
                <a:solidFill>
                  <a:srgbClr val="000000"/>
                </a:solidFill>
                <a:latin typeface="Arial" panose="020B0604020202020204" pitchFamily="34" charset="0"/>
                <a:cs typeface="Arial" panose="020B0604020202020204" pitchFamily="34" charset="0"/>
              </a:rPr>
              <a:t>Vybrané geodetické a kartografické práce</a:t>
            </a:r>
          </a:p>
          <a:p>
            <a:pPr marL="171450" marR="0" lvl="0" indent="-1714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endParaRPr kumimoji="0" lang="sk-SK" altLang="sk-S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sk-SK" altLang="sk-SK"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1371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836712"/>
            <a:ext cx="7851648" cy="842954"/>
          </a:xfrm>
          <a:ln>
            <a:miter lim="800000"/>
            <a:headEnd/>
            <a:tailEnd/>
          </a:ln>
          <a:extLst/>
        </p:spPr>
        <p:txBody>
          <a:bodyPr>
            <a:normAutofit fontScale="90000"/>
          </a:bodyPr>
          <a:lstStyle/>
          <a:p>
            <a:pPr algn="l" eaLnBrk="1" fontAlgn="auto" hangingPunct="1">
              <a:spcAft>
                <a:spcPts val="0"/>
              </a:spcAft>
              <a:defRPr/>
            </a:pPr>
            <a:r>
              <a:rPr lang="sk-SK" sz="4000" dirty="0" smtClean="0">
                <a:solidFill>
                  <a:srgbClr val="FFC000"/>
                </a:solidFill>
              </a:rPr>
              <a:t>Základná terminológia</a:t>
            </a:r>
            <a:r>
              <a:rPr lang="sk-SK" sz="3200" dirty="0" smtClean="0">
                <a:solidFill>
                  <a:schemeClr val="tx1"/>
                </a:solidFill>
              </a:rPr>
              <a:t/>
            </a:r>
            <a:br>
              <a:rPr lang="sk-SK" sz="3200" dirty="0" smtClean="0">
                <a:solidFill>
                  <a:schemeClr val="tx1"/>
                </a:solidFill>
              </a:rPr>
            </a:br>
            <a:endParaRPr lang="sk-SK" sz="3200" dirty="0">
              <a:solidFill>
                <a:schemeClr val="tx1"/>
              </a:solidFill>
            </a:endParaRPr>
          </a:p>
        </p:txBody>
      </p:sp>
      <p:sp>
        <p:nvSpPr>
          <p:cNvPr id="15363" name="Podnadpis 4"/>
          <p:cNvSpPr>
            <a:spLocks noGrp="1"/>
          </p:cNvSpPr>
          <p:nvPr>
            <p:ph type="subTitle" idx="1"/>
          </p:nvPr>
        </p:nvSpPr>
        <p:spPr>
          <a:xfrm>
            <a:off x="500063" y="1594445"/>
            <a:ext cx="7854950" cy="4714875"/>
          </a:xfrm>
        </p:spPr>
        <p:txBody>
          <a:bodyPr>
            <a:normAutofit/>
          </a:bodyPr>
          <a:lstStyle/>
          <a:p>
            <a:pPr marR="0" algn="just" eaLnBrk="1" hangingPunct="1">
              <a:lnSpc>
                <a:spcPct val="80000"/>
              </a:lnSpc>
            </a:pPr>
            <a:r>
              <a:rPr lang="sk-SK" sz="2000" b="1" dirty="0" smtClean="0"/>
              <a:t>Projektové riadenie /riadenie projektov, projektový manažment / </a:t>
            </a:r>
            <a:r>
              <a:rPr lang="sk-SK" sz="2000" dirty="0" smtClean="0"/>
              <a:t> je súhrn aktivít spočívajúcich v plánovaní, organizovaní, riadení a kontrole za účelom dosiahnutia požadovaných cieľov a zámerov. </a:t>
            </a:r>
          </a:p>
          <a:p>
            <a:pPr marR="0" algn="just" eaLnBrk="1" hangingPunct="1">
              <a:lnSpc>
                <a:spcPct val="80000"/>
              </a:lnSpc>
            </a:pPr>
            <a:r>
              <a:rPr lang="sk-SK" sz="2000" dirty="0" smtClean="0"/>
              <a:t> </a:t>
            </a:r>
          </a:p>
          <a:p>
            <a:pPr marR="0" algn="just" eaLnBrk="1" hangingPunct="1">
              <a:lnSpc>
                <a:spcPct val="80000"/>
              </a:lnSpc>
            </a:pPr>
            <a:r>
              <a:rPr lang="sk-SK" sz="2000" b="1" dirty="0" smtClean="0"/>
              <a:t>Projektové riadenie </a:t>
            </a:r>
            <a:r>
              <a:rPr lang="sk-SK" sz="2000" dirty="0" smtClean="0"/>
              <a:t> je aplikácia znalostí , schopností, nástrojov a technológií na aktivity projektu tak, aby tieto splnili požiadavky projektu.</a:t>
            </a:r>
          </a:p>
          <a:p>
            <a:pPr marR="0" algn="just" eaLnBrk="1" hangingPunct="1">
              <a:lnSpc>
                <a:spcPct val="80000"/>
              </a:lnSpc>
            </a:pPr>
            <a:r>
              <a:rPr lang="sk-SK" sz="2000" dirty="0" smtClean="0"/>
              <a:t> </a:t>
            </a:r>
          </a:p>
          <a:p>
            <a:pPr marR="0" algn="just" eaLnBrk="1" hangingPunct="1">
              <a:lnSpc>
                <a:spcPct val="80000"/>
              </a:lnSpc>
            </a:pPr>
            <a:r>
              <a:rPr lang="sk-SK" sz="2000" b="1" dirty="0" smtClean="0"/>
              <a:t>Projektové riadenie </a:t>
            </a:r>
            <a:r>
              <a:rPr lang="sk-SK" sz="2000" dirty="0" smtClean="0"/>
              <a:t>je metóda, ktorá zosúlaďuje a kombinuje ľudské a materiálové zdroje do jedného celku s cieľom dosiahnutia požadovaných cieľov.</a:t>
            </a:r>
          </a:p>
          <a:p>
            <a:pPr marR="0" algn="just" eaLnBrk="1" hangingPunct="1">
              <a:lnSpc>
                <a:spcPct val="80000"/>
              </a:lnSpc>
            </a:pPr>
            <a:r>
              <a:rPr lang="sk-SK" sz="2000" dirty="0" smtClean="0"/>
              <a:t> </a:t>
            </a:r>
          </a:p>
          <a:p>
            <a:pPr marR="0" algn="just" eaLnBrk="1" hangingPunct="1">
              <a:lnSpc>
                <a:spcPct val="80000"/>
              </a:lnSpc>
            </a:pPr>
            <a:r>
              <a:rPr lang="sk-SK" sz="2000" b="1" dirty="0" smtClean="0"/>
              <a:t>Riadenie projektu</a:t>
            </a:r>
            <a:r>
              <a:rPr lang="sk-SK" sz="2000" dirty="0" smtClean="0"/>
              <a:t> je koordinácia riadiacich procesov v danom projekte.</a:t>
            </a:r>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a:t>
            </a:fld>
            <a:endParaRPr lang="sk-SK"/>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odnadpis 4"/>
          <p:cNvSpPr>
            <a:spLocks noGrp="1"/>
          </p:cNvSpPr>
          <p:nvPr>
            <p:ph type="subTitle" idx="1"/>
          </p:nvPr>
        </p:nvSpPr>
        <p:spPr>
          <a:xfrm>
            <a:off x="533400" y="500042"/>
            <a:ext cx="7854950" cy="6357958"/>
          </a:xfrm>
        </p:spPr>
        <p:txBody>
          <a:bodyPr>
            <a:normAutofit/>
          </a:bodyPr>
          <a:lstStyle/>
          <a:p>
            <a:pPr marR="0" algn="just" eaLnBrk="1" hangingPunct="1">
              <a:lnSpc>
                <a:spcPct val="80000"/>
              </a:lnSpc>
            </a:pPr>
            <a:endParaRPr lang="sk-SK" sz="2000" b="1" dirty="0" smtClean="0"/>
          </a:p>
          <a:p>
            <a:pPr marR="0" algn="just" eaLnBrk="1" hangingPunct="1">
              <a:lnSpc>
                <a:spcPct val="80000"/>
              </a:lnSpc>
            </a:pPr>
            <a:r>
              <a:rPr lang="sk-SK" sz="2000" b="1" dirty="0" smtClean="0">
                <a:solidFill>
                  <a:srgbClr val="FFC000"/>
                </a:solidFill>
              </a:rPr>
              <a:t>Projektant: </a:t>
            </a:r>
            <a:r>
              <a:rPr lang="sk-SK" sz="2000" dirty="0" smtClean="0"/>
              <a:t>môže byť fyzická alebo právnická osoba oprávnená na projektovanie, na činnosť, ktorá sa zaviazala na vypracovanie a dodávku projektovej dokumentácie. Ak táto osoba zaisťuje spracovanie celej stavby vrátane autorského dozoru, ide o generálneho projektanta.</a:t>
            </a:r>
          </a:p>
          <a:p>
            <a:pPr marR="0" algn="just" eaLnBrk="1" hangingPunct="1">
              <a:lnSpc>
                <a:spcPct val="80000"/>
              </a:lnSpc>
            </a:pPr>
            <a:r>
              <a:rPr lang="sk-SK" sz="2000" dirty="0" smtClean="0"/>
              <a:t> </a:t>
            </a:r>
          </a:p>
          <a:p>
            <a:pPr marR="0" algn="just" eaLnBrk="1" hangingPunct="1">
              <a:lnSpc>
                <a:spcPct val="80000"/>
              </a:lnSpc>
            </a:pPr>
            <a:endParaRPr lang="sk-SK" sz="2000" dirty="0" smtClean="0">
              <a:solidFill>
                <a:srgbClr val="FFC000"/>
              </a:solidFill>
            </a:endParaRPr>
          </a:p>
          <a:p>
            <a:pPr marR="0" algn="just" eaLnBrk="1" hangingPunct="1">
              <a:lnSpc>
                <a:spcPct val="80000"/>
              </a:lnSpc>
            </a:pPr>
            <a:r>
              <a:rPr lang="sk-SK" sz="2000" b="1" dirty="0" smtClean="0">
                <a:solidFill>
                  <a:srgbClr val="FFC000"/>
                </a:solidFill>
              </a:rPr>
              <a:t>Autorský dozor</a:t>
            </a:r>
            <a:r>
              <a:rPr lang="sk-SK" sz="2000" dirty="0" smtClean="0">
                <a:solidFill>
                  <a:srgbClr val="FFC000"/>
                </a:solidFill>
              </a:rPr>
              <a:t>:  </a:t>
            </a:r>
            <a:r>
              <a:rPr lang="sk-SK" sz="2000" dirty="0" smtClean="0"/>
              <a:t>dohliada, aby sa stavba uskutočňovala v súlade s projektovou dokumentáciou. Autorský dozor sa vykonáva počas spracovania projektu, v štádiu výstavby a pri jej odovzdávaní a prevzatí.</a:t>
            </a:r>
          </a:p>
          <a:p>
            <a:pPr marR="0" algn="just" eaLnBrk="1" hangingPunct="1">
              <a:lnSpc>
                <a:spcPct val="80000"/>
              </a:lnSpc>
            </a:pP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90</a:t>
            </a:fld>
            <a:endParaRPr lang="sk-SK"/>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odnadpis 4"/>
          <p:cNvSpPr>
            <a:spLocks noGrp="1"/>
          </p:cNvSpPr>
          <p:nvPr>
            <p:ph type="subTitle" idx="1"/>
          </p:nvPr>
        </p:nvSpPr>
        <p:spPr>
          <a:xfrm>
            <a:off x="533400" y="1214438"/>
            <a:ext cx="7854950" cy="5643562"/>
          </a:xfrm>
        </p:spPr>
        <p:txBody>
          <a:bodyPr/>
          <a:lstStyle/>
          <a:p>
            <a:pPr marR="0" algn="just" eaLnBrk="1" hangingPunct="1">
              <a:lnSpc>
                <a:spcPct val="80000"/>
              </a:lnSpc>
            </a:pPr>
            <a:r>
              <a:rPr lang="sk-SK" sz="2000" b="1" dirty="0" smtClean="0">
                <a:solidFill>
                  <a:srgbClr val="FFC000"/>
                </a:solidFill>
              </a:rPr>
              <a:t>Stavbyvedúci: </a:t>
            </a:r>
            <a:r>
              <a:rPr lang="sk-SK" sz="2000" dirty="0" smtClean="0"/>
              <a:t>organizuje, riadi a koordinuje stavebné práce a vedie o nich evidenciu v stavebnom denníku.</a:t>
            </a:r>
          </a:p>
          <a:p>
            <a:pPr marR="0" algn="just" eaLnBrk="1" hangingPunct="1">
              <a:lnSpc>
                <a:spcPct val="80000"/>
              </a:lnSpc>
            </a:pPr>
            <a:endParaRPr lang="sk-SK" sz="2000" dirty="0" smtClean="0"/>
          </a:p>
          <a:p>
            <a:pPr marR="0" algn="just" eaLnBrk="1" hangingPunct="1">
              <a:lnSpc>
                <a:spcPct val="80000"/>
              </a:lnSpc>
            </a:pPr>
            <a:r>
              <a:rPr lang="sk-SK" sz="2000" b="1" dirty="0" smtClean="0">
                <a:solidFill>
                  <a:srgbClr val="FFC000"/>
                </a:solidFill>
              </a:rPr>
              <a:t>Stavebný dozor</a:t>
            </a:r>
            <a:r>
              <a:rPr lang="sk-SK" sz="2000" b="1" dirty="0" smtClean="0"/>
              <a:t>:</a:t>
            </a:r>
            <a:r>
              <a:rPr lang="sk-SK" sz="2000" dirty="0" smtClean="0"/>
              <a:t> je osoba, ktorá sleduje spôsob a postup uskutočňovania stavby, zodpovedá za súlad s projektovou dokumentáciou a dodržanie technických a kvalitatívnych požiadaviek.</a:t>
            </a:r>
          </a:p>
          <a:p>
            <a:pPr marR="0" algn="just" eaLnBrk="1" hangingPunct="1">
              <a:lnSpc>
                <a:spcPct val="80000"/>
              </a:lnSpc>
            </a:pPr>
            <a:endParaRPr lang="sk-SK" sz="2000" dirty="0" smtClean="0">
              <a:solidFill>
                <a:srgbClr val="FFC000"/>
              </a:solidFill>
            </a:endParaRPr>
          </a:p>
          <a:p>
            <a:pPr marR="0" algn="just" eaLnBrk="1" hangingPunct="1">
              <a:lnSpc>
                <a:spcPct val="80000"/>
              </a:lnSpc>
            </a:pPr>
            <a:r>
              <a:rPr lang="sk-SK" sz="2000" b="1" dirty="0" smtClean="0">
                <a:solidFill>
                  <a:srgbClr val="FFC000"/>
                </a:solidFill>
              </a:rPr>
              <a:t>Dodávateľ:</a:t>
            </a:r>
            <a:r>
              <a:rPr lang="sk-SK" sz="2000" dirty="0" smtClean="0">
                <a:solidFill>
                  <a:srgbClr val="FFC000"/>
                </a:solidFill>
              </a:rPr>
              <a:t> </a:t>
            </a:r>
            <a:r>
              <a:rPr lang="sk-SK" sz="2000" dirty="0" smtClean="0"/>
              <a:t>je osoba alebo organizácia, ktorá zabezpečuje vykonanie investície. Dodávateľská činnosť z pohľadu investora /zákazníka/ predstavuje výber dodávateľa projektovej dokumentácie a dodávateľa stavebnej resp. technologickej časti.</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91</a:t>
            </a:fld>
            <a:endParaRPr lang="sk-SK"/>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92</a:t>
            </a:fld>
            <a:endParaRPr lang="sk-SK"/>
          </a:p>
        </p:txBody>
      </p:sp>
      <p:sp>
        <p:nvSpPr>
          <p:cNvPr id="3" name="Obdĺžnik 2"/>
          <p:cNvSpPr/>
          <p:nvPr/>
        </p:nvSpPr>
        <p:spPr>
          <a:xfrm>
            <a:off x="467544" y="1196752"/>
            <a:ext cx="8424936" cy="1723549"/>
          </a:xfrm>
          <a:prstGeom prst="rect">
            <a:avLst/>
          </a:prstGeom>
        </p:spPr>
        <p:txBody>
          <a:bodyPr wrap="square">
            <a:spAutoFit/>
          </a:bodyPr>
          <a:lstStyle/>
          <a:p>
            <a:r>
              <a:rPr lang="sk-SK" sz="2800" dirty="0" smtClean="0">
                <a:solidFill>
                  <a:srgbClr val="FFC000"/>
                </a:solidFill>
                <a:latin typeface="Times New Roman" pitchFamily="18" charset="0"/>
                <a:cs typeface="Times New Roman" pitchFamily="18" charset="0"/>
              </a:rPr>
              <a:t>1</a:t>
            </a:r>
            <a:r>
              <a:rPr lang="sk-SK" sz="2400" dirty="0" smtClean="0">
                <a:solidFill>
                  <a:srgbClr val="FFC000"/>
                </a:solidFill>
                <a:latin typeface="Times New Roman" pitchFamily="18" charset="0"/>
                <a:cs typeface="Times New Roman" pitchFamily="18" charset="0"/>
              </a:rPr>
              <a:t>. Odborná spôsobilosť</a:t>
            </a:r>
          </a:p>
          <a:p>
            <a:endParaRPr lang="sk-SK" sz="2400" dirty="0" smtClean="0">
              <a:latin typeface="Times New Roman" pitchFamily="18" charset="0"/>
              <a:cs typeface="Times New Roman" pitchFamily="18" charset="0"/>
            </a:endParaRPr>
          </a:p>
          <a:p>
            <a:r>
              <a:rPr lang="sk-SK" dirty="0" smtClean="0">
                <a:latin typeface="+mn-lt"/>
                <a:cs typeface="Times New Roman" pitchFamily="18" charset="0"/>
              </a:rPr>
              <a:t>postup získavania </a:t>
            </a:r>
            <a:r>
              <a:rPr lang="sk-SK" dirty="0" smtClean="0">
                <a:solidFill>
                  <a:srgbClr val="FFC000"/>
                </a:solidFill>
                <a:latin typeface="+mn-lt"/>
                <a:cs typeface="Times New Roman" pitchFamily="18" charset="0"/>
              </a:rPr>
              <a:t>osobitnej odbornej </a:t>
            </a:r>
            <a:r>
              <a:rPr lang="sk-SK" dirty="0" smtClean="0">
                <a:latin typeface="+mn-lt"/>
                <a:cs typeface="Times New Roman" pitchFamily="18" charset="0"/>
              </a:rPr>
              <a:t>spôsobilosti na účely vydávania živnostenských oprávnení na výkon činnosti </a:t>
            </a:r>
            <a:r>
              <a:rPr lang="sk-SK" dirty="0" smtClean="0">
                <a:solidFill>
                  <a:srgbClr val="FFC000"/>
                </a:solidFill>
                <a:latin typeface="+mn-lt"/>
                <a:cs typeface="Times New Roman" pitchFamily="18" charset="0"/>
              </a:rPr>
              <a:t>stavbyvedúceho, </a:t>
            </a:r>
            <a:r>
              <a:rPr lang="sk-SK" dirty="0" smtClean="0">
                <a:latin typeface="+mn-lt"/>
                <a:cs typeface="Times New Roman" pitchFamily="18" charset="0"/>
              </a:rPr>
              <a:t>na výkon činnosti </a:t>
            </a:r>
            <a:r>
              <a:rPr lang="sk-SK" dirty="0" smtClean="0">
                <a:solidFill>
                  <a:srgbClr val="FFC000"/>
                </a:solidFill>
                <a:latin typeface="+mn-lt"/>
                <a:cs typeface="Times New Roman" pitchFamily="18" charset="0"/>
              </a:rPr>
              <a:t>stavebného dozoru </a:t>
            </a:r>
            <a:r>
              <a:rPr lang="sk-SK" dirty="0" smtClean="0">
                <a:latin typeface="+mn-lt"/>
                <a:cs typeface="Times New Roman" pitchFamily="18" charset="0"/>
              </a:rPr>
              <a:t>a na výkon </a:t>
            </a:r>
            <a:r>
              <a:rPr lang="sk-SK" dirty="0" smtClean="0">
                <a:solidFill>
                  <a:srgbClr val="FFC000"/>
                </a:solidFill>
                <a:latin typeface="+mn-lt"/>
                <a:cs typeface="Times New Roman" pitchFamily="18" charset="0"/>
              </a:rPr>
              <a:t>energetickej certifikácie budov</a:t>
            </a:r>
            <a:r>
              <a:rPr lang="sk-SK" dirty="0" smtClean="0">
                <a:latin typeface="+mn-lt"/>
                <a:cs typeface="Times New Roman" pitchFamily="18" charset="0"/>
              </a:rPr>
              <a:t> </a:t>
            </a:r>
            <a:endParaRPr lang="sk-SK" dirty="0">
              <a:latin typeface="+mn-lt"/>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dnadpis 4"/>
          <p:cNvSpPr>
            <a:spLocks noGrp="1"/>
          </p:cNvSpPr>
          <p:nvPr>
            <p:ph type="subTitle" idx="1"/>
          </p:nvPr>
        </p:nvSpPr>
        <p:spPr>
          <a:xfrm>
            <a:off x="468313" y="549275"/>
            <a:ext cx="8181975" cy="5975350"/>
          </a:xfrm>
        </p:spPr>
        <p:txBody>
          <a:bodyPr>
            <a:normAutofit fontScale="92500" lnSpcReduction="10000"/>
          </a:bodyPr>
          <a:lstStyle/>
          <a:p>
            <a:pPr marR="0" algn="just" eaLnBrk="1" hangingPunct="1">
              <a:lnSpc>
                <a:spcPct val="80000"/>
              </a:lnSpc>
              <a:defRPr/>
            </a:pPr>
            <a:r>
              <a:rPr lang="sk-SK" sz="2800" dirty="0" smtClean="0">
                <a:solidFill>
                  <a:srgbClr val="FFC000"/>
                </a:solidFill>
                <a:effectLst>
                  <a:outerShdw blurRad="38100" dist="38100" dir="2700000" algn="tl">
                    <a:srgbClr val="000000">
                      <a:alpha val="43137"/>
                    </a:srgbClr>
                  </a:outerShdw>
                </a:effectLst>
                <a:latin typeface="+mj-lt"/>
              </a:rPr>
              <a:t>2.Autorizácia:</a:t>
            </a:r>
          </a:p>
          <a:p>
            <a:pPr marR="0" algn="just" eaLnBrk="1" hangingPunct="1">
              <a:lnSpc>
                <a:spcPct val="80000"/>
              </a:lnSpc>
              <a:defRPr/>
            </a:pPr>
            <a:r>
              <a:rPr lang="sk-SK" sz="2000" dirty="0" smtClean="0"/>
              <a:t> </a:t>
            </a:r>
          </a:p>
          <a:p>
            <a:pPr marL="457200" marR="0" indent="-457200" algn="just" eaLnBrk="1" hangingPunct="1">
              <a:lnSpc>
                <a:spcPct val="80000"/>
              </a:lnSpc>
              <a:buFont typeface="+mj-lt"/>
              <a:buAutoNum type="alphaLcParenR"/>
              <a:defRPr/>
            </a:pPr>
            <a:r>
              <a:rPr lang="sk-SK" sz="2000" dirty="0" smtClean="0">
                <a:solidFill>
                  <a:srgbClr val="FFC000"/>
                </a:solidFill>
              </a:rPr>
              <a:t>Na vykonávanie </a:t>
            </a:r>
            <a:r>
              <a:rPr lang="sk-SK" sz="2000" b="1" dirty="0" smtClean="0">
                <a:solidFill>
                  <a:srgbClr val="FFC000"/>
                </a:solidFill>
              </a:rPr>
              <a:t>komplexných</a:t>
            </a:r>
            <a:r>
              <a:rPr lang="sk-SK" sz="2000" dirty="0" smtClean="0">
                <a:solidFill>
                  <a:srgbClr val="FFC000"/>
                </a:solidFill>
              </a:rPr>
              <a:t> architektonických a inžinierskych služieb a s tým súvisiacim technickým poradenstvom v kategóriách:</a:t>
            </a:r>
          </a:p>
          <a:p>
            <a:pPr marR="0" algn="just" eaLnBrk="1" hangingPunct="1">
              <a:lnSpc>
                <a:spcPct val="80000"/>
              </a:lnSpc>
              <a:defRPr/>
            </a:pPr>
            <a:r>
              <a:rPr lang="sk-SK" sz="2000" b="1" dirty="0" smtClean="0"/>
              <a:t> </a:t>
            </a:r>
            <a:endParaRPr lang="sk-SK" sz="2000" dirty="0" smtClean="0"/>
          </a:p>
          <a:p>
            <a:pPr marL="457200" marR="0" indent="-457200" algn="just" eaLnBrk="1" hangingPunct="1">
              <a:lnSpc>
                <a:spcPct val="80000"/>
              </a:lnSpc>
              <a:buFont typeface="+mj-lt"/>
              <a:buAutoNum type="arabicPeriod"/>
              <a:defRPr/>
            </a:pPr>
            <a:r>
              <a:rPr lang="sk-SK" sz="2000" dirty="0" smtClean="0"/>
              <a:t>Inžinier pre pozemné stavby</a:t>
            </a:r>
          </a:p>
          <a:p>
            <a:pPr marL="457200" marR="0" indent="-457200" algn="just" eaLnBrk="1" hangingPunct="1">
              <a:lnSpc>
                <a:spcPct val="80000"/>
              </a:lnSpc>
              <a:buFont typeface="+mj-lt"/>
              <a:buAutoNum type="arabicPeriod"/>
              <a:defRPr/>
            </a:pPr>
            <a:r>
              <a:rPr lang="sk-SK" sz="2000" dirty="0" smtClean="0"/>
              <a:t>Inžinier pre inžinierske stavby</a:t>
            </a:r>
          </a:p>
          <a:p>
            <a:pPr marR="0" algn="just" eaLnBrk="1" hangingPunct="1">
              <a:lnSpc>
                <a:spcPct val="80000"/>
              </a:lnSpc>
              <a:defRPr/>
            </a:pPr>
            <a:r>
              <a:rPr lang="sk-SK" sz="2000" dirty="0" smtClean="0"/>
              <a:t> </a:t>
            </a:r>
          </a:p>
          <a:p>
            <a:pPr marR="0" algn="just" eaLnBrk="1" hangingPunct="1">
              <a:lnSpc>
                <a:spcPct val="80000"/>
              </a:lnSpc>
              <a:buFont typeface="Arial" pitchFamily="34" charset="0"/>
              <a:buChar char="•"/>
              <a:defRPr/>
            </a:pPr>
            <a:r>
              <a:rPr lang="sk-SK" sz="1800" dirty="0" smtClean="0">
                <a:solidFill>
                  <a:srgbClr val="FFC000"/>
                </a:solidFill>
              </a:rPr>
              <a:t>Komplexné inžinierske služby: </a:t>
            </a:r>
            <a:r>
              <a:rPr lang="sk-SK" sz="2000" dirty="0" smtClean="0"/>
              <a:t>k</a:t>
            </a:r>
            <a:r>
              <a:rPr lang="sk-SK" sz="1800" dirty="0" smtClean="0"/>
              <a:t>omplexná projektová činnosť, územnoplánovacia </a:t>
            </a:r>
          </a:p>
          <a:p>
            <a:pPr marR="0" algn="just" eaLnBrk="1" hangingPunct="1">
              <a:lnSpc>
                <a:spcPct val="80000"/>
              </a:lnSpc>
              <a:buFont typeface="Arial" pitchFamily="34" charset="0"/>
              <a:buChar char="•"/>
              <a:defRPr/>
            </a:pPr>
            <a:r>
              <a:rPr lang="sk-SK" sz="1800" dirty="0" smtClean="0"/>
              <a:t>        dokumentácia, projektový manažment, autorský dohľad,  stavebný dozor</a:t>
            </a:r>
          </a:p>
          <a:p>
            <a:pPr marR="0" algn="just" eaLnBrk="1" hangingPunct="1">
              <a:lnSpc>
                <a:spcPct val="80000"/>
              </a:lnSpc>
              <a:defRPr/>
            </a:pPr>
            <a:r>
              <a:rPr lang="sk-SK" sz="2000" b="1" dirty="0" smtClean="0"/>
              <a:t> </a:t>
            </a:r>
            <a:endParaRPr lang="sk-SK" sz="2000" dirty="0" smtClean="0"/>
          </a:p>
          <a:p>
            <a:pPr marL="457200" marR="0" indent="-457200" algn="just" eaLnBrk="1" hangingPunct="1">
              <a:lnSpc>
                <a:spcPct val="80000"/>
              </a:lnSpc>
              <a:buFont typeface="+mj-lt"/>
              <a:buAutoNum type="alphaLcParenR" startAt="2"/>
              <a:defRPr/>
            </a:pPr>
            <a:r>
              <a:rPr lang="sk-SK" sz="2000" dirty="0" smtClean="0">
                <a:solidFill>
                  <a:srgbClr val="FFC000"/>
                </a:solidFill>
              </a:rPr>
              <a:t>Na  poskytovanie služieb v kategóriách:</a:t>
            </a:r>
          </a:p>
          <a:p>
            <a:pPr marR="0" algn="just" eaLnBrk="1" hangingPunct="1">
              <a:lnSpc>
                <a:spcPct val="80000"/>
              </a:lnSpc>
              <a:defRPr/>
            </a:pPr>
            <a:r>
              <a:rPr lang="sk-SK" sz="2000" b="1" dirty="0" smtClean="0"/>
              <a:t> </a:t>
            </a:r>
            <a:endParaRPr lang="sk-SK" sz="2000" dirty="0" smtClean="0"/>
          </a:p>
          <a:p>
            <a:pPr marL="457200" marR="0" indent="-457200" algn="just" eaLnBrk="1" hangingPunct="1">
              <a:lnSpc>
                <a:spcPct val="80000"/>
              </a:lnSpc>
              <a:buFont typeface="+mj-lt"/>
              <a:buAutoNum type="arabicPeriod"/>
              <a:defRPr/>
            </a:pPr>
            <a:r>
              <a:rPr lang="sk-SK" sz="2000" dirty="0" smtClean="0"/>
              <a:t>Inžinier pre konštrukcie pozemných stavieb</a:t>
            </a:r>
          </a:p>
          <a:p>
            <a:pPr marL="457200" marR="0" indent="-457200" algn="just" eaLnBrk="1" hangingPunct="1">
              <a:lnSpc>
                <a:spcPct val="80000"/>
              </a:lnSpc>
              <a:buFont typeface="+mj-lt"/>
              <a:buAutoNum type="arabicPeriod"/>
              <a:defRPr/>
            </a:pPr>
            <a:r>
              <a:rPr lang="sk-SK" sz="2000" dirty="0" smtClean="0"/>
              <a:t>Inžinier pre konštrukcie inžinierskych  stavieb</a:t>
            </a:r>
          </a:p>
          <a:p>
            <a:pPr marL="457200" marR="0" indent="-457200" algn="just" eaLnBrk="1" hangingPunct="1">
              <a:lnSpc>
                <a:spcPct val="80000"/>
              </a:lnSpc>
              <a:buFont typeface="+mj-lt"/>
              <a:buAutoNum type="arabicPeriod"/>
              <a:defRPr/>
            </a:pPr>
            <a:r>
              <a:rPr lang="sk-SK" sz="2000" dirty="0" smtClean="0"/>
              <a:t>Inžinier pre statiku stavieb</a:t>
            </a:r>
          </a:p>
          <a:p>
            <a:pPr marL="457200" marR="0" indent="-457200" algn="just" eaLnBrk="1" hangingPunct="1">
              <a:lnSpc>
                <a:spcPct val="80000"/>
              </a:lnSpc>
              <a:buFont typeface="+mj-lt"/>
              <a:buAutoNum type="arabicPeriod"/>
              <a:defRPr/>
            </a:pPr>
            <a:r>
              <a:rPr lang="sk-SK" sz="2000" dirty="0" smtClean="0"/>
              <a:t>Inžinier pre technické, technologické a energetické vybavenie stavieb </a:t>
            </a:r>
          </a:p>
          <a:p>
            <a:pPr marR="0" algn="just" eaLnBrk="1" hangingPunct="1">
              <a:lnSpc>
                <a:spcPct val="80000"/>
              </a:lnSpc>
              <a:defRPr/>
            </a:pPr>
            <a:r>
              <a:rPr lang="sk-SK" sz="2000" dirty="0" smtClean="0"/>
              <a:t> </a:t>
            </a:r>
          </a:p>
          <a:p>
            <a:pPr marR="0" algn="just" eaLnBrk="1" hangingPunct="1">
              <a:lnSpc>
                <a:spcPct val="80000"/>
              </a:lnSpc>
              <a:defRPr/>
            </a:pPr>
            <a:r>
              <a:rPr lang="sk-SK" sz="2000" dirty="0" smtClean="0"/>
              <a:t> </a:t>
            </a:r>
            <a:r>
              <a:rPr lang="sk-SK" sz="1800" dirty="0" smtClean="0"/>
              <a:t>projektová dokumentácia na stavebné povolenie, poradenstvo</a:t>
            </a:r>
          </a:p>
          <a:p>
            <a:pPr marR="0" algn="just" eaLnBrk="1" hangingPunct="1">
              <a:lnSpc>
                <a:spcPct val="80000"/>
              </a:lnSpc>
              <a:defRPr/>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93</a:t>
            </a:fld>
            <a:endParaRPr lang="sk-SK"/>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Podnadpis 4"/>
          <p:cNvSpPr>
            <a:spLocks noGrp="1"/>
          </p:cNvSpPr>
          <p:nvPr>
            <p:ph type="subTitle" idx="1"/>
          </p:nvPr>
        </p:nvSpPr>
        <p:spPr>
          <a:xfrm>
            <a:off x="395536" y="332656"/>
            <a:ext cx="8501063" cy="6408712"/>
          </a:xfrm>
        </p:spPr>
        <p:txBody>
          <a:bodyPr>
            <a:normAutofit lnSpcReduction="10000"/>
          </a:bodyPr>
          <a:lstStyle/>
          <a:p>
            <a:pPr marR="0" algn="just" eaLnBrk="1" hangingPunct="1">
              <a:lnSpc>
                <a:spcPct val="80000"/>
              </a:lnSpc>
            </a:pPr>
            <a:r>
              <a:rPr lang="sk-SK" sz="3600" dirty="0" smtClean="0">
                <a:effectLst>
                  <a:outerShdw blurRad="38100" dist="38100" dir="2700000" algn="tl">
                    <a:srgbClr val="000000">
                      <a:alpha val="43137"/>
                    </a:srgbClr>
                  </a:outerShdw>
                </a:effectLst>
              </a:rPr>
              <a:t>Dodávateľský systém</a:t>
            </a:r>
          </a:p>
          <a:p>
            <a:pPr marR="0" algn="just" eaLnBrk="1" hangingPunct="1">
              <a:lnSpc>
                <a:spcPct val="80000"/>
              </a:lnSpc>
            </a:pPr>
            <a:endParaRPr lang="sk-SK" sz="2000" dirty="0" smtClean="0"/>
          </a:p>
          <a:p>
            <a:pPr marR="0" algn="just" eaLnBrk="1" hangingPunct="1">
              <a:lnSpc>
                <a:spcPct val="80000"/>
              </a:lnSpc>
            </a:pPr>
            <a:r>
              <a:rPr lang="sk-SK" sz="2000" dirty="0" smtClean="0"/>
              <a:t>Je vzájomný vzťah účastníkov vykonania projektu. </a:t>
            </a:r>
            <a:r>
              <a:rPr lang="sk-SK" sz="2000" b="1" dirty="0" smtClean="0">
                <a:solidFill>
                  <a:srgbClr val="FFC000"/>
                </a:solidFill>
              </a:rPr>
              <a:t>Výber dodávateľa  </a:t>
            </a:r>
            <a:r>
              <a:rPr lang="sk-SK" sz="2000" dirty="0" smtClean="0">
                <a:solidFill>
                  <a:srgbClr val="FFC000"/>
                </a:solidFill>
              </a:rPr>
              <a:t>/projektant, stavebná časť/ investorom sa musí riadiť zákonom č. 263/</a:t>
            </a:r>
            <a:r>
              <a:rPr lang="sk-SK" sz="2000" b="1" dirty="0" smtClean="0">
                <a:solidFill>
                  <a:srgbClr val="FFC000"/>
                </a:solidFill>
              </a:rPr>
              <a:t>99 </a:t>
            </a:r>
            <a:r>
              <a:rPr lang="sk-SK" sz="2000" b="1" dirty="0" err="1" smtClean="0">
                <a:solidFill>
                  <a:srgbClr val="FFC000"/>
                </a:solidFill>
              </a:rPr>
              <a:t>Z.z</a:t>
            </a:r>
            <a:r>
              <a:rPr lang="sk-SK" sz="2000" b="1" dirty="0" smtClean="0">
                <a:solidFill>
                  <a:srgbClr val="FFC000"/>
                </a:solidFill>
              </a:rPr>
              <a:t>. o verejnom obstarávaní tovarov, služieb a verejných prác.</a:t>
            </a:r>
            <a:endParaRPr lang="sk-SK" sz="2000" dirty="0" smtClean="0">
              <a:solidFill>
                <a:srgbClr val="FFC000"/>
              </a:solidFill>
            </a:endParaRPr>
          </a:p>
          <a:p>
            <a:pPr marR="0" algn="just" eaLnBrk="1" hangingPunct="1">
              <a:lnSpc>
                <a:spcPct val="80000"/>
              </a:lnSpc>
            </a:pPr>
            <a:r>
              <a:rPr lang="sk-SK" sz="2000" dirty="0" smtClean="0"/>
              <a:t>Súkromní investori môžu dodávateľa vybrať priamym zadaním podľa vlastného uváženia.</a:t>
            </a:r>
          </a:p>
          <a:p>
            <a:pPr marR="0" algn="just" eaLnBrk="1" hangingPunct="1">
              <a:lnSpc>
                <a:spcPct val="80000"/>
              </a:lnSpc>
            </a:pPr>
            <a:r>
              <a:rPr lang="sk-SK" sz="2000" b="1" dirty="0" smtClean="0">
                <a:solidFill>
                  <a:srgbClr val="FFC000"/>
                </a:solidFill>
              </a:rPr>
              <a:t>účastníci verejného obstarávania</a:t>
            </a:r>
            <a:r>
              <a:rPr lang="sk-SK" sz="2000" b="1" dirty="0" smtClean="0"/>
              <a:t>: </a:t>
            </a:r>
            <a:r>
              <a:rPr lang="sk-SK" sz="1800" b="1" dirty="0" smtClean="0">
                <a:solidFill>
                  <a:srgbClr val="FFC000"/>
                </a:solidFill>
              </a:rPr>
              <a:t>obstarávateľ-</a:t>
            </a:r>
            <a:r>
              <a:rPr lang="sk-SK" sz="1800" b="1" dirty="0" smtClean="0"/>
              <a:t> </a:t>
            </a:r>
            <a:r>
              <a:rPr lang="sk-SK" sz="1800" dirty="0" smtClean="0"/>
              <a:t>štátna resp. verejná správa, poisťovne a pod</a:t>
            </a:r>
            <a:r>
              <a:rPr lang="sk-SK" sz="1800" b="1" dirty="0" smtClean="0"/>
              <a:t>.</a:t>
            </a:r>
            <a:endParaRPr lang="sk-SK" sz="1800" dirty="0" smtClean="0"/>
          </a:p>
          <a:p>
            <a:pPr marR="0" algn="just" eaLnBrk="1" hangingPunct="1">
              <a:lnSpc>
                <a:spcPct val="80000"/>
              </a:lnSpc>
            </a:pPr>
            <a:r>
              <a:rPr lang="sk-SK" sz="2000" b="1" dirty="0" smtClean="0">
                <a:solidFill>
                  <a:srgbClr val="FFC000"/>
                </a:solidFill>
              </a:rPr>
              <a:t>uchádzač </a:t>
            </a:r>
            <a:r>
              <a:rPr lang="sk-SK" sz="2000" b="1" dirty="0" smtClean="0"/>
              <a:t>-  </a:t>
            </a:r>
            <a:r>
              <a:rPr lang="sk-SK" sz="2000" dirty="0" smtClean="0"/>
              <a:t>podnikateľ, ktorý predložil ponuku</a:t>
            </a:r>
            <a:r>
              <a:rPr lang="sk-SK" sz="2000" b="1" dirty="0" smtClean="0"/>
              <a:t> </a:t>
            </a:r>
            <a:endParaRPr lang="sk-SK" sz="2000" dirty="0" smtClean="0"/>
          </a:p>
          <a:p>
            <a:pPr marR="0" algn="just" eaLnBrk="1" hangingPunct="1">
              <a:lnSpc>
                <a:spcPct val="80000"/>
              </a:lnSpc>
            </a:pPr>
            <a:r>
              <a:rPr lang="sk-SK" sz="2000" b="1" dirty="0" smtClean="0">
                <a:solidFill>
                  <a:srgbClr val="FFC000"/>
                </a:solidFill>
              </a:rPr>
              <a:t>záujemca</a:t>
            </a:r>
            <a:r>
              <a:rPr lang="sk-SK" sz="2000" b="1" dirty="0" smtClean="0"/>
              <a:t> – </a:t>
            </a:r>
            <a:r>
              <a:rPr lang="sk-SK" sz="2000" dirty="0" smtClean="0"/>
              <a:t>podnikateľ, ktorý prejavil záujem o účasť v užšej súťaži resp. </a:t>
            </a:r>
            <a:r>
              <a:rPr lang="sk-SK" sz="2000" dirty="0" smtClean="0">
                <a:solidFill>
                  <a:srgbClr val="FFC000"/>
                </a:solidFill>
              </a:rPr>
              <a:t>rokovacom konaní </a:t>
            </a:r>
          </a:p>
          <a:p>
            <a:pPr marR="0" algn="just" eaLnBrk="1" hangingPunct="1">
              <a:lnSpc>
                <a:spcPct val="80000"/>
              </a:lnSpc>
            </a:pPr>
            <a:r>
              <a:rPr lang="sk-SK" sz="2000" b="1" dirty="0" smtClean="0">
                <a:solidFill>
                  <a:srgbClr val="FFC000"/>
                </a:solidFill>
              </a:rPr>
              <a:t>úrad pre verejné obstarávanie </a:t>
            </a:r>
            <a:r>
              <a:rPr lang="sk-SK" sz="2000" b="1" dirty="0" smtClean="0"/>
              <a:t>– </a:t>
            </a:r>
            <a:r>
              <a:rPr lang="sk-SK" sz="2000" dirty="0" smtClean="0"/>
              <a:t>ústredný orgán štátnej správy pre oblasť </a:t>
            </a:r>
            <a:r>
              <a:rPr lang="sk-SK" sz="2000" dirty="0" smtClean="0">
                <a:solidFill>
                  <a:srgbClr val="FFC000"/>
                </a:solidFill>
              </a:rPr>
              <a:t>verejného obstarávania a koncesného obstarávania. 1.1.2000</a:t>
            </a:r>
          </a:p>
          <a:p>
            <a:pPr algn="just"/>
            <a:r>
              <a:rPr lang="sk-SK" sz="2000" b="1" dirty="0">
                <a:solidFill>
                  <a:srgbClr val="FFC000"/>
                </a:solidFill>
              </a:rPr>
              <a:t>účastníci zmluvy o dielo</a:t>
            </a:r>
            <a:r>
              <a:rPr lang="sk-SK" sz="2000" dirty="0"/>
              <a:t>: objednávateľ, zhotoviteľ /</a:t>
            </a:r>
            <a:r>
              <a:rPr lang="sk-SK" sz="2000" dirty="0" err="1"/>
              <a:t>obchod.zákonník</a:t>
            </a:r>
            <a:r>
              <a:rPr lang="sk-SK" sz="2000" dirty="0" smtClean="0"/>
              <a:t>/</a:t>
            </a:r>
          </a:p>
          <a:p>
            <a:pPr marR="0" algn="just" eaLnBrk="1" hangingPunct="1">
              <a:lnSpc>
                <a:spcPct val="80000"/>
              </a:lnSpc>
            </a:pPr>
            <a:r>
              <a:rPr lang="sk-SK" sz="2000" b="1" dirty="0" smtClean="0"/>
              <a:t> </a:t>
            </a:r>
            <a:endParaRPr lang="sk-SK" sz="2000" dirty="0" smtClean="0">
              <a:solidFill>
                <a:srgbClr val="FFC000"/>
              </a:solidFill>
            </a:endParaRPr>
          </a:p>
          <a:p>
            <a:pPr marR="0" algn="just" eaLnBrk="1" hangingPunct="1">
              <a:lnSpc>
                <a:spcPct val="80000"/>
              </a:lnSpc>
            </a:pPr>
            <a:r>
              <a:rPr lang="sk-SK" sz="2000" b="1" dirty="0" smtClean="0">
                <a:solidFill>
                  <a:srgbClr val="FFC000"/>
                </a:solidFill>
              </a:rPr>
              <a:t>predmet obstarávania:</a:t>
            </a:r>
            <a:r>
              <a:rPr lang="sk-SK" sz="2000" b="1" dirty="0" smtClean="0"/>
              <a:t>	- </a:t>
            </a:r>
            <a:r>
              <a:rPr lang="sk-SK" sz="2000" dirty="0" smtClean="0"/>
              <a:t>tovary : výrobky, zariadenia ponúkané na trhu</a:t>
            </a:r>
          </a:p>
          <a:p>
            <a:pPr marR="0" algn="just" eaLnBrk="1" hangingPunct="1">
              <a:lnSpc>
                <a:spcPct val="80000"/>
              </a:lnSpc>
            </a:pPr>
            <a:r>
              <a:rPr lang="sk-SK" sz="2000" dirty="0" smtClean="0"/>
              <a:t>			- práca : stavebné práce vrátane dodávateľských prác</a:t>
            </a:r>
          </a:p>
          <a:p>
            <a:pPr marR="0" algn="just" eaLnBrk="1" hangingPunct="1">
              <a:lnSpc>
                <a:spcPct val="80000"/>
              </a:lnSpc>
            </a:pPr>
            <a:r>
              <a:rPr lang="sk-SK" sz="2000" dirty="0" smtClean="0"/>
              <a:t>			- služby: finančné, právne, remeselné</a:t>
            </a:r>
          </a:p>
          <a:p>
            <a:pPr marR="0" algn="just" eaLnBrk="1" hangingPunct="1">
              <a:lnSpc>
                <a:spcPct val="80000"/>
              </a:lnSpc>
            </a:pPr>
            <a:r>
              <a:rPr lang="sk-SK" sz="2000" dirty="0" smtClean="0"/>
              <a:t>			- výkony</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94</a:t>
            </a:fld>
            <a:endParaRPr lang="sk-SK"/>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dnadpis 4"/>
          <p:cNvSpPr>
            <a:spLocks noGrp="1"/>
          </p:cNvSpPr>
          <p:nvPr>
            <p:ph type="subTitle" idx="1"/>
          </p:nvPr>
        </p:nvSpPr>
        <p:spPr>
          <a:xfrm>
            <a:off x="533400" y="548680"/>
            <a:ext cx="7854950" cy="5523508"/>
          </a:xfrm>
        </p:spPr>
        <p:txBody>
          <a:bodyPr>
            <a:normAutofit/>
          </a:bodyPr>
          <a:lstStyle/>
          <a:p>
            <a:pPr marR="0" algn="l" eaLnBrk="1" hangingPunct="1">
              <a:lnSpc>
                <a:spcPct val="80000"/>
              </a:lnSpc>
            </a:pPr>
            <a:r>
              <a:rPr lang="sk-SK" sz="3600" dirty="0">
                <a:solidFill>
                  <a:srgbClr val="FFC000"/>
                </a:solidFill>
                <a:effectLst>
                  <a:outerShdw blurRad="38100" dist="38100" dir="2700000" algn="tl">
                    <a:srgbClr val="000000">
                      <a:alpha val="43137"/>
                    </a:srgbClr>
                  </a:outerShdw>
                </a:effectLst>
                <a:latin typeface="+mj-lt"/>
              </a:rPr>
              <a:t>M</a:t>
            </a:r>
            <a:r>
              <a:rPr lang="sk-SK" sz="3600" dirty="0" smtClean="0">
                <a:solidFill>
                  <a:srgbClr val="FFC000"/>
                </a:solidFill>
                <a:effectLst>
                  <a:outerShdw blurRad="38100" dist="38100" dir="2700000" algn="tl">
                    <a:srgbClr val="000000">
                      <a:alpha val="43137"/>
                    </a:srgbClr>
                  </a:outerShdw>
                </a:effectLst>
                <a:latin typeface="+mj-lt"/>
              </a:rPr>
              <a:t>etódy verejného obstarávania</a:t>
            </a:r>
            <a:r>
              <a:rPr lang="sk-SK" sz="3600" dirty="0" smtClean="0">
                <a:effectLst>
                  <a:outerShdw blurRad="38100" dist="38100" dir="2700000" algn="tl">
                    <a:srgbClr val="000000">
                      <a:alpha val="43137"/>
                    </a:srgbClr>
                  </a:outerShdw>
                </a:effectLst>
                <a:latin typeface="+mj-lt"/>
              </a:rPr>
              <a:t>: </a:t>
            </a:r>
          </a:p>
          <a:p>
            <a:pPr marR="0" algn="l" eaLnBrk="1" hangingPunct="1">
              <a:lnSpc>
                <a:spcPct val="80000"/>
              </a:lnSpc>
            </a:pPr>
            <a:r>
              <a:rPr lang="sk-SK" sz="2000" b="1" dirty="0" smtClean="0"/>
              <a:t> </a:t>
            </a:r>
            <a:r>
              <a:rPr lang="sk-SK" sz="2000" dirty="0" smtClean="0"/>
              <a:t>z.č.343/2015, novela  č. 11/2017</a:t>
            </a:r>
          </a:p>
          <a:p>
            <a:pPr marR="0" algn="l" eaLnBrk="1" hangingPunct="1">
              <a:lnSpc>
                <a:spcPct val="80000"/>
              </a:lnSpc>
            </a:pPr>
            <a:endParaRPr lang="sk-SK" sz="2000" dirty="0" smtClean="0"/>
          </a:p>
          <a:p>
            <a:pPr marL="342900" marR="0" indent="-342900" algn="l" eaLnBrk="1" hangingPunct="1">
              <a:lnSpc>
                <a:spcPct val="80000"/>
              </a:lnSpc>
              <a:buFont typeface="Wingdings" pitchFamily="2" charset="2"/>
              <a:buChar char="Ø"/>
            </a:pPr>
            <a:r>
              <a:rPr lang="sk-SK" sz="2000" dirty="0" smtClean="0"/>
              <a:t>verejná súťaž</a:t>
            </a:r>
          </a:p>
          <a:p>
            <a:pPr marL="342900" marR="0" indent="-342900" algn="l" eaLnBrk="1" hangingPunct="1">
              <a:lnSpc>
                <a:spcPct val="80000"/>
              </a:lnSpc>
              <a:buFont typeface="Wingdings" pitchFamily="2" charset="2"/>
              <a:buChar char="Ø"/>
            </a:pPr>
            <a:r>
              <a:rPr lang="sk-SK" sz="2000" dirty="0" smtClean="0"/>
              <a:t>užšia súťaž                                               </a:t>
            </a:r>
          </a:p>
          <a:p>
            <a:pPr marL="342900" marR="0" indent="-342900" algn="l" eaLnBrk="1" hangingPunct="1">
              <a:lnSpc>
                <a:spcPct val="80000"/>
              </a:lnSpc>
              <a:buFont typeface="Wingdings" pitchFamily="2" charset="2"/>
              <a:buChar char="Ø"/>
            </a:pPr>
            <a:r>
              <a:rPr lang="sk-SK" sz="2000" dirty="0" smtClean="0"/>
              <a:t>rokovacie konanie so zverejnením</a:t>
            </a:r>
          </a:p>
          <a:p>
            <a:pPr marL="342900" marR="0" indent="-342900" algn="l" eaLnBrk="1" hangingPunct="1">
              <a:lnSpc>
                <a:spcPct val="80000"/>
              </a:lnSpc>
              <a:buFont typeface="Wingdings" pitchFamily="2" charset="2"/>
              <a:buChar char="Ø"/>
            </a:pPr>
            <a:r>
              <a:rPr lang="sk-SK" sz="2000" dirty="0" smtClean="0"/>
              <a:t>rokovacie konanie bez zverejnenia</a:t>
            </a:r>
          </a:p>
          <a:p>
            <a:pPr marR="0" algn="l" eaLnBrk="1" hangingPunct="1">
              <a:lnSpc>
                <a:spcPct val="80000"/>
              </a:lnSpc>
            </a:pPr>
            <a:r>
              <a:rPr lang="sk-SK" sz="2000" dirty="0" smtClean="0"/>
              <a:t> </a:t>
            </a:r>
            <a:endParaRPr lang="sk-SK" sz="2000" dirty="0" smtClean="0">
              <a:solidFill>
                <a:srgbClr val="FFC000"/>
              </a:solidFill>
            </a:endParaRPr>
          </a:p>
          <a:p>
            <a:pPr marR="0" algn="l" eaLnBrk="1" hangingPunct="1">
              <a:lnSpc>
                <a:spcPct val="80000"/>
              </a:lnSpc>
            </a:pPr>
            <a:r>
              <a:rPr lang="sk-SK" sz="2000" b="1" dirty="0" smtClean="0">
                <a:solidFill>
                  <a:srgbClr val="FFC000"/>
                </a:solidFill>
              </a:rPr>
              <a:t>V závislosti od predpokladanej ceny:       </a:t>
            </a:r>
            <a:endParaRPr lang="sk-SK" sz="2000" dirty="0" smtClean="0">
              <a:solidFill>
                <a:srgbClr val="FFC000"/>
              </a:solidFill>
            </a:endParaRPr>
          </a:p>
          <a:p>
            <a:pPr marL="342900" marR="0" indent="-342900" algn="l" eaLnBrk="1" hangingPunct="1">
              <a:lnSpc>
                <a:spcPct val="80000"/>
              </a:lnSpc>
              <a:buFont typeface="Wingdings" pitchFamily="2" charset="2"/>
              <a:buChar char="Ø"/>
            </a:pPr>
            <a:r>
              <a:rPr lang="sk-SK" sz="2000" dirty="0" smtClean="0"/>
              <a:t>podlimitná : napr. tovary: do 200 tis. EUR</a:t>
            </a:r>
          </a:p>
          <a:p>
            <a:pPr marL="342900" marR="0" indent="-342900" algn="l" eaLnBrk="1" hangingPunct="1">
              <a:lnSpc>
                <a:spcPct val="80000"/>
              </a:lnSpc>
              <a:buFont typeface="Wingdings" pitchFamily="2" charset="2"/>
              <a:buChar char="Ø"/>
            </a:pPr>
            <a:r>
              <a:rPr lang="sk-SK" sz="2000" dirty="0" smtClean="0"/>
              <a:t>nadlimitná:                        nad 200. </a:t>
            </a:r>
            <a:r>
              <a:rPr lang="sk-SK" sz="2000" dirty="0" err="1"/>
              <a:t>t</a:t>
            </a:r>
            <a:r>
              <a:rPr lang="sk-SK" sz="2000" dirty="0" err="1" smtClean="0"/>
              <a:t>is.EUR</a:t>
            </a:r>
            <a:endParaRPr lang="sk-SK" sz="2000" dirty="0" smtClean="0"/>
          </a:p>
          <a:p>
            <a:pPr marR="0" algn="l" eaLnBrk="1" hangingPunct="1">
              <a:lnSpc>
                <a:spcPct val="80000"/>
              </a:lnSpc>
            </a:pPr>
            <a:r>
              <a:rPr lang="sk-SK" sz="2000" dirty="0" smtClean="0"/>
              <a:t> </a:t>
            </a:r>
          </a:p>
          <a:p>
            <a:pPr marR="0" algn="just" eaLnBrk="1" hangingPunct="1">
              <a:lnSpc>
                <a:spcPct val="80000"/>
              </a:lnSpc>
            </a:pPr>
            <a:r>
              <a:rPr lang="sk-SK" sz="2000" dirty="0" smtClean="0"/>
              <a:t>nadlimitná: vestník a zahraničná tlač, zábezpeka -5%, informácie pre ÚVO, lehota na predkladanie ponúk 40 dní / </a:t>
            </a:r>
            <a:r>
              <a:rPr lang="sk-SK" sz="2000" dirty="0" err="1" smtClean="0"/>
              <a:t>podlim</a:t>
            </a:r>
            <a:r>
              <a:rPr lang="sk-SK" sz="2000" dirty="0" smtClean="0"/>
              <a:t>. 24 dní/    </a:t>
            </a:r>
          </a:p>
          <a:p>
            <a:pPr marR="0" algn="l"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95</a:t>
            </a:fld>
            <a:endParaRPr lang="sk-SK"/>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71500" y="199470"/>
            <a:ext cx="7851648" cy="1357322"/>
          </a:xfrm>
          <a:ln>
            <a:miter lim="800000"/>
            <a:headEnd/>
            <a:tailEnd/>
          </a:ln>
          <a:extLst/>
        </p:spPr>
        <p:txBody>
          <a:bodyPr>
            <a:noAutofit/>
          </a:bodyPr>
          <a:lstStyle/>
          <a:p>
            <a:pPr algn="l" eaLnBrk="1" fontAlgn="auto" hangingPunct="1">
              <a:spcAft>
                <a:spcPts val="0"/>
              </a:spcAft>
              <a:defRPr/>
            </a:pPr>
            <a:r>
              <a:rPr lang="sk-SK" sz="3600" dirty="0" smtClean="0">
                <a:solidFill>
                  <a:srgbClr val="FFC000"/>
                </a:solidFill>
              </a:rPr>
              <a:t>Právne zázemie projektu – FIDIC</a:t>
            </a:r>
            <a:r>
              <a:rPr lang="sk-SK" sz="2800" dirty="0" smtClean="0"/>
              <a:t/>
            </a:r>
            <a:br>
              <a:rPr lang="sk-SK" sz="2800" dirty="0" smtClean="0"/>
            </a:br>
            <a:endParaRPr lang="sk-SK" sz="2800" dirty="0"/>
          </a:p>
        </p:txBody>
      </p:sp>
      <p:sp>
        <p:nvSpPr>
          <p:cNvPr id="5" name="Podnadpis 4"/>
          <p:cNvSpPr>
            <a:spLocks noGrp="1"/>
          </p:cNvSpPr>
          <p:nvPr>
            <p:ph type="subTitle" idx="1"/>
          </p:nvPr>
        </p:nvSpPr>
        <p:spPr>
          <a:xfrm>
            <a:off x="571500" y="1556792"/>
            <a:ext cx="8324850" cy="5184576"/>
          </a:xfrm>
        </p:spPr>
        <p:txBody>
          <a:bodyPr>
            <a:normAutofit fontScale="92500" lnSpcReduction="10000"/>
          </a:bodyPr>
          <a:lstStyle/>
          <a:p>
            <a:pPr marR="0" algn="just" eaLnBrk="1" hangingPunct="1">
              <a:lnSpc>
                <a:spcPct val="80000"/>
              </a:lnSpc>
              <a:defRPr/>
            </a:pPr>
            <a:r>
              <a:rPr lang="sk-SK" sz="2000" dirty="0" smtClean="0"/>
              <a:t>Medzinárodná federácia Inžinierov/poradcov, expertov/ - </a:t>
            </a:r>
            <a:r>
              <a:rPr lang="sk-SK" sz="2000" dirty="0" err="1" smtClean="0"/>
              <a:t>Federation</a:t>
            </a:r>
            <a:r>
              <a:rPr lang="sk-SK" sz="2000" dirty="0" smtClean="0"/>
              <a:t> </a:t>
            </a:r>
            <a:r>
              <a:rPr lang="sk-SK" sz="2000" dirty="0" err="1" smtClean="0"/>
              <a:t>Internationale</a:t>
            </a:r>
            <a:r>
              <a:rPr lang="sk-SK" sz="2000" dirty="0" smtClean="0"/>
              <a:t> des </a:t>
            </a:r>
            <a:r>
              <a:rPr lang="sk-SK" sz="2000" dirty="0" err="1" smtClean="0"/>
              <a:t>Ingenieurs</a:t>
            </a:r>
            <a:r>
              <a:rPr lang="sk-SK" sz="2000" dirty="0" smtClean="0"/>
              <a:t> – Lausanne.</a:t>
            </a:r>
          </a:p>
          <a:p>
            <a:pPr marR="0" algn="just" eaLnBrk="1" hangingPunct="1">
              <a:lnSpc>
                <a:spcPct val="80000"/>
              </a:lnSpc>
              <a:defRPr/>
            </a:pPr>
            <a:r>
              <a:rPr lang="sk-SK" sz="2000" dirty="0" smtClean="0"/>
              <a:t> </a:t>
            </a:r>
          </a:p>
          <a:p>
            <a:pPr marR="0" algn="just" eaLnBrk="1" hangingPunct="1">
              <a:lnSpc>
                <a:spcPct val="80000"/>
              </a:lnSpc>
              <a:defRPr/>
            </a:pPr>
            <a:r>
              <a:rPr lang="sk-SK" sz="2000" dirty="0" smtClean="0"/>
              <a:t>predmet činnosti: podmienky zmlúv na stavebné práce</a:t>
            </a:r>
          </a:p>
          <a:p>
            <a:pPr marR="0" algn="just" eaLnBrk="1" hangingPunct="1">
              <a:lnSpc>
                <a:spcPct val="80000"/>
              </a:lnSpc>
              <a:defRPr/>
            </a:pPr>
            <a:r>
              <a:rPr lang="sk-SK" sz="2000" dirty="0" smtClean="0"/>
              <a:t> </a:t>
            </a:r>
            <a:endParaRPr lang="sk-SK" sz="2000" dirty="0" smtClean="0">
              <a:solidFill>
                <a:srgbClr val="FFC000"/>
              </a:solidFill>
            </a:endParaRPr>
          </a:p>
          <a:p>
            <a:pPr lvl="0" algn="just"/>
            <a:r>
              <a:rPr lang="sk-SK" sz="2000" b="1" dirty="0" smtClean="0">
                <a:solidFill>
                  <a:srgbClr val="FFC000"/>
                </a:solidFill>
              </a:rPr>
              <a:t>červená </a:t>
            </a:r>
            <a:r>
              <a:rPr lang="sk-SK" sz="2000" dirty="0" smtClean="0">
                <a:solidFill>
                  <a:srgbClr val="FFC000"/>
                </a:solidFill>
              </a:rPr>
              <a:t>kniha</a:t>
            </a:r>
            <a:r>
              <a:rPr lang="sk-SK" sz="2000" dirty="0" smtClean="0"/>
              <a:t>: stavebné práce</a:t>
            </a:r>
            <a:r>
              <a:rPr lang="sk-SK" sz="2000" dirty="0"/>
              <a:t> </a:t>
            </a:r>
            <a:r>
              <a:rPr lang="sk-SK" sz="2000" dirty="0" smtClean="0"/>
              <a:t>/obstarávateľ </a:t>
            </a:r>
            <a:r>
              <a:rPr lang="sk-SK" sz="2000" dirty="0"/>
              <a:t>pripraví stavbu, riziko </a:t>
            </a:r>
            <a:r>
              <a:rPr lang="sk-SK" sz="2000" dirty="0" smtClean="0"/>
              <a:t>		             zmien rozdelenie rovnovážne </a:t>
            </a:r>
            <a:r>
              <a:rPr lang="sk-SK" sz="2000" dirty="0"/>
              <a:t>medzi </a:t>
            </a:r>
            <a:r>
              <a:rPr lang="sk-SK" sz="2000" dirty="0" smtClean="0"/>
              <a:t>obstarávateľa           		             a</a:t>
            </a:r>
            <a:r>
              <a:rPr lang="sk-SK" sz="2000" dirty="0"/>
              <a:t> dodávateľa/ </a:t>
            </a:r>
          </a:p>
          <a:p>
            <a:pPr lvl="0" algn="just"/>
            <a:r>
              <a:rPr lang="sk-SK" sz="2000" b="1" dirty="0" smtClean="0">
                <a:solidFill>
                  <a:srgbClr val="FFC000"/>
                </a:solidFill>
              </a:rPr>
              <a:t>žltá</a:t>
            </a:r>
            <a:r>
              <a:rPr lang="sk-SK" sz="2000" dirty="0" smtClean="0">
                <a:solidFill>
                  <a:srgbClr val="FFC000"/>
                </a:solidFill>
              </a:rPr>
              <a:t> kniha: </a:t>
            </a:r>
            <a:r>
              <a:rPr lang="sk-SK" sz="2000" dirty="0" smtClean="0">
                <a:solidFill>
                  <a:schemeClr val="tx1">
                    <a:lumMod val="95000"/>
                  </a:schemeClr>
                </a:solidFill>
              </a:rPr>
              <a:t>technologické súbory - projekt </a:t>
            </a:r>
            <a:r>
              <a:rPr lang="sk-SK" sz="2000" dirty="0">
                <a:solidFill>
                  <a:schemeClr val="tx1">
                    <a:lumMod val="95000"/>
                  </a:schemeClr>
                </a:solidFill>
              </a:rPr>
              <a:t>sa prenáša na dodávateľa, riziko </a:t>
            </a:r>
            <a:r>
              <a:rPr lang="sk-SK" sz="2000" dirty="0" smtClean="0">
                <a:solidFill>
                  <a:schemeClr val="tx1">
                    <a:lumMod val="95000"/>
                  </a:schemeClr>
                </a:solidFill>
              </a:rPr>
              <a:t>		      taktiež, takže </a:t>
            </a:r>
            <a:r>
              <a:rPr lang="sk-SK" sz="2000" dirty="0">
                <a:solidFill>
                  <a:schemeClr val="tx1">
                    <a:lumMod val="95000"/>
                  </a:schemeClr>
                </a:solidFill>
              </a:rPr>
              <a:t>takmer žiadne zmeny/dodatky</a:t>
            </a:r>
            <a:r>
              <a:rPr lang="sk-SK" sz="2000" dirty="0" smtClean="0">
                <a:solidFill>
                  <a:schemeClr val="tx1">
                    <a:lumMod val="95000"/>
                  </a:schemeClr>
                </a:solidFill>
              </a:rPr>
              <a:t>/</a:t>
            </a:r>
          </a:p>
          <a:p>
            <a:pPr lvl="0" algn="just"/>
            <a:r>
              <a:rPr lang="sk-SK" sz="2000" b="1" dirty="0">
                <a:solidFill>
                  <a:srgbClr val="FFC000"/>
                </a:solidFill>
              </a:rPr>
              <a:t>s</a:t>
            </a:r>
            <a:r>
              <a:rPr lang="sk-SK" sz="2000" b="1" dirty="0" smtClean="0">
                <a:solidFill>
                  <a:srgbClr val="FFC000"/>
                </a:solidFill>
              </a:rPr>
              <a:t>trieborná</a:t>
            </a:r>
            <a:r>
              <a:rPr lang="sk-SK" sz="2000" dirty="0" smtClean="0">
                <a:solidFill>
                  <a:srgbClr val="FFC000"/>
                </a:solidFill>
              </a:rPr>
              <a:t> kniha</a:t>
            </a:r>
            <a:r>
              <a:rPr lang="sk-SK" sz="2000" dirty="0" smtClean="0"/>
              <a:t>: stavby na kľúč</a:t>
            </a:r>
            <a:r>
              <a:rPr lang="sk-SK" sz="2000" dirty="0"/>
              <a:t> </a:t>
            </a:r>
            <a:r>
              <a:rPr lang="sk-SK" sz="2000" dirty="0" smtClean="0"/>
              <a:t>– všetko dodávateľ, žiadne dodatky</a:t>
            </a:r>
          </a:p>
          <a:p>
            <a:pPr lvl="0" algn="just"/>
            <a:endParaRPr lang="sk-SK" sz="2000" dirty="0" smtClean="0">
              <a:solidFill>
                <a:srgbClr val="FFC000"/>
              </a:solidFill>
            </a:endParaRPr>
          </a:p>
          <a:p>
            <a:pPr marR="0" algn="just" eaLnBrk="1" hangingPunct="1">
              <a:lnSpc>
                <a:spcPct val="80000"/>
              </a:lnSpc>
              <a:defRPr/>
            </a:pPr>
            <a:r>
              <a:rPr lang="sk-SK" sz="2000" b="1" dirty="0" smtClean="0">
                <a:solidFill>
                  <a:srgbClr val="FFC000"/>
                </a:solidFill>
              </a:rPr>
              <a:t>zelená</a:t>
            </a:r>
            <a:r>
              <a:rPr lang="sk-SK" sz="2000" dirty="0" smtClean="0">
                <a:solidFill>
                  <a:srgbClr val="FFC000"/>
                </a:solidFill>
              </a:rPr>
              <a:t> kniha</a:t>
            </a:r>
            <a:r>
              <a:rPr lang="sk-SK" sz="2000" dirty="0" smtClean="0"/>
              <a:t>: jednoduchšie stavby </a:t>
            </a:r>
          </a:p>
          <a:p>
            <a:pPr marR="0" algn="just" eaLnBrk="1" hangingPunct="1">
              <a:lnSpc>
                <a:spcPct val="80000"/>
              </a:lnSpc>
              <a:defRPr/>
            </a:pPr>
            <a:r>
              <a:rPr lang="sk-SK" sz="2000" dirty="0" smtClean="0"/>
              <a:t> </a:t>
            </a:r>
          </a:p>
          <a:p>
            <a:pPr marR="0" algn="just" eaLnBrk="1" hangingPunct="1">
              <a:lnSpc>
                <a:spcPct val="80000"/>
              </a:lnSpc>
              <a:defRPr/>
            </a:pPr>
            <a:endParaRPr lang="sk-SK" sz="2000" dirty="0" smtClean="0"/>
          </a:p>
          <a:p>
            <a:pPr marR="0" algn="just" eaLnBrk="1" hangingPunct="1">
              <a:lnSpc>
                <a:spcPct val="80000"/>
              </a:lnSpc>
              <a:defRPr/>
            </a:pPr>
            <a:r>
              <a:rPr lang="sk-SK" sz="2000" b="1" dirty="0" smtClean="0"/>
              <a:t>smernice</a:t>
            </a:r>
            <a:r>
              <a:rPr lang="sk-SK" sz="2000" dirty="0" smtClean="0"/>
              <a:t> definujú pojmy: obstarávateľ, dodávateľ, poddodávateľ, vedúci výstavby – riaditeľ projektu, projektový manažér, zmluvná cena, opis diela</a:t>
            </a:r>
          </a:p>
          <a:p>
            <a:pPr marR="0" algn="just" eaLnBrk="1" hangingPunct="1">
              <a:lnSpc>
                <a:spcPct val="80000"/>
              </a:lnSpc>
              <a:defRPr/>
            </a:pPr>
            <a:r>
              <a:rPr lang="sk-SK" sz="2000" dirty="0" smtClean="0"/>
              <a:t> </a:t>
            </a:r>
          </a:p>
          <a:p>
            <a:pPr marR="0" algn="just" eaLnBrk="1" hangingPunct="1">
              <a:lnSpc>
                <a:spcPct val="80000"/>
              </a:lnSpc>
              <a:defRPr/>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96</a:t>
            </a:fld>
            <a:endParaRPr lang="sk-SK"/>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odnadpis 4"/>
          <p:cNvSpPr>
            <a:spLocks noGrp="1"/>
          </p:cNvSpPr>
          <p:nvPr>
            <p:ph type="subTitle" idx="1"/>
          </p:nvPr>
        </p:nvSpPr>
        <p:spPr>
          <a:xfrm>
            <a:off x="571500" y="548680"/>
            <a:ext cx="7854950" cy="5023445"/>
          </a:xfrm>
        </p:spPr>
        <p:txBody>
          <a:bodyPr/>
          <a:lstStyle/>
          <a:p>
            <a:pPr marR="0" algn="just" eaLnBrk="1" hangingPunct="1">
              <a:lnSpc>
                <a:spcPct val="80000"/>
              </a:lnSpc>
            </a:pPr>
            <a:r>
              <a:rPr lang="sk-SK" sz="2000" b="1" dirty="0" smtClean="0">
                <a:solidFill>
                  <a:srgbClr val="FFC000"/>
                </a:solidFill>
              </a:rPr>
              <a:t>dokumenty</a:t>
            </a:r>
            <a:r>
              <a:rPr lang="sk-SK" sz="2000" dirty="0" smtClean="0">
                <a:solidFill>
                  <a:srgbClr val="FFC000"/>
                </a:solidFill>
              </a:rPr>
              <a:t>: </a:t>
            </a:r>
            <a:r>
              <a:rPr lang="sk-SK" sz="2000" dirty="0" smtClean="0"/>
              <a:t>zmluva o dielo, oznámenie o prijatí ponuky, ponuka...</a:t>
            </a:r>
          </a:p>
          <a:p>
            <a:pPr marR="0" algn="just" eaLnBrk="1" hangingPunct="1">
              <a:lnSpc>
                <a:spcPct val="80000"/>
              </a:lnSpc>
            </a:pPr>
            <a:r>
              <a:rPr lang="sk-SK" sz="2000" b="1" dirty="0" smtClean="0"/>
              <a:t> </a:t>
            </a:r>
            <a:endParaRPr lang="sk-SK" sz="2000" dirty="0" smtClean="0"/>
          </a:p>
          <a:p>
            <a:pPr marR="0" algn="just" eaLnBrk="1" hangingPunct="1">
              <a:lnSpc>
                <a:spcPct val="80000"/>
              </a:lnSpc>
            </a:pPr>
            <a:r>
              <a:rPr lang="sk-SK" sz="2000" b="1" dirty="0" smtClean="0">
                <a:solidFill>
                  <a:srgbClr val="FFC000"/>
                </a:solidFill>
              </a:rPr>
              <a:t>vedúci výstavby</a:t>
            </a:r>
            <a:r>
              <a:rPr lang="sk-SK" sz="2000" dirty="0" smtClean="0">
                <a:solidFill>
                  <a:srgbClr val="FFC000"/>
                </a:solidFill>
              </a:rPr>
              <a:t>: </a:t>
            </a:r>
            <a:r>
              <a:rPr lang="sk-SK" sz="2000" dirty="0" smtClean="0"/>
              <a:t>Je fyzická alebo právnická osoba poverená obstarávateľom vedením výstavby v zastúpení obstarávateľa. Silné kompetencie. Práva a povinnosti má zakotvené v zmluve.</a:t>
            </a:r>
          </a:p>
          <a:p>
            <a:pPr marR="0" algn="just" eaLnBrk="1" hangingPunct="1">
              <a:lnSpc>
                <a:spcPct val="80000"/>
              </a:lnSpc>
            </a:pPr>
            <a:r>
              <a:rPr lang="sk-SK" sz="2000" dirty="0" smtClean="0"/>
              <a:t> </a:t>
            </a:r>
          </a:p>
          <a:p>
            <a:pPr marR="0" algn="just" eaLnBrk="1" hangingPunct="1">
              <a:lnSpc>
                <a:spcPct val="80000"/>
              </a:lnSpc>
            </a:pPr>
            <a:r>
              <a:rPr lang="sk-SK" sz="2000" dirty="0" smtClean="0"/>
              <a:t>Ak by počas vyhotovenie diela dodávateľ </a:t>
            </a:r>
            <a:r>
              <a:rPr lang="sk-SK" sz="2000" b="1" dirty="0" smtClean="0"/>
              <a:t>narazil na prekážky</a:t>
            </a:r>
            <a:r>
              <a:rPr lang="sk-SK" sz="2000" dirty="0" smtClean="0"/>
              <a:t>, ktoré nemohol predvídať musí ihneď o tom podať správu vedúcemu výstavby. Vedúci výstavby po konzultácii s obstarávateľom určí: každé predĺženie času a sumu  vynútených  nákladov. Všetky zmeny, týkajúce sa dodatkov k cene, budú ohodnotené sadzbami stanovenými v zmluve. Ak ich neobsahuje: dohoda medzi dodávateľom a vedúcim výstavby.</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97</a:t>
            </a:fld>
            <a:endParaRPr lang="sk-SK"/>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71472" y="428604"/>
            <a:ext cx="7851648" cy="1357322"/>
          </a:xfrm>
          <a:ln>
            <a:miter lim="800000"/>
            <a:headEnd/>
            <a:tailEnd/>
          </a:ln>
          <a:extLst/>
        </p:spPr>
        <p:txBody>
          <a:bodyPr>
            <a:noAutofit/>
          </a:bodyPr>
          <a:lstStyle/>
          <a:p>
            <a:pPr algn="l" eaLnBrk="1" fontAlgn="auto" hangingPunct="1">
              <a:spcAft>
                <a:spcPts val="0"/>
              </a:spcAft>
              <a:defRPr/>
            </a:pPr>
            <a:r>
              <a:rPr lang="sk-SK" sz="3600" dirty="0" smtClean="0">
                <a:solidFill>
                  <a:srgbClr val="FFC000"/>
                </a:solidFill>
              </a:rPr>
              <a:t>Hodnotenie investičných projektov</a:t>
            </a:r>
            <a:r>
              <a:rPr lang="sk-SK" sz="2800" dirty="0" smtClean="0"/>
              <a:t/>
            </a:r>
            <a:br>
              <a:rPr lang="sk-SK" sz="2800" dirty="0" smtClean="0"/>
            </a:br>
            <a:endParaRPr lang="sk-SK" sz="2800" dirty="0"/>
          </a:p>
        </p:txBody>
      </p:sp>
      <p:sp>
        <p:nvSpPr>
          <p:cNvPr id="71682" name="Podnadpis 4"/>
          <p:cNvSpPr>
            <a:spLocks noGrp="1"/>
          </p:cNvSpPr>
          <p:nvPr>
            <p:ph type="subTitle" idx="1"/>
          </p:nvPr>
        </p:nvSpPr>
        <p:spPr>
          <a:xfrm>
            <a:off x="571500" y="1484783"/>
            <a:ext cx="7854950" cy="5039841"/>
          </a:xfrm>
        </p:spPr>
        <p:txBody>
          <a:bodyPr>
            <a:normAutofit/>
          </a:bodyPr>
          <a:lstStyle/>
          <a:p>
            <a:pPr marR="0" algn="l"/>
            <a:r>
              <a:rPr lang="sk-SK" sz="2000" b="1" dirty="0" smtClean="0"/>
              <a:t> </a:t>
            </a:r>
            <a:endParaRPr lang="sk-SK" sz="2000" dirty="0" smtClean="0"/>
          </a:p>
          <a:p>
            <a:pPr marR="0" algn="just"/>
            <a:r>
              <a:rPr lang="sk-SK" sz="2000" dirty="0" smtClean="0"/>
              <a:t>Hodnotenie investičných projektov sa uskutočňuje prostredníctvom sústavy kritérií a metód. </a:t>
            </a:r>
          </a:p>
          <a:p>
            <a:pPr marR="0" algn="just"/>
            <a:r>
              <a:rPr lang="sk-SK" sz="2000" dirty="0" smtClean="0"/>
              <a:t> </a:t>
            </a:r>
          </a:p>
          <a:p>
            <a:pPr marR="0" algn="l">
              <a:buFont typeface="Calibri" pitchFamily="34" charset="0"/>
              <a:buAutoNum type="arabicPeriod"/>
            </a:pPr>
            <a:r>
              <a:rPr lang="sk-SK" sz="2000" dirty="0" smtClean="0"/>
              <a:t>analýza súvislosti a cieľov projektu</a:t>
            </a:r>
          </a:p>
          <a:p>
            <a:pPr marR="0" algn="l">
              <a:buFont typeface="Calibri" pitchFamily="34" charset="0"/>
              <a:buAutoNum type="arabicPeriod"/>
            </a:pPr>
            <a:r>
              <a:rPr lang="sk-SK" sz="2000" dirty="0" smtClean="0"/>
              <a:t>identifikácia projektu</a:t>
            </a:r>
          </a:p>
          <a:p>
            <a:pPr marR="0" algn="l">
              <a:buFont typeface="Calibri" pitchFamily="34" charset="0"/>
              <a:buAutoNum type="arabicPeriod"/>
            </a:pPr>
            <a:r>
              <a:rPr lang="sk-SK" sz="2000" dirty="0" smtClean="0"/>
              <a:t>analýza uskutočniteľnosti a možností</a:t>
            </a:r>
          </a:p>
          <a:p>
            <a:pPr marR="0" algn="l">
              <a:buFont typeface="Calibri" pitchFamily="34" charset="0"/>
              <a:buAutoNum type="arabicPeriod"/>
            </a:pPr>
            <a:r>
              <a:rPr lang="sk-SK" sz="2000" dirty="0" smtClean="0"/>
              <a:t>technický popis</a:t>
            </a:r>
          </a:p>
          <a:p>
            <a:pPr marR="0" algn="l">
              <a:buFont typeface="Calibri" pitchFamily="34" charset="0"/>
              <a:buAutoNum type="arabicPeriod"/>
            </a:pPr>
            <a:r>
              <a:rPr lang="sk-SK" sz="2000" dirty="0" smtClean="0"/>
              <a:t>finančná analýza</a:t>
            </a:r>
          </a:p>
          <a:p>
            <a:pPr marR="0" algn="l">
              <a:buFont typeface="Calibri" pitchFamily="34" charset="0"/>
              <a:buAutoNum type="arabicPeriod"/>
            </a:pPr>
            <a:r>
              <a:rPr lang="sk-SK" sz="2000" dirty="0" smtClean="0"/>
              <a:t>ekonomická analýza</a:t>
            </a:r>
          </a:p>
          <a:p>
            <a:pPr marR="0" algn="l">
              <a:buFont typeface="Calibri" pitchFamily="34" charset="0"/>
              <a:buAutoNum type="arabicPeriod"/>
            </a:pPr>
            <a:r>
              <a:rPr lang="sk-SK" sz="2000" dirty="0" smtClean="0"/>
              <a:t>analýza citlivosti a analýza rizika</a:t>
            </a:r>
          </a:p>
          <a:p>
            <a:pPr marR="0" algn="l" eaLnBrk="1" hangingPunct="1">
              <a:lnSpc>
                <a:spcPct val="80000"/>
              </a:lnSpc>
            </a:pPr>
            <a:endParaRPr lang="sk-SK" sz="2000" dirty="0" smtClean="0"/>
          </a:p>
          <a:p>
            <a:pPr marR="0" algn="l" eaLnBrk="1" hangingPunct="1">
              <a:lnSpc>
                <a:spcPct val="80000"/>
              </a:lnSpc>
            </a:pPr>
            <a:r>
              <a:rPr lang="sk-SK" sz="2000" dirty="0" smtClean="0"/>
              <a:t>Finančná analýza, ekonomická analýza, analýza citlivosti a analýza rizika spolu tvoria </a:t>
            </a:r>
            <a:r>
              <a:rPr lang="sk-SK" sz="2000" dirty="0" smtClean="0">
                <a:solidFill>
                  <a:srgbClr val="FFC000"/>
                </a:solidFill>
              </a:rPr>
              <a:t>Analýzu nákladov a výnosov /CBA – </a:t>
            </a:r>
            <a:r>
              <a:rPr lang="sk-SK" sz="2000" dirty="0" err="1" smtClean="0">
                <a:solidFill>
                  <a:srgbClr val="FFC000"/>
                </a:solidFill>
              </a:rPr>
              <a:t>Cost</a:t>
            </a:r>
            <a:r>
              <a:rPr lang="sk-SK" sz="2000" dirty="0" smtClean="0">
                <a:solidFill>
                  <a:srgbClr val="FFC000"/>
                </a:solidFill>
              </a:rPr>
              <a:t> </a:t>
            </a:r>
            <a:r>
              <a:rPr lang="sk-SK" sz="2000" dirty="0" err="1" smtClean="0">
                <a:solidFill>
                  <a:srgbClr val="FFC000"/>
                </a:solidFill>
              </a:rPr>
              <a:t>Benefit</a:t>
            </a:r>
            <a:r>
              <a:rPr lang="sk-SK" sz="2000" dirty="0" smtClean="0">
                <a:solidFill>
                  <a:srgbClr val="FFC000"/>
                </a:solidFill>
              </a:rPr>
              <a:t> </a:t>
            </a:r>
            <a:r>
              <a:rPr lang="sk-SK" sz="2000" dirty="0" err="1" smtClean="0">
                <a:solidFill>
                  <a:srgbClr val="FFC000"/>
                </a:solidFill>
              </a:rPr>
              <a:t>Analysis</a:t>
            </a:r>
            <a:r>
              <a:rPr lang="sk-SK" sz="2000" dirty="0" smtClean="0">
                <a:solidFill>
                  <a:srgbClr val="FFC000"/>
                </a:solidFill>
              </a:rPr>
              <a:t>/</a:t>
            </a:r>
          </a:p>
          <a:p>
            <a:pPr marR="0" algn="l"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98</a:t>
            </a:fld>
            <a:endParaRPr lang="sk-SK"/>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odnadpis 4"/>
          <p:cNvSpPr>
            <a:spLocks noGrp="1"/>
          </p:cNvSpPr>
          <p:nvPr>
            <p:ph type="subTitle" idx="1"/>
          </p:nvPr>
        </p:nvSpPr>
        <p:spPr>
          <a:xfrm>
            <a:off x="571500" y="188640"/>
            <a:ext cx="7854950" cy="6552728"/>
          </a:xfrm>
        </p:spPr>
        <p:txBody>
          <a:bodyPr>
            <a:normAutofit/>
          </a:bodyPr>
          <a:lstStyle/>
          <a:p>
            <a:pPr marL="457200" marR="0" indent="-457200" algn="just" eaLnBrk="1" hangingPunct="1">
              <a:lnSpc>
                <a:spcPct val="80000"/>
              </a:lnSpc>
              <a:buFont typeface="Calibri" pitchFamily="34" charset="0"/>
              <a:buAutoNum type="arabicPeriod"/>
            </a:pPr>
            <a:r>
              <a:rPr lang="sk-SK" sz="2400" b="1" dirty="0" smtClean="0">
                <a:solidFill>
                  <a:srgbClr val="FFC000"/>
                </a:solidFill>
              </a:rPr>
              <a:t>Analýza súvislostí</a:t>
            </a:r>
            <a:r>
              <a:rPr lang="sk-SK" sz="2400" dirty="0" smtClean="0">
                <a:solidFill>
                  <a:srgbClr val="FFC000"/>
                </a:solidFill>
              </a:rPr>
              <a:t> </a:t>
            </a:r>
            <a:r>
              <a:rPr lang="sk-SK" sz="2000" dirty="0" smtClean="0"/>
              <a:t>zahŕňa identifikáciu úrovne, na ktorej bude projekt fungovať a prinášať výnosy a náklady – teda či je to projekt regionálneho, národného alebo medzinárodného významu, či ide o projekt verejný alebo súkromný, či ich kombinácia. Analýza súvislostí by tiež mala priniesť popis súčasnej situácie, čo je základ pre nastavenie cieľov projektu.</a:t>
            </a:r>
          </a:p>
          <a:p>
            <a:pPr marL="457200" marR="0" indent="-457200" algn="just"/>
            <a:r>
              <a:rPr lang="sk-SK" sz="2000" b="1" dirty="0" smtClean="0">
                <a:solidFill>
                  <a:srgbClr val="FFC000"/>
                </a:solidFill>
              </a:rPr>
              <a:t>Ciele projektu</a:t>
            </a:r>
            <a:r>
              <a:rPr lang="sk-SK" sz="2000" dirty="0" smtClean="0">
                <a:solidFill>
                  <a:srgbClr val="FFC000"/>
                </a:solidFill>
              </a:rPr>
              <a:t> </a:t>
            </a:r>
            <a:r>
              <a:rPr lang="sk-SK" sz="2000" dirty="0" smtClean="0"/>
              <a:t>by mali predstavovať požadovanú budúcu situáciu ako zmenu v porovnaní s dnešnou situáciou, dosiahnutú uskutočnením projektu. </a:t>
            </a:r>
          </a:p>
          <a:p>
            <a:pPr marL="457200" marR="0" indent="-457200" algn="just"/>
            <a:r>
              <a:rPr lang="sk-SK" sz="2000" dirty="0" smtClean="0"/>
              <a:t>Ciele projektu by mali byť:</a:t>
            </a:r>
            <a:endParaRPr lang="sk-SK" sz="2000" b="1" dirty="0" smtClean="0"/>
          </a:p>
          <a:p>
            <a:pPr marL="342900" marR="0" indent="-342900" algn="just">
              <a:buFont typeface="Wingdings" pitchFamily="2" charset="2"/>
              <a:buChar char="Ø"/>
            </a:pPr>
            <a:r>
              <a:rPr lang="sk-SK" sz="2000" dirty="0" smtClean="0">
                <a:solidFill>
                  <a:srgbClr val="FFC000"/>
                </a:solidFill>
              </a:rPr>
              <a:t>Špecifické</a:t>
            </a:r>
            <a:r>
              <a:rPr lang="sk-SK" sz="2000" b="1" dirty="0" smtClean="0"/>
              <a:t> </a:t>
            </a:r>
            <a:r>
              <a:rPr lang="sk-SK" sz="2000" dirty="0" smtClean="0"/>
              <a:t>– definícia  špecifických cieľov, ktoré má projekt dosiahnuť</a:t>
            </a:r>
          </a:p>
          <a:p>
            <a:pPr marL="457200" marR="0" indent="-457200" algn="just"/>
            <a:endParaRPr lang="sk-SK" sz="2000" b="1" dirty="0" smtClean="0"/>
          </a:p>
          <a:p>
            <a:pPr marL="342900" marR="0" indent="-342900" algn="just">
              <a:buFont typeface="Wingdings" pitchFamily="2" charset="2"/>
              <a:buChar char="Ø"/>
            </a:pPr>
            <a:r>
              <a:rPr lang="sk-SK" sz="2000" dirty="0" smtClean="0">
                <a:solidFill>
                  <a:srgbClr val="FFC000"/>
                </a:solidFill>
              </a:rPr>
              <a:t>Merateľné</a:t>
            </a:r>
            <a:r>
              <a:rPr lang="sk-SK" sz="2000" dirty="0" smtClean="0"/>
              <a:t> – kritéria merania, či bol cieľ splnený alebo nie (stanoviť východiskovú a cieľovú hodnotu hlavných ukazovateľov)</a:t>
            </a:r>
          </a:p>
          <a:p>
            <a:pPr marL="457200" marR="0" indent="-457200" algn="just"/>
            <a:endParaRPr lang="sk-SK" sz="2000" b="1" dirty="0" smtClean="0"/>
          </a:p>
          <a:p>
            <a:pPr marL="342900" marR="0" indent="-342900" algn="just">
              <a:buFont typeface="Wingdings" pitchFamily="2" charset="2"/>
              <a:buChar char="Ø"/>
            </a:pPr>
            <a:r>
              <a:rPr lang="sk-SK" sz="2000" dirty="0" smtClean="0">
                <a:solidFill>
                  <a:srgbClr val="FFC000"/>
                </a:solidFill>
              </a:rPr>
              <a:t>Realistické </a:t>
            </a:r>
            <a:r>
              <a:rPr lang="sk-SK" sz="2000" dirty="0" smtClean="0"/>
              <a:t>– ciele musia byť uskutočniteľné a reálne </a:t>
            </a:r>
          </a:p>
          <a:p>
            <a:pPr marL="457200" marR="0" indent="-457200" algn="just"/>
            <a:endParaRPr lang="sk-SK" sz="2000" dirty="0" smtClean="0">
              <a:solidFill>
                <a:srgbClr val="FFC000"/>
              </a:solidFill>
            </a:endParaRPr>
          </a:p>
          <a:p>
            <a:pPr marL="342900" marR="0" indent="-342900" algn="just">
              <a:buFont typeface="Wingdings" pitchFamily="2" charset="2"/>
              <a:buChar char="Ø"/>
            </a:pPr>
            <a:r>
              <a:rPr lang="sk-SK" sz="2000" dirty="0" smtClean="0">
                <a:solidFill>
                  <a:srgbClr val="FFC000"/>
                </a:solidFill>
              </a:rPr>
              <a:t>Časovo ohraničené </a:t>
            </a:r>
            <a:r>
              <a:rPr lang="sk-SK" sz="2000" dirty="0" smtClean="0"/>
              <a:t>– musí byť špecifikovaná časová perióda, kedy má byť cieľ dosiahnutý</a:t>
            </a:r>
          </a:p>
          <a:p>
            <a:pPr marL="457200" marR="0" indent="-457200" algn="just" eaLnBrk="1" hangingPunct="1">
              <a:lnSpc>
                <a:spcPct val="80000"/>
              </a:lnSpc>
            </a:pPr>
            <a:endParaRPr lang="sk-SK" sz="2000" dirty="0" smtClean="0"/>
          </a:p>
          <a:p>
            <a:pPr marL="457200" marR="0" indent="-45720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99</a:t>
            </a:fld>
            <a:endParaRPr lang="sk-SK"/>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11492</TotalTime>
  <Words>3779</Words>
  <Application>Microsoft Office PowerPoint</Application>
  <PresentationFormat>Prezentácia na obrazovke (4:3)</PresentationFormat>
  <Paragraphs>1908</Paragraphs>
  <Slides>225</Slides>
  <Notes>2</Notes>
  <HiddenSlides>0</HiddenSlides>
  <MMClips>0</MMClips>
  <ScaleCrop>false</ScaleCrop>
  <HeadingPairs>
    <vt:vector size="8" baseType="variant">
      <vt:variant>
        <vt:lpstr>Použité písma</vt:lpstr>
      </vt:variant>
      <vt:variant>
        <vt:i4>12</vt:i4>
      </vt:variant>
      <vt:variant>
        <vt:lpstr>Motív</vt:lpstr>
      </vt:variant>
      <vt:variant>
        <vt:i4>1</vt:i4>
      </vt:variant>
      <vt:variant>
        <vt:lpstr>Vložené servery OLE</vt:lpstr>
      </vt:variant>
      <vt:variant>
        <vt:i4>3</vt:i4>
      </vt:variant>
      <vt:variant>
        <vt:lpstr>Nadpisy snímok</vt:lpstr>
      </vt:variant>
      <vt:variant>
        <vt:i4>225</vt:i4>
      </vt:variant>
    </vt:vector>
  </HeadingPairs>
  <TitlesOfParts>
    <vt:vector size="241" baseType="lpstr">
      <vt:lpstr>Arial</vt:lpstr>
      <vt:lpstr>Arial CE</vt:lpstr>
      <vt:lpstr>Calibri</vt:lpstr>
      <vt:lpstr>Calibri Light</vt:lpstr>
      <vt:lpstr>Cambria Math</vt:lpstr>
      <vt:lpstr>Constantia</vt:lpstr>
      <vt:lpstr>Segoe UI</vt:lpstr>
      <vt:lpstr>Symbol</vt:lpstr>
      <vt:lpstr>Times New Roman</vt:lpstr>
      <vt:lpstr>Verdana</vt:lpstr>
      <vt:lpstr>Wingdings</vt:lpstr>
      <vt:lpstr>Wingdings 2</vt:lpstr>
      <vt:lpstr>Motív balíka Office</vt:lpstr>
      <vt:lpstr>Acrobat Document</vt:lpstr>
      <vt:lpstr>Dokument</vt:lpstr>
      <vt:lpstr>Rovnica</vt:lpstr>
      <vt:lpstr>Prezentácia programu PowerPoint</vt:lpstr>
      <vt:lpstr>Štandardy projektového riadenia </vt:lpstr>
      <vt:lpstr>Prezentácia programu PowerPoint</vt:lpstr>
      <vt:lpstr>I. Riadenie investičných projektov</vt:lpstr>
      <vt:lpstr>II. Investičné projekty v stavebníctve</vt:lpstr>
      <vt:lpstr>  III. Procesy projektového manažmentu</vt:lpstr>
      <vt:lpstr>  IV.  Asset management</vt:lpstr>
      <vt:lpstr>I.Riadenie projektov </vt:lpstr>
      <vt:lpstr>Základná terminológia </vt:lpstr>
      <vt:lpstr>Prezentácia programu PowerPoint</vt:lpstr>
      <vt:lpstr>Charakteristiky projektového riadenia</vt:lpstr>
      <vt:lpstr>Prezentácia programu PowerPoint</vt:lpstr>
      <vt:lpstr>Predmet a štruktúra projektového riadenia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Projekt</vt:lpstr>
      <vt:lpstr>Znaky projektu </vt:lpstr>
      <vt:lpstr>Prezentácia programu PowerPoint</vt:lpstr>
      <vt:lpstr>Prezentácia programu PowerPoint</vt:lpstr>
      <vt:lpstr>Prezentácia programu PowerPoint</vt:lpstr>
      <vt:lpstr>Prezentácia programu PowerPoint</vt:lpstr>
      <vt:lpstr>Prezentácia programu PowerPoint</vt:lpstr>
      <vt:lpstr>Organizácia projektu </vt:lpstr>
      <vt:lpstr>Záujmové skupiny a ich vzťahy </vt:lpstr>
      <vt:lpstr>Prezentácia programu PowerPoint</vt:lpstr>
      <vt:lpstr>Prezentácia programu PowerPoint</vt:lpstr>
      <vt:lpstr>Prezentácia programu PowerPoint</vt:lpstr>
      <vt:lpstr>Organizačná štruktúra projektu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Životný cyklus a fázy projektu </vt:lpstr>
      <vt:lpstr>Prezentácia programu PowerPoint</vt:lpstr>
      <vt:lpstr>Prezentácia programu PowerPoint</vt:lpstr>
      <vt:lpstr>Prezentácia programu PowerPoint</vt:lpstr>
      <vt:lpstr>Prezentácia programu PowerPoint</vt:lpstr>
      <vt:lpstr>Prezentácia programu PowerPoint</vt:lpstr>
      <vt:lpstr>II. Investičné  projekty  v  stavebníctve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Vyhradená činnosť: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Právne zázemie projektu – FIDIC </vt:lpstr>
      <vt:lpstr>Prezentácia programu PowerPoint</vt:lpstr>
      <vt:lpstr>Hodnotenie investičných projektov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Financovanie investičných projektov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III. Procesy projektového manažmentu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Plánovanie projektu</vt:lpstr>
      <vt:lpstr>Prezentácia programu PowerPoint</vt:lpstr>
      <vt:lpstr>Prezentácia programu PowerPoint</vt:lpstr>
      <vt:lpstr>Prezentácia programu PowerPoint</vt:lpstr>
      <vt:lpstr>Prezentácia programu PowerPoint</vt:lpstr>
      <vt:lpstr>Časový rozpis projektu</vt:lpstr>
      <vt:lpstr>Prezentácia programu PowerPoint</vt:lpstr>
      <vt:lpstr>Prezentácia programu PowerPoint</vt:lpstr>
      <vt:lpstr>Prezentácia programu PowerPoint</vt:lpstr>
      <vt:lpstr>Prezentácia programu PowerPoint</vt:lpstr>
      <vt:lpstr>Prezentácia programu PowerPoint</vt:lpstr>
      <vt:lpstr>Kontroling</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Diagnostická technika - Žilinská univerzita</vt:lpstr>
      <vt:lpstr>Prezentácia programu PowerPoint</vt:lpstr>
      <vt:lpstr>Výpočet zostatkovej životnosti a zosilnenia</vt:lpstr>
      <vt:lpstr>Experimentálne merania koeficientov únavy A, B</vt:lpstr>
      <vt:lpstr>Pavement Performance Models</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Riadenie rpojektov</dc:title>
  <dc:creator>Martin</dc:creator>
  <cp:lastModifiedBy>admin</cp:lastModifiedBy>
  <cp:revision>411</cp:revision>
  <cp:lastPrinted>2011-03-29T08:23:16Z</cp:lastPrinted>
  <dcterms:created xsi:type="dcterms:W3CDTF">2011-01-19T12:25:21Z</dcterms:created>
  <dcterms:modified xsi:type="dcterms:W3CDTF">2025-05-02T11:17:04Z</dcterms:modified>
</cp:coreProperties>
</file>